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1" r:id="rId1"/>
  </p:sldMasterIdLst>
  <p:notesMasterIdLst>
    <p:notesMasterId r:id="rId11"/>
  </p:notesMasterIdLst>
  <p:sldIdLst>
    <p:sldId id="38248" r:id="rId2"/>
    <p:sldId id="38247" r:id="rId3"/>
    <p:sldId id="38229" r:id="rId4"/>
    <p:sldId id="3953" r:id="rId5"/>
    <p:sldId id="276" r:id="rId6"/>
    <p:sldId id="28828" r:id="rId7"/>
    <p:sldId id="38249" r:id="rId8"/>
    <p:sldId id="264" r:id="rId9"/>
    <p:sldId id="835" r:id="rId1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5C"/>
    <a:srgbClr val="FF0000"/>
    <a:srgbClr val="3325ED"/>
    <a:srgbClr val="00FE73"/>
    <a:srgbClr val="0066FF"/>
    <a:srgbClr val="00863D"/>
    <a:srgbClr val="99CCFF"/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D2F647-621D-D04A-A698-1175A6C3C120}" v="15" dt="2023-08-22T12:05:05.8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6" autoAdjust="0"/>
    <p:restoredTop sz="95680" autoAdjust="0"/>
  </p:normalViewPr>
  <p:slideViewPr>
    <p:cSldViewPr>
      <p:cViewPr varScale="1">
        <p:scale>
          <a:sx n="98" d="100"/>
          <a:sy n="98" d="100"/>
        </p:scale>
        <p:origin x="1280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7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over, Greg (LARC-A5)" userId="c520f68d-b713-4b5c-9cbb-34de4b8ff631" providerId="ADAL" clId="{8CD2F647-621D-D04A-A698-1175A6C3C120}"/>
    <pc:docChg chg="addSld modSld">
      <pc:chgData name="Stover, Greg (LARC-A5)" userId="c520f68d-b713-4b5c-9cbb-34de4b8ff631" providerId="ADAL" clId="{8CD2F647-621D-D04A-A698-1175A6C3C120}" dt="2023-08-22T12:05:05.815" v="0"/>
      <pc:docMkLst>
        <pc:docMk/>
      </pc:docMkLst>
      <pc:sldChg chg="add">
        <pc:chgData name="Stover, Greg (LARC-A5)" userId="c520f68d-b713-4b5c-9cbb-34de4b8ff631" providerId="ADAL" clId="{8CD2F647-621D-D04A-A698-1175A6C3C120}" dt="2023-08-22T12:05:05.815" v="0"/>
        <pc:sldMkLst>
          <pc:docMk/>
          <pc:sldMk cId="605663081" sldId="382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39219" cy="464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5" rIns="91430" bIns="45715" anchor="t" anchorCtr="0" compatLnSpc="1"/>
          <a:lstStyle>
            <a:lvl1pPr marL="0" marR="0" lvl="0" indent="0" algn="l" defTabSz="91490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969592" y="0"/>
            <a:ext cx="3039219" cy="464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5" rIns="91430" bIns="45715" anchor="t" anchorCtr="0" compatLnSpc="1"/>
          <a:lstStyle>
            <a:lvl1pPr marL="0" marR="0" lvl="0" indent="0" algn="r" defTabSz="91490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2772" name="Rectangle 4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8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701359" y="4415790"/>
            <a:ext cx="5607684" cy="41833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5" rIns="91430" bIns="45715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0" y="8829989"/>
            <a:ext cx="3039219" cy="464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5" rIns="91430" bIns="45715" anchor="b" anchorCtr="0" compatLnSpc="1"/>
          <a:lstStyle>
            <a:lvl1pPr marL="0" marR="0" lvl="0" indent="0" algn="l" defTabSz="91490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969592" y="8829989"/>
            <a:ext cx="3039219" cy="4648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5" rIns="91430" bIns="45715" anchor="b" anchorCtr="0" compatLnSpc="1"/>
          <a:lstStyle>
            <a:lvl1pPr marL="0" marR="0" lvl="0" indent="0" algn="r" defTabSz="91490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+mn-cs"/>
              </a:defRPr>
            </a:lvl1pPr>
          </a:lstStyle>
          <a:p>
            <a:pPr>
              <a:defRPr/>
            </a:pPr>
            <a:fld id="{9DC6E472-BF1F-4814-ACE4-72D582385E3A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4892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/>
      </a:defRPr>
    </a:lvl1pPr>
    <a:lvl2pPr marL="457200" lvl="1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/>
      </a:defRPr>
    </a:lvl2pPr>
    <a:lvl3pPr marL="914400" lvl="2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/>
      </a:defRPr>
    </a:lvl3pPr>
    <a:lvl4pPr marL="1371600" lvl="3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/>
      </a:defRPr>
    </a:lvl4pPr>
    <a:lvl5pPr marL="1828800" lvl="4" algn="l" rtl="0" eaLnBrk="0" fontAlgn="base" hangingPunct="0">
      <a:spcBef>
        <a:spcPts val="400"/>
      </a:spcBef>
      <a:spcAft>
        <a:spcPct val="0"/>
      </a:spcAft>
      <a:defRPr lang="en-US" sz="1200" kern="1200">
        <a:solidFill>
          <a:srgbClr val="000000"/>
        </a:solidFill>
        <a:latin typeface="Arial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4563" indent="-344563">
              <a:spcBef>
                <a:spcPct val="75000"/>
              </a:spcBef>
            </a:pPr>
            <a:r>
              <a:rPr lang="en-US" b="1" dirty="0">
                <a:latin typeface="Arial" charset="0"/>
              </a:rPr>
              <a:t>Earth Science Questions: </a:t>
            </a:r>
          </a:p>
          <a:p>
            <a:pPr marL="174708" indent="-174708">
              <a:spcBef>
                <a:spcPct val="7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How is the global Earth system changing? (</a:t>
            </a:r>
            <a:r>
              <a:rPr lang="en-US" b="1" i="1" dirty="0">
                <a:solidFill>
                  <a:srgbClr val="0066CC"/>
                </a:solidFill>
                <a:latin typeface="Arial" charset="0"/>
              </a:rPr>
              <a:t>Characterize</a:t>
            </a:r>
            <a:r>
              <a:rPr lang="en-US" dirty="0">
                <a:latin typeface="Arial" charset="0"/>
              </a:rPr>
              <a:t>)</a:t>
            </a:r>
          </a:p>
          <a:p>
            <a:pPr marL="174708" indent="-174708">
              <a:spcBef>
                <a:spcPct val="7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What causes these changes in the Earth system? (</a:t>
            </a:r>
            <a:r>
              <a:rPr lang="en-US" b="1" i="1" dirty="0">
                <a:solidFill>
                  <a:srgbClr val="0066CC"/>
                </a:solidFill>
                <a:latin typeface="Arial" charset="0"/>
              </a:rPr>
              <a:t>Understand</a:t>
            </a:r>
            <a:r>
              <a:rPr lang="en-US" dirty="0">
                <a:latin typeface="Arial" charset="0"/>
              </a:rPr>
              <a:t>)</a:t>
            </a:r>
          </a:p>
          <a:p>
            <a:pPr marL="174708" indent="-174708">
              <a:spcBef>
                <a:spcPct val="7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How will the Earth system change in the future? (</a:t>
            </a:r>
            <a:r>
              <a:rPr lang="en-US" b="1" i="1" dirty="0">
                <a:solidFill>
                  <a:srgbClr val="0066CC"/>
                </a:solidFill>
                <a:latin typeface="Arial" charset="0"/>
              </a:rPr>
              <a:t>Predict</a:t>
            </a:r>
            <a:r>
              <a:rPr lang="en-US" dirty="0">
                <a:latin typeface="Arial" charset="0"/>
              </a:rPr>
              <a:t>)</a:t>
            </a:r>
          </a:p>
          <a:p>
            <a:pPr marL="174708" indent="-174708">
              <a:spcBef>
                <a:spcPct val="75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How can Earth system science provide societal benefit? (</a:t>
            </a:r>
            <a:r>
              <a:rPr lang="en-US" b="1" i="1" dirty="0">
                <a:solidFill>
                  <a:srgbClr val="0066CC"/>
                </a:solidFill>
                <a:latin typeface="Arial" charset="0"/>
              </a:rPr>
              <a:t>Apply</a:t>
            </a:r>
            <a:r>
              <a:rPr lang="en-US" dirty="0">
                <a:latin typeface="Arial" charset="0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1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7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71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are timeline edits, reviewed by Charles, for your incorporation into the fleet timeline slide.  Instrument delivery dates are indicated with an asterisk* and can be noted as “instrument complete” on the timeline.  This list is by calendar year and based on ABC dates, unless otherwise noted, as Sandra suggested previously.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Regarding your previous questions, Charles recommends listing the instrument delivery date for instruments until launch dates are known.  The OMPS-Limb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instruments would stay listed by instrument delivery until JPSS launch dates are confirmed (estimated JPSS launches are listed in blue for reference only).  TROPICS now has a contract in place with a launch date so is listed in 2022 vs the 2020 instrument delivery. 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*OMPS-L (JPSS-2) (no ABC; year delivered to the integrated sensor suite (ISS))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Landsat 9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*OMPS-L (JPSS-3) (no ABC; year expected to be delivered to the integrated sensor suite (ISS))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TROPICS (contract Launch)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*EMIT (ISS) (New ABC instrument delivery is Aug 22 and LRD is Oct 22)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*OMPS-L (JPSS-4) (no ABC; year expected to be delivered to the integrated sensor suite (ISS))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*MAIA (New ABC instrument delivery is Feb 22)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JPSS-2 with OMPS-Limb [JPSS-2 does not have an ABC but their Launch Commitment Date according to their latest DM is the end of 2022 (Q1FY23)]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GeoCarb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(Current ABC; this may change after DPMC; new date TBD)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PREFIRE (ABC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Cubesat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delivery is Jul 23 and ABC LRD is Sep 23)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SWOT (New ABC LRD is June 23)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 (New ABC LRD is March 23)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NISAR (New ABC LRD is Sep 23)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TSIS-2 (Does not have an ABC yet; MA 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ScienceWorks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Dec 2023; KDP-C scheduled for July)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*CLARREO-PF (ISS) (New ABC instrument delivery is Dec 2023)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2024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PACE (Current ABC; this may change after DPMC; new date TBD)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(JPSS-3) (Does not have an ABC yet; KDP-B Agency Agreement for instrument delivery is May-Nov 2025; LRD Dec 2027-Dec 2028)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2026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Sentinel 6B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GLIMR (Does not have an ABC yet; though GLIMR is an instrument, NASA article from Aug 19 says it is expected to launch “in the 2026-2027 timeframe”)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2027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JPSS-3 with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OMPS-Limb [JPSS-3 does not have an ABC but the Launch Commitment Date according to their latest DM is the end of 2027 (Q1FY28)]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2032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JPSS-4 with OMPS-Limb [JPSS-4 does not have an ABC but their Launch Commitment Date according to their latest DM is the end of 2032 (Q1FY33)]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5D744-63D1-449E-BD91-E870527A29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9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2227C-6D12-C84E-9C6B-329866ED89B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09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3600" b="1" cap="all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4D228-B3AD-423A-A9FB-7CF35496C6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0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0054A-4869-44C2-AACB-43E5A57657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47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1033067"/>
            <a:ext cx="4011084" cy="7687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33063"/>
            <a:ext cx="6815667" cy="5093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801817"/>
            <a:ext cx="4011084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B899F-AC78-4DA1-8754-3F4C9319DB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64355" y="5"/>
            <a:ext cx="9366304" cy="84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800" b="1">
                <a:solidFill>
                  <a:srgbClr val="002060"/>
                </a:solidFill>
                <a:ea typeface="+mj-ea"/>
                <a:cs typeface="Arial" panose="020B0604020202020204" pitchFamily="34" charset="0"/>
              </a:defRPr>
            </a:lvl1pPr>
            <a:lvl2pPr algn="ctr" eaLnBrk="1" hangingPunct="1">
              <a:defRPr sz="4400">
                <a:latin typeface="Calibri" pitchFamily="34" charset="0"/>
              </a:defRPr>
            </a:lvl2pPr>
            <a:lvl3pPr algn="ctr" eaLnBrk="1" hangingPunct="1">
              <a:defRPr sz="4400">
                <a:latin typeface="Calibri" pitchFamily="34" charset="0"/>
              </a:defRPr>
            </a:lvl3pPr>
            <a:lvl4pPr algn="ctr" eaLnBrk="1" hangingPunct="1">
              <a:defRPr sz="4400">
                <a:latin typeface="Calibri" pitchFamily="34" charset="0"/>
              </a:defRPr>
            </a:lvl4pPr>
            <a:lvl5pPr algn="ctr" eaLnBrk="1" hangingPunct="1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 lvl="0"/>
            <a:r>
              <a:rPr lang="en-US" sz="28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66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019106"/>
            <a:ext cx="7315200" cy="370847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B899F-AC78-4DA1-8754-3F4C9319DB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03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="1" dirty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B899F-AC78-4DA1-8754-3F4C9319DB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6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213490" y="970246"/>
            <a:ext cx="944647" cy="5522633"/>
          </a:xfrm>
          <a:noFill/>
          <a:ln w="9525">
            <a:noFill/>
            <a:miter lim="800000"/>
            <a:headEnd/>
            <a:tailEnd/>
          </a:ln>
        </p:spPr>
        <p:txBody>
          <a:bodyPr vert="vert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970240"/>
            <a:ext cx="10603887" cy="55226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B899F-AC78-4DA1-8754-3F4C9319DB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9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u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D3E6-0757-DA46-B834-8EE8746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DED8B-E0DA-E548-B8BA-0A6BE36C0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NASA Langley EPTR - ESSP PO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CC53C-1704-F047-AE71-04E5FFF4EE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06/08/2023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E75D3-18C8-0E42-A31A-66FCE85A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4471" y="6497788"/>
            <a:ext cx="870060" cy="293716"/>
          </a:xfrm>
          <a:prstGeom prst="rect">
            <a:avLst/>
          </a:prstGeom>
        </p:spPr>
        <p:txBody>
          <a:bodyPr/>
          <a:lstStyle/>
          <a:p>
            <a:fld id="{F0C94032-CD4C-4C25-B0C2-CEC720522D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FF2F32-C580-2747-9C57-E1A0DC1C70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1600" y="1157681"/>
            <a:ext cx="5933440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07CDC1-0262-2148-96AB-39094FFE71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9341" y="1157681"/>
            <a:ext cx="5949315" cy="52605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125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69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CFF0D17-06AD-DA41-87BA-1C5318120BAC}" type="datetime1">
              <a:rPr lang="en-US" smtClean="0"/>
              <a:pPr/>
              <a:t>8/22/23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CA049A-1F39-B449-83F7-05D3EE34A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B2D7ED7-0329-0D42-A7F4-88B9D8096C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C2AD0-9452-684A-9802-A7E12BA97DE7}" type="datetime1">
              <a:rPr lang="en-US" smtClean="0"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3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8/22/23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597" y="972065"/>
            <a:ext cx="11664779" cy="542873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32029-5BFD-42A3-89C0-8E53FDAA0E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4355" y="5"/>
            <a:ext cx="9366304" cy="843301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82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32029-5BFD-42A3-89C0-8E53FDAA0E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4355" y="5"/>
            <a:ext cx="9366304" cy="843301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5170" y="5791200"/>
            <a:ext cx="11664951" cy="533400"/>
          </a:xfr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9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19F23-192F-4F09-8FAD-EEF6EC0D7C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90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680" y="1097633"/>
            <a:ext cx="5384800" cy="522697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9680" y="1097633"/>
            <a:ext cx="5384800" cy="522697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2400" smtClean="0"/>
            </a:lvl1pPr>
            <a:lvl2pPr>
              <a:defRPr lang="en-US" sz="2000" smtClean="0"/>
            </a:lvl2pPr>
            <a:lvl3pPr>
              <a:defRPr lang="en-US" sz="1800" smtClean="0"/>
            </a:lvl3pPr>
            <a:lvl4pPr>
              <a:defRPr lang="en-US" sz="1600" smtClean="0"/>
            </a:lvl4pPr>
            <a:lvl5pPr>
              <a:defRPr lang="en-US"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65927-90C8-4430-83D9-19D8E73AD0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2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372" y="1052681"/>
            <a:ext cx="5386917" cy="639762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372" y="1692447"/>
            <a:ext cx="5386917" cy="463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142" y="1052681"/>
            <a:ext cx="5389033" cy="639762"/>
          </a:xfr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142" y="1692443"/>
            <a:ext cx="5389033" cy="46321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35962-1101-4E79-BAF9-8896DDA9A09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04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72C5-C0C4-49EE-94CE-363488761A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4355" y="5"/>
            <a:ext cx="9366304" cy="843301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72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Scor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72C5-C0C4-49EE-94CE-363488761A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4355" y="5"/>
            <a:ext cx="9366304" cy="8433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="1" dirty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697A14-EE7C-47C5-9AFE-3C3ED04A35F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24449649"/>
              </p:ext>
            </p:extLst>
          </p:nvPr>
        </p:nvGraphicFramePr>
        <p:xfrm>
          <a:off x="231167" y="5738324"/>
          <a:ext cx="11729668" cy="757072"/>
        </p:xfrm>
        <a:graphic>
          <a:graphicData uri="http://schemas.openxmlformats.org/drawingml/2006/table">
            <a:tbl>
              <a:tblPr/>
              <a:tblGrid>
                <a:gridCol w="276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9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6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768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1603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68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768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768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249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97248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800" b="1" dirty="0">
                          <a:solidFill>
                            <a:schemeClr val="tx1"/>
                          </a:solidFill>
                        </a:rPr>
                        <a:t>LEGEND  DEFINITIONS                     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290513" marR="0" lvl="0" indent="-290513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sym typeface="Symbol" panose="05050102010706020507" pitchFamily="18" charset="2"/>
                        </a:rPr>
                        <a:t>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sym typeface="Symbol" panose="05050102010706020507" pitchFamily="18" charset="2"/>
                        </a:rPr>
                        <a:t>  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pitchFamily="91" charset="-128"/>
                        </a:rPr>
                        <a:t>Status Degraded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sym typeface="Symbol" panose="05050102010706020507" pitchFamily="18" charset="2"/>
                        </a:rPr>
                        <a:t>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sym typeface="Symbol" panose="05050102010706020507" pitchFamily="18" charset="2"/>
                        </a:rPr>
                        <a:t>  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pitchFamily="91" charset="-128"/>
                        </a:rPr>
                        <a:t>Status Improved 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sym typeface="Symbol" panose="05050102010706020507" pitchFamily="18" charset="2"/>
                        </a:rPr>
                        <a:t>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sym typeface="Symbol" panose="05050102010706020507" pitchFamily="18" charset="2"/>
                        </a:rPr>
                        <a:t>  </a:t>
                      </a: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ＭＳ Ｐゴシック" pitchFamily="91" charset="-128"/>
                        </a:rPr>
                        <a:t>Unchanged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90513" marR="0" lvl="0" indent="-290513" algn="l" defTabSz="914400" rtl="0" eaLnBrk="0" fontAlgn="base" latinLnBrk="0" hangingPunct="0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0513" algn="l"/>
                        </a:tabLst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" pitchFamily="18" charset="0"/>
                        <a:ea typeface="ＭＳ Ｐゴシック" pitchFamily="91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Green.  Progress according to plan. Meeting management plans or commitments. No action required.</a:t>
                      </a: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Concerns, issues, or delays requiring project response of mitigations.  Can be handled within the project or requires little or routine coordination with external parties.</a:t>
                      </a: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Major concerns, issues, or delays impacting deliverables or compromising the ability to meet technical requirements.  Response of mitigation requires significant coordination or support from external parties.</a:t>
                      </a: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b="1" dirty="0"/>
                        <a:t>G</a:t>
                      </a:r>
                      <a:endParaRPr lang="en-US" sz="800" b="1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b="1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050" b="1" dirty="0"/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3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00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775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72C5-C0C4-49EE-94CE-363488761A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4355" y="5"/>
            <a:ext cx="9366304" cy="843301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5170" y="5791200"/>
            <a:ext cx="11664951" cy="533400"/>
          </a:xfr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88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64355" y="5"/>
            <a:ext cx="9366304" cy="84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4597" y="972070"/>
            <a:ext cx="11664779" cy="469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67" y="649287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9288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898989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3333" y="649288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+mj-lt"/>
              </a:defRPr>
            </a:lvl1pPr>
          </a:lstStyle>
          <a:p>
            <a:pPr>
              <a:defRPr/>
            </a:pPr>
            <a:fld id="{3A0B899F-AC78-4DA1-8754-3F4C9319DB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274597" y="847900"/>
            <a:ext cx="11664779" cy="4593"/>
          </a:xfrm>
          <a:prstGeom prst="line">
            <a:avLst/>
          </a:prstGeom>
          <a:noFill/>
          <a:ln w="76200" cmpd="tri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latin typeface="Arial" pitchFamily="-108" charset="0"/>
              <a:ea typeface="ＭＳ Ｐゴシック" pitchFamily="-108" charset="-128"/>
            </a:endParaRPr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288" y="0"/>
            <a:ext cx="10972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40" y="62686"/>
            <a:ext cx="12801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74" r:id="rId3"/>
    <p:sldLayoutId id="2147483764" r:id="rId4"/>
    <p:sldLayoutId id="2147483765" r:id="rId5"/>
    <p:sldLayoutId id="2147483766" r:id="rId6"/>
    <p:sldLayoutId id="2147483767" r:id="rId7"/>
    <p:sldLayoutId id="2147483776" r:id="rId8"/>
    <p:sldLayoutId id="2147483775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7" r:id="rId15"/>
    <p:sldLayoutId id="2147483778" r:id="rId16"/>
    <p:sldLayoutId id="2147483779" r:id="rId17"/>
    <p:sldLayoutId id="2147483780" r:id="rId1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1363" indent="-28416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5813" indent="-227013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hyperlink" Target="https://essp.nasa.gov/latest-news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microsoft.com/office/2007/relationships/hdphoto" Target="../media/hdphoto4.wdp"/><Relationship Id="rId47" Type="http://schemas.microsoft.com/office/2007/relationships/hdphoto" Target="../media/hdphoto5.wdp"/><Relationship Id="rId50" Type="http://schemas.microsoft.com/office/2007/relationships/hdphoto" Target="../media/hdphoto8.wdp"/><Relationship Id="rId55" Type="http://schemas.microsoft.com/office/2007/relationships/hdphoto" Target="../media/hdphoto11.wdp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1" Type="http://schemas.openxmlformats.org/officeDocument/2006/relationships/image" Target="../media/image28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0.png"/><Relationship Id="rId53" Type="http://schemas.microsoft.com/office/2007/relationships/hdphoto" Target="../media/hdphoto10.wdp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59.png"/><Relationship Id="rId52" Type="http://schemas.openxmlformats.org/officeDocument/2006/relationships/image" Target="../media/image6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8.png"/><Relationship Id="rId48" Type="http://schemas.microsoft.com/office/2007/relationships/hdphoto" Target="../media/hdphoto6.wdp"/><Relationship Id="rId8" Type="http://schemas.openxmlformats.org/officeDocument/2006/relationships/image" Target="../media/image25.png"/><Relationship Id="rId51" Type="http://schemas.microsoft.com/office/2007/relationships/hdphoto" Target="../media/hdphoto9.wdp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1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Relationship Id="rId5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37.png"/><Relationship Id="rId34" Type="http://schemas.openxmlformats.org/officeDocument/2006/relationships/image" Target="../media/image50.png"/><Relationship Id="rId42" Type="http://schemas.microsoft.com/office/2007/relationships/hdphoto" Target="../media/hdphoto4.wdp"/><Relationship Id="rId47" Type="http://schemas.microsoft.com/office/2007/relationships/hdphoto" Target="../media/hdphoto5.wdp"/><Relationship Id="rId50" Type="http://schemas.microsoft.com/office/2007/relationships/hdphoto" Target="../media/hdphoto7.wdp"/><Relationship Id="rId55" Type="http://schemas.openxmlformats.org/officeDocument/2006/relationships/image" Target="../media/image6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1" Type="http://schemas.openxmlformats.org/officeDocument/2006/relationships/image" Target="../media/image28.png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0.png"/><Relationship Id="rId53" Type="http://schemas.openxmlformats.org/officeDocument/2006/relationships/image" Target="../media/image6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31" Type="http://schemas.openxmlformats.org/officeDocument/2006/relationships/image" Target="../media/image47.png"/><Relationship Id="rId44" Type="http://schemas.openxmlformats.org/officeDocument/2006/relationships/image" Target="../media/image59.png"/><Relationship Id="rId52" Type="http://schemas.microsoft.com/office/2007/relationships/hdphoto" Target="../media/hdphoto9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8.png"/><Relationship Id="rId48" Type="http://schemas.microsoft.com/office/2007/relationships/hdphoto" Target="../media/hdphoto6.wdp"/><Relationship Id="rId56" Type="http://schemas.microsoft.com/office/2007/relationships/hdphoto" Target="../media/hdphoto11.wdp"/><Relationship Id="rId8" Type="http://schemas.openxmlformats.org/officeDocument/2006/relationships/image" Target="../media/image25.png"/><Relationship Id="rId51" Type="http://schemas.microsoft.com/office/2007/relationships/hdphoto" Target="../media/hdphoto8.wdp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1.png"/><Relationship Id="rId20" Type="http://schemas.openxmlformats.org/officeDocument/2006/relationships/image" Target="../media/image36.png"/><Relationship Id="rId41" Type="http://schemas.openxmlformats.org/officeDocument/2006/relationships/image" Target="../media/image57.png"/><Relationship Id="rId54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12.wdp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821951-943B-A93E-86BD-3C6F5FD3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3A065-1454-ABE4-C47B-465956E4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NASA Langley EPTR - ESSP PO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B2D61-C282-7E1C-A80E-79936812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972C5-C0C4-49EE-94CE-363488761A0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815A62-AF45-D346-D198-B53F51050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0E5023-BB33-C278-D23A-2D8E826CFFB6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16192B"/>
              </a:gs>
              <a:gs pos="14000">
                <a:srgbClr val="16192B"/>
              </a:gs>
              <a:gs pos="19000">
                <a:srgbClr val="16192B"/>
              </a:gs>
              <a:gs pos="86000">
                <a:srgbClr val="16192B">
                  <a:alpha val="0"/>
                </a:srgb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CA5D3-DE38-5E5F-6A0C-E5917EFEA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60"/>
                    </a14:imgEffect>
                    <a14:imgEffect>
                      <a14:saturation sat="1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234637"/>
            <a:ext cx="8686799" cy="662336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A498E01-3976-69E0-78D2-F224DD1913D1}"/>
              </a:ext>
            </a:extLst>
          </p:cNvPr>
          <p:cNvSpPr txBox="1">
            <a:spLocks/>
          </p:cNvSpPr>
          <p:nvPr/>
        </p:nvSpPr>
        <p:spPr>
          <a:xfrm>
            <a:off x="9423663" y="6459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56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28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00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7213" indent="1588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6CBF3D6B-7512-DC4E-9AD6-900204DF0DD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25B76E3-B224-B368-B26A-85CD6D74A950}"/>
              </a:ext>
            </a:extLst>
          </p:cNvPr>
          <p:cNvSpPr/>
          <p:nvPr/>
        </p:nvSpPr>
        <p:spPr>
          <a:xfrm>
            <a:off x="7295518" y="1458300"/>
            <a:ext cx="4703851" cy="456257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rgbClr val="77767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2400">
              <a:solidFill>
                <a:srgbClr val="6B6A7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C66551-2BC5-AC21-5715-72A6F9BCC2A6}"/>
              </a:ext>
            </a:extLst>
          </p:cNvPr>
          <p:cNvSpPr txBox="1">
            <a:spLocks/>
          </p:cNvSpPr>
          <p:nvPr/>
        </p:nvSpPr>
        <p:spPr bwMode="auto">
          <a:xfrm>
            <a:off x="886153" y="2320311"/>
            <a:ext cx="5523213" cy="154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en-US" sz="3200" dirty="0"/>
              <a:t>Earth System Science Pathfinder Program Overview</a:t>
            </a:r>
            <a:endParaRPr lang="en-US" sz="1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F2BA9C-1270-CA15-44E4-224B934F78B5}"/>
              </a:ext>
            </a:extLst>
          </p:cNvPr>
          <p:cNvSpPr txBox="1">
            <a:spLocks/>
          </p:cNvSpPr>
          <p:nvPr/>
        </p:nvSpPr>
        <p:spPr>
          <a:xfrm>
            <a:off x="886153" y="4369153"/>
            <a:ext cx="5523213" cy="15455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 eaLnBrk="1" fontAlgn="base" hangingPunct="1">
              <a:lnSpc>
                <a:spcPts val="276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Greg Stover</a:t>
            </a:r>
          </a:p>
          <a:p>
            <a:r>
              <a:rPr lang="en-US" dirty="0"/>
              <a:t>2023-08-22</a:t>
            </a:r>
          </a:p>
        </p:txBody>
      </p:sp>
    </p:spTree>
    <p:extLst>
      <p:ext uri="{BB962C8B-B14F-4D97-AF65-F5344CB8AC3E}">
        <p14:creationId xmlns:p14="http://schemas.microsoft.com/office/powerpoint/2010/main" val="206467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B8D1F7-1D13-243B-7A88-E0977B474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32" y="858194"/>
            <a:ext cx="3316764" cy="43223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58714" y="188095"/>
            <a:ext cx="7561262" cy="590931"/>
          </a:xfrm>
        </p:spPr>
        <p:txBody>
          <a:bodyPr/>
          <a:lstStyle/>
          <a:p>
            <a:pPr algn="ctr"/>
            <a:r>
              <a:rPr lang="en-US" sz="3600" i="1" dirty="0">
                <a:solidFill>
                  <a:srgbClr val="52B3D9"/>
                </a:solidFill>
                <a:latin typeface="Arial" charset="0"/>
                <a:ea typeface="+mn-ea"/>
                <a:cs typeface="+mn-cs"/>
              </a:rPr>
              <a:t>Strategic Guidance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4173538"/>
            <a:ext cx="2587625" cy="369887"/>
          </a:xfrm>
        </p:spPr>
        <p:txBody>
          <a:bodyPr/>
          <a:lstStyle/>
          <a:p>
            <a:pPr algn="ctr">
              <a:spcBef>
                <a:spcPct val="75000"/>
              </a:spcBef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9199" y="5249159"/>
            <a:ext cx="34590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Strategic Objective 1.1: Understand the Earth system and its climate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.”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E4B715-C5D4-7D5A-3223-C2ABD0F88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44" y="852915"/>
            <a:ext cx="3340002" cy="4322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3D44C0-E39E-D4C3-A58D-460C9EE25CB6}"/>
              </a:ext>
            </a:extLst>
          </p:cNvPr>
          <p:cNvSpPr txBox="1"/>
          <p:nvPr/>
        </p:nvSpPr>
        <p:spPr>
          <a:xfrm>
            <a:off x="4091132" y="5314001"/>
            <a:ext cx="33400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Science 2020-2024 Priority 1 Exploration And Scientific Discovery: Earth Science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2" descr="https://www.nap.edu/cover/24938/450">
            <a:extLst>
              <a:ext uri="{FF2B5EF4-FFF2-40B4-BE49-F238E27FC236}">
                <a16:creationId xmlns:a16="http://schemas.microsoft.com/office/drawing/2014/main" id="{DDD156A4-82F3-9F23-2DD0-0825EB30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1594" y="852914"/>
            <a:ext cx="3330813" cy="4322355"/>
          </a:xfrm>
          <a:prstGeom prst="rect">
            <a:avLst/>
          </a:prstGeom>
          <a:noFill/>
          <a:effectLst>
            <a:outerShdw blurRad="139700" dist="38100" dir="2700000" sx="105000" sy="105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AC30B1-C3BB-6D85-7AD0-FF1601DC7A81}"/>
              </a:ext>
            </a:extLst>
          </p:cNvPr>
          <p:cNvSpPr txBox="1"/>
          <p:nvPr/>
        </p:nvSpPr>
        <p:spPr>
          <a:xfrm>
            <a:off x="7881256" y="5314001"/>
            <a:ext cx="37773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The second DS was released in 2017 : </a:t>
            </a:r>
            <a:r>
              <a:rPr lang="en-US" sz="2000" b="1" i="1" dirty="0">
                <a:solidFill>
                  <a:schemeClr val="bg1"/>
                </a:solidFill>
              </a:rPr>
              <a:t>“Thriving on Our Changing Planet: A Decadal Strategy for Earth Observations from Space”</a:t>
            </a:r>
          </a:p>
        </p:txBody>
      </p:sp>
    </p:spTree>
    <p:extLst>
      <p:ext uri="{BB962C8B-B14F-4D97-AF65-F5344CB8AC3E}">
        <p14:creationId xmlns:p14="http://schemas.microsoft.com/office/powerpoint/2010/main" val="4986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4938800" y="516985"/>
            <a:ext cx="5720491" cy="590931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ESSP Program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00457" y="1379577"/>
            <a:ext cx="790640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goal is to stimulate new scientific understanding of the global Earth system by:</a:t>
            </a:r>
          </a:p>
          <a:p>
            <a:pPr marL="800100" lvl="1" indent="-342900"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developing and operating remote-sensing missions </a:t>
            </a:r>
          </a:p>
          <a:p>
            <a:pPr marL="800100" lvl="1" indent="-342900"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conducting investigations using data from these missions </a:t>
            </a:r>
          </a:p>
          <a:p>
            <a:pPr marL="800100" lvl="1" indent="-342900"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addressing unique, specific, highly focused requirements in Earth science research</a:t>
            </a:r>
          </a:p>
          <a:p>
            <a:pPr marL="342900" indent="-342900">
              <a:buFont typeface="Calibri" panose="020F0502020204030204" pitchFamily="34" charset="0"/>
              <a:buChar char="─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Projects in the ESSP portfolio are:</a:t>
            </a: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Science‐driven </a:t>
            </a: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PI-led investigations </a:t>
            </a: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Competitively selected </a:t>
            </a: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Orbital or sub-orbital </a:t>
            </a:r>
          </a:p>
          <a:p>
            <a:pPr marL="800100" lvl="1" indent="-342900">
              <a:spcAft>
                <a:spcPts val="600"/>
              </a:spcAft>
              <a:buFont typeface="Calibri" panose="020F0502020204030204" pitchFamily="34" charset="0"/>
              <a:buChar char="─"/>
            </a:pPr>
            <a:r>
              <a:rPr lang="en-US" sz="2000" dirty="0">
                <a:solidFill>
                  <a:schemeClr val="bg1"/>
                </a:solidFill>
              </a:rPr>
              <a:t>Implemented within cost‐ and schedule‐constraints  </a:t>
            </a:r>
            <a:r>
              <a:rPr lang="en-US" sz="12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https://essp.nasa.gov/latest-news/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82287" y="667899"/>
            <a:ext cx="3482680" cy="5806792"/>
            <a:chOff x="282287" y="667899"/>
            <a:chExt cx="3482680" cy="58067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BBED2E-9D98-3940-A693-EEDEDC65F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049" y="3180356"/>
              <a:ext cx="1791302" cy="1371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959E269-9FCA-4347-A31F-B7F02F283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2615" y="1692657"/>
              <a:ext cx="182963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5" descr="OCOSpacecraftFinal-PPT">
              <a:extLst>
                <a:ext uri="{FF2B5EF4-FFF2-40B4-BE49-F238E27FC236}">
                  <a16:creationId xmlns:a16="http://schemas.microsoft.com/office/drawing/2014/main" id="{6625B3AD-1BC7-D846-ABCA-780DA5498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14000" contrast="12000"/>
            </a:blip>
            <a:srcRect/>
            <a:stretch>
              <a:fillRect/>
            </a:stretch>
          </p:blipFill>
          <p:spPr bwMode="auto">
            <a:xfrm>
              <a:off x="1962049" y="4701770"/>
              <a:ext cx="1802918" cy="13521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22" descr="Multiangle views.png">
              <a:extLst>
                <a:ext uri="{FF2B5EF4-FFF2-40B4-BE49-F238E27FC236}">
                  <a16:creationId xmlns:a16="http://schemas.microsoft.com/office/drawing/2014/main" id="{38F272CB-9FFC-454E-AF1F-326A1B3F7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87" y="667899"/>
              <a:ext cx="157652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3">
              <a:extLst>
                <a:ext uri="{FF2B5EF4-FFF2-40B4-BE49-F238E27FC236}">
                  <a16:creationId xmlns:a16="http://schemas.microsoft.com/office/drawing/2014/main" id="{D4FFCAC9-174F-5047-9F47-F17EC81ED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287" y="2172439"/>
              <a:ext cx="157652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loudsat5-smaller">
              <a:extLst>
                <a:ext uri="{FF2B5EF4-FFF2-40B4-BE49-F238E27FC236}">
                  <a16:creationId xmlns:a16="http://schemas.microsoft.com/office/drawing/2014/main" id="{21F8EABF-C316-7F42-9632-227A5E4EE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5137" y="3637556"/>
              <a:ext cx="1570820" cy="1371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4" descr="Artwork_Calipso in space.jpg">
              <a:extLst>
                <a:ext uri="{FF2B5EF4-FFF2-40B4-BE49-F238E27FC236}">
                  <a16:creationId xmlns:a16="http://schemas.microsoft.com/office/drawing/2014/main" id="{AFDDF8AF-6D03-7741-AFD4-45B8CCCB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5137" y="5102882"/>
              <a:ext cx="1570820" cy="13718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483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9753175A-D313-437A-AAD1-BCC05DA99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11271" name="Group 11270">
            <a:extLst>
              <a:ext uri="{FF2B5EF4-FFF2-40B4-BE49-F238E27FC236}">
                <a16:creationId xmlns:a16="http://schemas.microsoft.com/office/drawing/2014/main" id="{F8228895-E8DA-974D-8820-2F3F999BEC61}"/>
              </a:ext>
            </a:extLst>
          </p:cNvPr>
          <p:cNvGrpSpPr/>
          <p:nvPr/>
        </p:nvGrpSpPr>
        <p:grpSpPr>
          <a:xfrm>
            <a:off x="8876873" y="3741453"/>
            <a:ext cx="2360354" cy="3113377"/>
            <a:chOff x="8876873" y="3741453"/>
            <a:chExt cx="2360354" cy="3113377"/>
          </a:xfrm>
        </p:grpSpPr>
        <p:pic>
          <p:nvPicPr>
            <p:cNvPr id="184" name="Picture 183" descr="Earthquake Crack Clipart - Clip Art Bay">
              <a:extLst>
                <a:ext uri="{FF2B5EF4-FFF2-40B4-BE49-F238E27FC236}">
                  <a16:creationId xmlns:a16="http://schemas.microsoft.com/office/drawing/2014/main" id="{B1BE2F74-B446-9243-84E8-B902F69A7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0" t="12056" b="13158"/>
            <a:stretch>
              <a:fillRect/>
            </a:stretch>
          </p:blipFill>
          <p:spPr bwMode="auto">
            <a:xfrm>
              <a:off x="8876873" y="4084198"/>
              <a:ext cx="2360354" cy="2770632"/>
            </a:xfrm>
            <a:custGeom>
              <a:avLst/>
              <a:gdLst>
                <a:gd name="connsiteX0" fmla="*/ 234462 w 2363055"/>
                <a:gd name="connsiteY0" fmla="*/ 0 h 2773803"/>
                <a:gd name="connsiteX1" fmla="*/ 2331048 w 2363055"/>
                <a:gd name="connsiteY1" fmla="*/ 214922 h 2773803"/>
                <a:gd name="connsiteX2" fmla="*/ 2363055 w 2363055"/>
                <a:gd name="connsiteY2" fmla="*/ 680683 h 2773803"/>
                <a:gd name="connsiteX3" fmla="*/ 2363055 w 2363055"/>
                <a:gd name="connsiteY3" fmla="*/ 2773803 h 2773803"/>
                <a:gd name="connsiteX4" fmla="*/ 0 w 2363055"/>
                <a:gd name="connsiteY4" fmla="*/ 2773803 h 277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3055" h="2773803">
                  <a:moveTo>
                    <a:pt x="234462" y="0"/>
                  </a:moveTo>
                  <a:lnTo>
                    <a:pt x="2331048" y="214922"/>
                  </a:lnTo>
                  <a:lnTo>
                    <a:pt x="2363055" y="680683"/>
                  </a:lnTo>
                  <a:lnTo>
                    <a:pt x="2363055" y="2773803"/>
                  </a:lnTo>
                  <a:lnTo>
                    <a:pt x="0" y="2773803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1F0C9DE2-C1FA-DA4C-8C47-5E5C5C2D2BCC}"/>
                </a:ext>
              </a:extLst>
            </p:cNvPr>
            <p:cNvSpPr/>
            <p:nvPr/>
          </p:nvSpPr>
          <p:spPr>
            <a:xfrm>
              <a:off x="9519342" y="3741453"/>
              <a:ext cx="387323" cy="423261"/>
            </a:xfrm>
            <a:custGeom>
              <a:avLst/>
              <a:gdLst>
                <a:gd name="connsiteX0" fmla="*/ 0 w 175692"/>
                <a:gd name="connsiteY0" fmla="*/ 0 h 347393"/>
                <a:gd name="connsiteX1" fmla="*/ 175692 w 175692"/>
                <a:gd name="connsiteY1" fmla="*/ 0 h 347393"/>
                <a:gd name="connsiteX2" fmla="*/ 175692 w 175692"/>
                <a:gd name="connsiteY2" fmla="*/ 347393 h 347393"/>
                <a:gd name="connsiteX3" fmla="*/ 0 w 175692"/>
                <a:gd name="connsiteY3" fmla="*/ 347393 h 347393"/>
                <a:gd name="connsiteX4" fmla="*/ 0 w 175692"/>
                <a:gd name="connsiteY4" fmla="*/ 0 h 347393"/>
                <a:gd name="connsiteX0" fmla="*/ 0 w 179686"/>
                <a:gd name="connsiteY0" fmla="*/ 0 h 383331"/>
                <a:gd name="connsiteX1" fmla="*/ 175692 w 179686"/>
                <a:gd name="connsiteY1" fmla="*/ 0 h 383331"/>
                <a:gd name="connsiteX2" fmla="*/ 179686 w 179686"/>
                <a:gd name="connsiteY2" fmla="*/ 383331 h 383331"/>
                <a:gd name="connsiteX3" fmla="*/ 0 w 179686"/>
                <a:gd name="connsiteY3" fmla="*/ 347393 h 383331"/>
                <a:gd name="connsiteX4" fmla="*/ 0 w 179686"/>
                <a:gd name="connsiteY4" fmla="*/ 0 h 383331"/>
                <a:gd name="connsiteX0" fmla="*/ 0 w 179686"/>
                <a:gd name="connsiteY0" fmla="*/ 0 h 383331"/>
                <a:gd name="connsiteX1" fmla="*/ 175692 w 179686"/>
                <a:gd name="connsiteY1" fmla="*/ 0 h 383331"/>
                <a:gd name="connsiteX2" fmla="*/ 179686 w 179686"/>
                <a:gd name="connsiteY2" fmla="*/ 383331 h 383331"/>
                <a:gd name="connsiteX3" fmla="*/ 31944 w 179686"/>
                <a:gd name="connsiteY3" fmla="*/ 363365 h 383331"/>
                <a:gd name="connsiteX4" fmla="*/ 0 w 179686"/>
                <a:gd name="connsiteY4" fmla="*/ 0 h 383331"/>
                <a:gd name="connsiteX0" fmla="*/ 0 w 179686"/>
                <a:gd name="connsiteY0" fmla="*/ 0 h 383331"/>
                <a:gd name="connsiteX1" fmla="*/ 175692 w 179686"/>
                <a:gd name="connsiteY1" fmla="*/ 0 h 383331"/>
                <a:gd name="connsiteX2" fmla="*/ 179686 w 179686"/>
                <a:gd name="connsiteY2" fmla="*/ 383331 h 383331"/>
                <a:gd name="connsiteX3" fmla="*/ 7986 w 179686"/>
                <a:gd name="connsiteY3" fmla="*/ 351386 h 383331"/>
                <a:gd name="connsiteX4" fmla="*/ 0 w 179686"/>
                <a:gd name="connsiteY4" fmla="*/ 0 h 383331"/>
                <a:gd name="connsiteX0" fmla="*/ 0 w 179686"/>
                <a:gd name="connsiteY0" fmla="*/ 0 h 383331"/>
                <a:gd name="connsiteX1" fmla="*/ 175692 w 179686"/>
                <a:gd name="connsiteY1" fmla="*/ 0 h 383331"/>
                <a:gd name="connsiteX2" fmla="*/ 179686 w 179686"/>
                <a:gd name="connsiteY2" fmla="*/ 383331 h 383331"/>
                <a:gd name="connsiteX3" fmla="*/ 31944 w 179686"/>
                <a:gd name="connsiteY3" fmla="*/ 371351 h 383331"/>
                <a:gd name="connsiteX4" fmla="*/ 0 w 179686"/>
                <a:gd name="connsiteY4" fmla="*/ 0 h 383331"/>
                <a:gd name="connsiteX0" fmla="*/ 0 w 243574"/>
                <a:gd name="connsiteY0" fmla="*/ 7986 h 383331"/>
                <a:gd name="connsiteX1" fmla="*/ 239580 w 243574"/>
                <a:gd name="connsiteY1" fmla="*/ 0 h 383331"/>
                <a:gd name="connsiteX2" fmla="*/ 243574 w 243574"/>
                <a:gd name="connsiteY2" fmla="*/ 383331 h 383331"/>
                <a:gd name="connsiteX3" fmla="*/ 95832 w 243574"/>
                <a:gd name="connsiteY3" fmla="*/ 371351 h 383331"/>
                <a:gd name="connsiteX4" fmla="*/ 0 w 243574"/>
                <a:gd name="connsiteY4" fmla="*/ 7986 h 383331"/>
                <a:gd name="connsiteX0" fmla="*/ 0 w 387323"/>
                <a:gd name="connsiteY0" fmla="*/ 99826 h 383331"/>
                <a:gd name="connsiteX1" fmla="*/ 383329 w 387323"/>
                <a:gd name="connsiteY1" fmla="*/ 0 h 383331"/>
                <a:gd name="connsiteX2" fmla="*/ 387323 w 387323"/>
                <a:gd name="connsiteY2" fmla="*/ 383331 h 383331"/>
                <a:gd name="connsiteX3" fmla="*/ 239581 w 387323"/>
                <a:gd name="connsiteY3" fmla="*/ 371351 h 383331"/>
                <a:gd name="connsiteX4" fmla="*/ 0 w 387323"/>
                <a:gd name="connsiteY4" fmla="*/ 99826 h 38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7323" h="383331">
                  <a:moveTo>
                    <a:pt x="0" y="99826"/>
                  </a:moveTo>
                  <a:lnTo>
                    <a:pt x="383329" y="0"/>
                  </a:lnTo>
                  <a:cubicBezTo>
                    <a:pt x="384660" y="127777"/>
                    <a:pt x="385992" y="255554"/>
                    <a:pt x="387323" y="383331"/>
                  </a:cubicBezTo>
                  <a:lnTo>
                    <a:pt x="239581" y="371351"/>
                  </a:lnTo>
                  <a:lnTo>
                    <a:pt x="0" y="99826"/>
                  </a:lnTo>
                  <a:close/>
                </a:path>
              </a:pathLst>
            </a:custGeom>
            <a:solidFill>
              <a:srgbClr val="05A0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C1CEC5E-6F15-E146-9292-74072BA0EE5E}"/>
                </a:ext>
              </a:extLst>
            </p:cNvPr>
            <p:cNvSpPr/>
            <p:nvPr/>
          </p:nvSpPr>
          <p:spPr>
            <a:xfrm rot="19935025">
              <a:off x="9687048" y="5745946"/>
              <a:ext cx="463191" cy="179685"/>
            </a:xfrm>
            <a:prstGeom prst="rect">
              <a:avLst/>
            </a:prstGeom>
            <a:solidFill>
              <a:srgbClr val="798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9CF63E58-2DCB-7E4B-A814-93193C08076E}"/>
                </a:ext>
              </a:extLst>
            </p:cNvPr>
            <p:cNvSpPr txBox="1"/>
            <p:nvPr/>
          </p:nvSpPr>
          <p:spPr>
            <a:xfrm>
              <a:off x="9370214" y="5984616"/>
              <a:ext cx="967563" cy="45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350" b="1" dirty="0">
                  <a:solidFill>
                    <a:srgbClr val="F9F6CF"/>
                  </a:solidFill>
                </a:rPr>
                <a:t>EARTH’S</a:t>
              </a:r>
            </a:p>
            <a:p>
              <a:pPr algn="ctr">
                <a:lnSpc>
                  <a:spcPts val="1400"/>
                </a:lnSpc>
              </a:pPr>
              <a:r>
                <a:rPr lang="en-US" sz="1350" b="1" dirty="0">
                  <a:solidFill>
                    <a:srgbClr val="F9F6CF"/>
                  </a:solidFill>
                </a:rPr>
                <a:t>INTERIOR</a:t>
              </a:r>
            </a:p>
          </p:txBody>
        </p:sp>
        <p:grpSp>
          <p:nvGrpSpPr>
            <p:cNvPr id="11269" name="Group 11268">
              <a:extLst>
                <a:ext uri="{FF2B5EF4-FFF2-40B4-BE49-F238E27FC236}">
                  <a16:creationId xmlns:a16="http://schemas.microsoft.com/office/drawing/2014/main" id="{9F41A416-A8B7-034B-ACC9-96EAD2EE7C74}"/>
                </a:ext>
              </a:extLst>
            </p:cNvPr>
            <p:cNvGrpSpPr/>
            <p:nvPr/>
          </p:nvGrpSpPr>
          <p:grpSpPr>
            <a:xfrm>
              <a:off x="10036138" y="4949813"/>
              <a:ext cx="1112631" cy="1034803"/>
              <a:chOff x="8559221" y="4686300"/>
              <a:chExt cx="1112631" cy="1034803"/>
            </a:xfrm>
          </p:grpSpPr>
          <p:grpSp>
            <p:nvGrpSpPr>
              <p:cNvPr id="11265" name="Group 11264">
                <a:extLst>
                  <a:ext uri="{FF2B5EF4-FFF2-40B4-BE49-F238E27FC236}">
                    <a16:creationId xmlns:a16="http://schemas.microsoft.com/office/drawing/2014/main" id="{47D03BFC-1764-1B42-9E41-330217D46B1A}"/>
                  </a:ext>
                </a:extLst>
              </p:cNvPr>
              <p:cNvGrpSpPr/>
              <p:nvPr/>
            </p:nvGrpSpPr>
            <p:grpSpPr>
              <a:xfrm>
                <a:off x="9115536" y="4686300"/>
                <a:ext cx="0" cy="693423"/>
                <a:chOff x="8938690" y="4686300"/>
                <a:chExt cx="0" cy="693423"/>
              </a:xfrm>
            </p:grpSpPr>
            <p:cxnSp>
              <p:nvCxnSpPr>
                <p:cNvPr id="190" name="Straight Arrow Connector 189">
                  <a:extLst>
                    <a:ext uri="{FF2B5EF4-FFF2-40B4-BE49-F238E27FC236}">
                      <a16:creationId xmlns:a16="http://schemas.microsoft.com/office/drawing/2014/main" id="{BABA5818-C017-C04C-88F1-BCF87A2180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8690" y="4881033"/>
                  <a:ext cx="0" cy="310896"/>
                </a:xfrm>
                <a:prstGeom prst="straightConnector1">
                  <a:avLst/>
                </a:prstGeom>
                <a:ln w="25400">
                  <a:solidFill>
                    <a:srgbClr val="F3F055"/>
                  </a:solidFill>
                  <a:headEnd type="arrow" w="med" len="sm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Arrow Connector 195">
                  <a:extLst>
                    <a:ext uri="{FF2B5EF4-FFF2-40B4-BE49-F238E27FC236}">
                      <a16:creationId xmlns:a16="http://schemas.microsoft.com/office/drawing/2014/main" id="{9F064CDD-2755-3C45-86DE-D072611C03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8690" y="5240865"/>
                  <a:ext cx="0" cy="45720"/>
                </a:xfrm>
                <a:prstGeom prst="straightConnector1">
                  <a:avLst/>
                </a:prstGeom>
                <a:ln w="25400">
                  <a:solidFill>
                    <a:srgbClr val="F3F055"/>
                  </a:solidFill>
                  <a:headEnd type="none" w="med" len="sm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Arrow Connector 196">
                  <a:extLst>
                    <a:ext uri="{FF2B5EF4-FFF2-40B4-BE49-F238E27FC236}">
                      <a16:creationId xmlns:a16="http://schemas.microsoft.com/office/drawing/2014/main" id="{0BE49181-0E34-4242-8019-EB0C17E79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8690" y="5334003"/>
                  <a:ext cx="0" cy="45720"/>
                </a:xfrm>
                <a:prstGeom prst="straightConnector1">
                  <a:avLst/>
                </a:prstGeom>
                <a:ln w="25400">
                  <a:solidFill>
                    <a:srgbClr val="F3F055"/>
                  </a:solidFill>
                  <a:headEnd type="none" w="med" len="sm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Arrow Connector 197">
                  <a:extLst>
                    <a:ext uri="{FF2B5EF4-FFF2-40B4-BE49-F238E27FC236}">
                      <a16:creationId xmlns:a16="http://schemas.microsoft.com/office/drawing/2014/main" id="{2F0512EC-1DB4-1947-BB6F-56BC55906C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938690" y="4686300"/>
                  <a:ext cx="0" cy="45720"/>
                </a:xfrm>
                <a:prstGeom prst="straightConnector1">
                  <a:avLst/>
                </a:prstGeom>
                <a:ln w="25400">
                  <a:solidFill>
                    <a:srgbClr val="F3F055"/>
                  </a:solidFill>
                  <a:headEnd type="none" w="med" len="sm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Arrow Connector 198">
                  <a:extLst>
                    <a:ext uri="{FF2B5EF4-FFF2-40B4-BE49-F238E27FC236}">
                      <a16:creationId xmlns:a16="http://schemas.microsoft.com/office/drawing/2014/main" id="{4B9D9D90-AAAC-7945-B188-980D96D1C2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938690" y="4779438"/>
                  <a:ext cx="0" cy="45720"/>
                </a:xfrm>
                <a:prstGeom prst="straightConnector1">
                  <a:avLst/>
                </a:prstGeom>
                <a:ln w="25400">
                  <a:solidFill>
                    <a:srgbClr val="F3F055"/>
                  </a:solidFill>
                  <a:headEnd type="none" w="med" len="sm"/>
                  <a:tailEnd type="arrow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67" name="Rectangle 11266">
                <a:extLst>
                  <a:ext uri="{FF2B5EF4-FFF2-40B4-BE49-F238E27FC236}">
                    <a16:creationId xmlns:a16="http://schemas.microsoft.com/office/drawing/2014/main" id="{FEF7588A-086C-BA47-A7AB-26C776D14C2C}"/>
                  </a:ext>
                </a:extLst>
              </p:cNvPr>
              <p:cNvSpPr/>
              <p:nvPr/>
            </p:nvSpPr>
            <p:spPr>
              <a:xfrm>
                <a:off x="8559221" y="5372225"/>
                <a:ext cx="1112631" cy="348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1000"/>
                  </a:lnSpc>
                </a:pPr>
                <a:r>
                  <a:rPr lang="en-US" sz="950" b="1" dirty="0">
                    <a:solidFill>
                      <a:srgbClr val="F2F155"/>
                    </a:solidFill>
                  </a:rPr>
                  <a:t>Interior - Surface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sz="950" b="1" dirty="0">
                    <a:solidFill>
                      <a:srgbClr val="F2F155"/>
                    </a:solidFill>
                  </a:rPr>
                  <a:t>Interaction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4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240771" y="276429"/>
            <a:ext cx="10715855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ESSP Earth Observing Vantage Points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10109702" y="1317495"/>
            <a:ext cx="460402" cy="5363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521887" y="3627273"/>
          <a:ext cx="1469445" cy="743940"/>
        </p:xfrm>
        <a:graphic>
          <a:graphicData uri="http://schemas.openxmlformats.org/drawingml/2006/table">
            <a:tbl>
              <a:tblPr/>
              <a:tblGrid>
                <a:gridCol w="1469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76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 Domains for ESSP Projects</a:t>
                      </a:r>
                    </a:p>
                  </a:txBody>
                  <a:tcPr marL="12701" marR="12701" marT="124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79251" y="876593"/>
            <a:ext cx="9172871" cy="5778990"/>
            <a:chOff x="1333936" y="825911"/>
            <a:chExt cx="9172871" cy="5778990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93833" y="825911"/>
              <a:ext cx="7912974" cy="5778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ounded Rectangle 11"/>
            <p:cNvSpPr/>
            <p:nvPr/>
          </p:nvSpPr>
          <p:spPr>
            <a:xfrm>
              <a:off x="1333937" y="1632926"/>
              <a:ext cx="2166731" cy="48701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Far-Space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333936" y="2857132"/>
              <a:ext cx="2166731" cy="487017"/>
            </a:xfrm>
            <a:prstGeom prst="round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Near-Space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333937" y="4040988"/>
              <a:ext cx="2166731" cy="48701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Airborne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333937" y="5168346"/>
              <a:ext cx="2166731" cy="48701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Terrestrial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71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5" descr="A picture containing planet, space, astronomical object, outer space&#10;&#10;Description automatically generated">
            <a:extLst>
              <a:ext uri="{FF2B5EF4-FFF2-40B4-BE49-F238E27FC236}">
                <a16:creationId xmlns:a16="http://schemas.microsoft.com/office/drawing/2014/main" id="{FE3BEBA9-2432-F81F-66D0-AA6C0054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78E904C-47F7-844B-AD09-396C284C2606}"/>
              </a:ext>
            </a:extLst>
          </p:cNvPr>
          <p:cNvGrpSpPr/>
          <p:nvPr/>
        </p:nvGrpSpPr>
        <p:grpSpPr>
          <a:xfrm>
            <a:off x="2952063" y="4989459"/>
            <a:ext cx="900414" cy="488773"/>
            <a:chOff x="5326765" y="5830747"/>
            <a:chExt cx="900414" cy="488773"/>
          </a:xfrm>
        </p:grpSpPr>
        <p:pic>
          <p:nvPicPr>
            <p:cNvPr id="54" name="Picture 53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9A2B4C-C17E-7344-A48C-0D05FB0D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765" y="5886450"/>
              <a:ext cx="111126" cy="111126"/>
            </a:xfrm>
            <a:prstGeom prst="rect">
              <a:avLst/>
            </a:prstGeom>
          </p:spPr>
        </p:pic>
        <p:pic>
          <p:nvPicPr>
            <p:cNvPr id="114" name="Picture 113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A54C7E55-C706-234D-BC2D-2B4AE6B27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0822" y="6045200"/>
              <a:ext cx="515722" cy="274320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E8FE535-A7D8-764F-8AFE-34F59AD18958}"/>
                </a:ext>
              </a:extLst>
            </p:cNvPr>
            <p:cNvSpPr txBox="1"/>
            <p:nvPr/>
          </p:nvSpPr>
          <p:spPr>
            <a:xfrm>
              <a:off x="5369688" y="5830747"/>
              <a:ext cx="85749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B08CCF-1F2A-5841-8793-755DFB2E9A51}"/>
              </a:ext>
            </a:extLst>
          </p:cNvPr>
          <p:cNvGrpSpPr/>
          <p:nvPr/>
        </p:nvGrpSpPr>
        <p:grpSpPr>
          <a:xfrm>
            <a:off x="4836428" y="3550207"/>
            <a:ext cx="686193" cy="460794"/>
            <a:chOff x="5753100" y="3677856"/>
            <a:chExt cx="686193" cy="46079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8E4CD08-AE65-B54E-918D-24BC96894F2C}"/>
                </a:ext>
              </a:extLst>
            </p:cNvPr>
            <p:cNvSpPr txBox="1"/>
            <p:nvPr/>
          </p:nvSpPr>
          <p:spPr>
            <a:xfrm>
              <a:off x="5796023" y="3677856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AURA</a:t>
              </a:r>
            </a:p>
          </p:txBody>
        </p:sp>
        <p:pic>
          <p:nvPicPr>
            <p:cNvPr id="41" name="Picture 4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37F99A42-0E5A-ED4D-A1F1-95A47F30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100" y="3743325"/>
              <a:ext cx="111126" cy="111126"/>
            </a:xfrm>
            <a:prstGeom prst="rect">
              <a:avLst/>
            </a:prstGeom>
          </p:spPr>
        </p:pic>
        <p:pic>
          <p:nvPicPr>
            <p:cNvPr id="84" name="Picture 83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822DFC69-F31C-A449-BA9B-CF4F9870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2150" y="3897350"/>
              <a:ext cx="635000" cy="2413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D16ABF-5AA3-864F-A289-87AE6E18175D}"/>
              </a:ext>
            </a:extLst>
          </p:cNvPr>
          <p:cNvGrpSpPr/>
          <p:nvPr/>
        </p:nvGrpSpPr>
        <p:grpSpPr>
          <a:xfrm>
            <a:off x="6236023" y="3647990"/>
            <a:ext cx="865622" cy="487733"/>
            <a:chOff x="7069100" y="2880167"/>
            <a:chExt cx="865622" cy="487733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BA16907-D9B2-3B41-B3CE-F0107410124F}"/>
                </a:ext>
              </a:extLst>
            </p:cNvPr>
            <p:cNvSpPr txBox="1"/>
            <p:nvPr/>
          </p:nvSpPr>
          <p:spPr>
            <a:xfrm>
              <a:off x="7149572" y="2880167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CALIPSO</a:t>
              </a:r>
            </a:p>
          </p:txBody>
        </p:sp>
        <p:pic>
          <p:nvPicPr>
            <p:cNvPr id="40" name="Picture 3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0B92DAEF-0A25-C148-A5A8-F2C94A17D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9300" y="2952750"/>
              <a:ext cx="111126" cy="111126"/>
            </a:xfrm>
            <a:prstGeom prst="rect">
              <a:avLst/>
            </a:prstGeom>
          </p:spPr>
        </p:pic>
        <p:pic>
          <p:nvPicPr>
            <p:cNvPr id="86" name="Picture 85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9DB6BAD9-2692-3348-9B90-AABCAC84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9100" y="3101200"/>
              <a:ext cx="520700" cy="266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A3DFAF-B9AE-5142-9EB5-1C9D2BADB0F3}"/>
              </a:ext>
            </a:extLst>
          </p:cNvPr>
          <p:cNvGrpSpPr/>
          <p:nvPr/>
        </p:nvGrpSpPr>
        <p:grpSpPr>
          <a:xfrm>
            <a:off x="3947011" y="359521"/>
            <a:ext cx="993896" cy="462820"/>
            <a:chOff x="1911350" y="523755"/>
            <a:chExt cx="993896" cy="4628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AC4F0CC-7210-B845-9BB0-622AEE64A061}"/>
                </a:ext>
              </a:extLst>
            </p:cNvPr>
            <p:cNvSpPr txBox="1"/>
            <p:nvPr/>
          </p:nvSpPr>
          <p:spPr>
            <a:xfrm>
              <a:off x="1962874" y="523755"/>
              <a:ext cx="9423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GRACE-FO (2)</a:t>
              </a:r>
            </a:p>
          </p:txBody>
        </p:sp>
        <p:pic>
          <p:nvPicPr>
            <p:cNvPr id="48" name="Picture 47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42C4ED-E99A-4E48-98C1-24CFC9712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50" y="596900"/>
              <a:ext cx="111126" cy="11112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C8691FE-DA78-BE49-A913-AB6A30BF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1375" y="770675"/>
              <a:ext cx="508000" cy="2159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059533-804B-5C48-A8B9-C798CAC771AE}"/>
              </a:ext>
            </a:extLst>
          </p:cNvPr>
          <p:cNvGrpSpPr/>
          <p:nvPr/>
        </p:nvGrpSpPr>
        <p:grpSpPr>
          <a:xfrm>
            <a:off x="942203" y="2954835"/>
            <a:ext cx="736600" cy="395784"/>
            <a:chOff x="4885475" y="5353291"/>
            <a:chExt cx="736600" cy="39578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EE80E43-2B71-8F45-981F-D99D2ABBB4E2}"/>
                </a:ext>
              </a:extLst>
            </p:cNvPr>
            <p:cNvSpPr txBox="1"/>
            <p:nvPr/>
          </p:nvSpPr>
          <p:spPr>
            <a:xfrm>
              <a:off x="5008944" y="5353291"/>
              <a:ext cx="516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PACE</a:t>
              </a:r>
            </a:p>
          </p:txBody>
        </p:sp>
        <p:pic>
          <p:nvPicPr>
            <p:cNvPr id="53" name="Picture 5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8874BB4A-3C6C-914E-8937-D19DC3DA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5700" y="5410200"/>
              <a:ext cx="111126" cy="111126"/>
            </a:xfrm>
            <a:prstGeom prst="rect">
              <a:avLst/>
            </a:prstGeom>
          </p:spPr>
        </p:pic>
        <p:pic>
          <p:nvPicPr>
            <p:cNvPr id="112" name="Picture 111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0CE65318-3752-344A-9116-0367801CD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5475" y="5533175"/>
              <a:ext cx="736600" cy="2159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EB74FB-0B2A-3844-BC2A-CA3D172FF4A0}"/>
              </a:ext>
            </a:extLst>
          </p:cNvPr>
          <p:cNvGrpSpPr/>
          <p:nvPr/>
        </p:nvGrpSpPr>
        <p:grpSpPr>
          <a:xfrm>
            <a:off x="1183283" y="1225338"/>
            <a:ext cx="613340" cy="542143"/>
            <a:chOff x="1793875" y="3706792"/>
            <a:chExt cx="613340" cy="542143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C92C11A-421A-E341-8B44-3681AA607466}"/>
                </a:ext>
              </a:extLst>
            </p:cNvPr>
            <p:cNvSpPr txBox="1"/>
            <p:nvPr/>
          </p:nvSpPr>
          <p:spPr>
            <a:xfrm>
              <a:off x="1840374" y="3706792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SWOT</a:t>
              </a:r>
            </a:p>
          </p:txBody>
        </p:sp>
        <p:pic>
          <p:nvPicPr>
            <p:cNvPr id="51" name="Picture 5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AAE05E6F-D61B-694B-A8A6-A3D418A5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3875" y="3762375"/>
              <a:ext cx="111126" cy="111126"/>
            </a:xfrm>
            <a:prstGeom prst="rect">
              <a:avLst/>
            </a:prstGeom>
          </p:spPr>
        </p:pic>
        <p:pic>
          <p:nvPicPr>
            <p:cNvPr id="122" name="Picture 121" descr="A close-up of a satellite&#10;&#10;Description automatically generated with low confidence">
              <a:extLst>
                <a:ext uri="{FF2B5EF4-FFF2-40B4-BE49-F238E27FC236}">
                  <a16:creationId xmlns:a16="http://schemas.microsoft.com/office/drawing/2014/main" id="{01334B68-53F9-D849-BD24-CDE4AD42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79601" y="3886200"/>
              <a:ext cx="527614" cy="362735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72C2EA3-4971-B446-96BC-AED5606DC3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9720" y="188468"/>
            <a:ext cx="2787269" cy="845792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CF941EAE-0D88-824F-84F8-4ACF74638267}"/>
              </a:ext>
            </a:extLst>
          </p:cNvPr>
          <p:cNvSpPr txBox="1"/>
          <p:nvPr/>
        </p:nvSpPr>
        <p:spPr>
          <a:xfrm>
            <a:off x="8778240" y="1221434"/>
            <a:ext cx="31455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FLEET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C582BEF-A3AE-5246-819D-4DB1A1BFF5E8}"/>
              </a:ext>
            </a:extLst>
          </p:cNvPr>
          <p:cNvGrpSpPr/>
          <p:nvPr/>
        </p:nvGrpSpPr>
        <p:grpSpPr>
          <a:xfrm>
            <a:off x="9377516" y="3618780"/>
            <a:ext cx="2518448" cy="1080782"/>
            <a:chOff x="9380943" y="3828288"/>
            <a:chExt cx="2518448" cy="1080782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61F476D-871A-704E-98DF-B9AA34B018AE}"/>
                </a:ext>
              </a:extLst>
            </p:cNvPr>
            <p:cNvGrpSpPr/>
            <p:nvPr/>
          </p:nvGrpSpPr>
          <p:grpSpPr>
            <a:xfrm>
              <a:off x="9380943" y="4139629"/>
              <a:ext cx="2468157" cy="769441"/>
              <a:chOff x="9380943" y="4139629"/>
              <a:chExt cx="2468157" cy="769441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09E3D5D-2CDF-4F48-A69E-A2059817B009}"/>
                  </a:ext>
                </a:extLst>
              </p:cNvPr>
              <p:cNvSpPr txBox="1"/>
              <p:nvPr/>
            </p:nvSpPr>
            <p:spPr>
              <a:xfrm>
                <a:off x="9380943" y="4139629"/>
                <a:ext cx="2330602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OMPS-LIMB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LIBERA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2032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F3CE1E4-4D7F-4B4D-A534-BBB42EFCC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61DEA2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645900" y="4210050"/>
                <a:ext cx="203200" cy="12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Picture 54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D174F2C4-5176-9446-8325-C0EFCE735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17630" y="4206512"/>
                <a:ext cx="158857" cy="114730"/>
              </a:xfrm>
              <a:prstGeom prst="rect">
                <a:avLst/>
              </a:prstGeom>
            </p:spPr>
          </p:pic>
          <p:pic>
            <p:nvPicPr>
              <p:cNvPr id="56" name="Picture 55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6741A265-481E-A34D-9E9A-D446DFC28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38382" y="4386206"/>
                <a:ext cx="158857" cy="114730"/>
              </a:xfrm>
              <a:prstGeom prst="rect">
                <a:avLst/>
              </a:prstGeom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EA897A1-27F1-D745-80AC-47E43453FC6D}"/>
                </a:ext>
              </a:extLst>
            </p:cNvPr>
            <p:cNvSpPr txBox="1"/>
            <p:nvPr/>
          </p:nvSpPr>
          <p:spPr>
            <a:xfrm>
              <a:off x="9815512" y="3828288"/>
              <a:ext cx="20838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JPSS INSTRUMENTS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9AA58A7-58A1-2B49-B6FF-8E5C17E465FE}"/>
              </a:ext>
            </a:extLst>
          </p:cNvPr>
          <p:cNvSpPr txBox="1"/>
          <p:nvPr/>
        </p:nvSpPr>
        <p:spPr>
          <a:xfrm>
            <a:off x="10029104" y="4829505"/>
            <a:ext cx="1941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ISS INSTRUMENTS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41E2D9F-ECC4-834E-B87E-44F5B91AF4F6}"/>
              </a:ext>
            </a:extLst>
          </p:cNvPr>
          <p:cNvSpPr txBox="1"/>
          <p:nvPr/>
        </p:nvSpPr>
        <p:spPr>
          <a:xfrm>
            <a:off x="10351766" y="5472720"/>
            <a:ext cx="1369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MISSIONS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843297B-13E9-AC45-8409-6BF097DC4FAA}"/>
              </a:ext>
            </a:extLst>
          </p:cNvPr>
          <p:cNvGrpSpPr/>
          <p:nvPr/>
        </p:nvGrpSpPr>
        <p:grpSpPr>
          <a:xfrm>
            <a:off x="8766432" y="2005027"/>
            <a:ext cx="3145536" cy="1904548"/>
            <a:chOff x="8720907" y="2565404"/>
            <a:chExt cx="3145536" cy="1904548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7763622-EF62-1F4A-B303-69445099AB72}"/>
                </a:ext>
              </a:extLst>
            </p:cNvPr>
            <p:cNvSpPr txBox="1"/>
            <p:nvPr/>
          </p:nvSpPr>
          <p:spPr>
            <a:xfrm>
              <a:off x="8720907" y="2565404"/>
              <a:ext cx="314553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INVEST/CUBESATS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53E2CCE-4D22-5E47-99D4-9B524773A237}"/>
                </a:ext>
              </a:extLst>
            </p:cNvPr>
            <p:cNvGrpSpPr/>
            <p:nvPr/>
          </p:nvGrpSpPr>
          <p:grpSpPr>
            <a:xfrm>
              <a:off x="9305096" y="2854125"/>
              <a:ext cx="2476904" cy="1615827"/>
              <a:chOff x="9305096" y="2854125"/>
              <a:chExt cx="2476904" cy="161582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D2C9F8-A873-EF4F-9928-C7BEA3E5F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2899897"/>
                <a:ext cx="127000" cy="127000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E019C8A-4DA7-AA47-929F-5A7595EBC0F1}"/>
                  </a:ext>
                </a:extLst>
              </p:cNvPr>
              <p:cNvSpPr txBox="1"/>
              <p:nvPr/>
            </p:nvSpPr>
            <p:spPr>
              <a:xfrm>
                <a:off x="9305096" y="2854125"/>
                <a:ext cx="2370649" cy="161582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NACHOS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CTIM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NACHOS-2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MURI-FD 2023</a:t>
                </a:r>
                <a:endParaRPr lang="en-US">
                  <a:latin typeface="Arial Narrow"/>
                </a:endParaRP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SNOOPI* 2024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HYTI* 2024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ARGOS* 2024</a:t>
                </a:r>
              </a:p>
              <a:p>
                <a:pPr algn="r"/>
                <a:endParaRPr lang="en-US" sz="1100">
                  <a:solidFill>
                    <a:srgbClr val="C3E7FE"/>
                  </a:solidFill>
                  <a:latin typeface="Arial Narrow"/>
                  <a:cs typeface="Arial Narrow" panose="020B0604020202020204" pitchFamily="34" charset="0"/>
                </a:endParaRPr>
              </a:p>
              <a:p>
                <a:pPr algn="r"/>
                <a:endParaRPr lang="en-US" sz="11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C3900FDB-C1B4-2F4F-8681-DDB4F32FF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55000" y="3747320"/>
                <a:ext cx="127000" cy="1270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853D66-32AD-1040-A71E-1C322299560A}"/>
              </a:ext>
            </a:extLst>
          </p:cNvPr>
          <p:cNvGrpSpPr/>
          <p:nvPr/>
        </p:nvGrpSpPr>
        <p:grpSpPr>
          <a:xfrm>
            <a:off x="3313309" y="2560241"/>
            <a:ext cx="897252" cy="398223"/>
            <a:chOff x="3543300" y="2889452"/>
            <a:chExt cx="897252" cy="398223"/>
          </a:xfrm>
        </p:grpSpPr>
        <p:pic>
          <p:nvPicPr>
            <p:cNvPr id="44" name="Picture 43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3A0F1300-542F-5842-93E1-37411A31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43300" y="2968625"/>
              <a:ext cx="158857" cy="114730"/>
            </a:xfrm>
            <a:prstGeom prst="rect">
              <a:avLst/>
            </a:prstGeom>
          </p:spPr>
        </p:pic>
        <p:pic>
          <p:nvPicPr>
            <p:cNvPr id="102" name="Picture 101" descr="A picture containing text, satellite&#10;&#10;Description automatically generated">
              <a:extLst>
                <a:ext uri="{FF2B5EF4-FFF2-40B4-BE49-F238E27FC236}">
                  <a16:creationId xmlns:a16="http://schemas.microsoft.com/office/drawing/2014/main" id="{DDD9475D-F26D-854C-A8CE-330174AE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13125" y="3109875"/>
              <a:ext cx="469900" cy="177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52C0519-FF96-DC4B-AB18-A58873C285AF}"/>
                </a:ext>
              </a:extLst>
            </p:cNvPr>
            <p:cNvSpPr txBox="1"/>
            <p:nvPr/>
          </p:nvSpPr>
          <p:spPr>
            <a:xfrm>
              <a:off x="3621845" y="2889452"/>
              <a:ext cx="818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84D1BC-0C55-EC4D-B06B-28FAEEA8ABE5}"/>
              </a:ext>
            </a:extLst>
          </p:cNvPr>
          <p:cNvGrpSpPr/>
          <p:nvPr/>
        </p:nvGrpSpPr>
        <p:grpSpPr>
          <a:xfrm>
            <a:off x="3639610" y="2973616"/>
            <a:ext cx="690305" cy="492050"/>
            <a:chOff x="4168775" y="3322675"/>
            <a:chExt cx="690305" cy="492050"/>
          </a:xfrm>
        </p:grpSpPr>
        <p:pic>
          <p:nvPicPr>
            <p:cNvPr id="43" name="Picture 4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43703F3D-9B2A-2246-844C-3E3334A2C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8775" y="3387725"/>
              <a:ext cx="111126" cy="111126"/>
            </a:xfrm>
            <a:prstGeom prst="rect">
              <a:avLst/>
            </a:prstGeom>
          </p:spPr>
        </p:pic>
        <p:pic>
          <p:nvPicPr>
            <p:cNvPr id="126" name="Picture 125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1B115252-26B4-304E-89E3-0AEA8382F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338600" y="3522625"/>
              <a:ext cx="393700" cy="2921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7E3C56-2D81-5943-8923-55B8B0397947}"/>
                </a:ext>
              </a:extLst>
            </p:cNvPr>
            <p:cNvSpPr txBox="1"/>
            <p:nvPr/>
          </p:nvSpPr>
          <p:spPr>
            <a:xfrm>
              <a:off x="4215810" y="3322675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TERRA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A6D38F-04A3-7A44-B08C-37647F87ED53}"/>
              </a:ext>
            </a:extLst>
          </p:cNvPr>
          <p:cNvGrpSpPr/>
          <p:nvPr/>
        </p:nvGrpSpPr>
        <p:grpSpPr>
          <a:xfrm>
            <a:off x="4245032" y="3326148"/>
            <a:ext cx="683843" cy="493898"/>
            <a:chOff x="4895850" y="3551902"/>
            <a:chExt cx="683843" cy="493898"/>
          </a:xfrm>
        </p:grpSpPr>
        <p:pic>
          <p:nvPicPr>
            <p:cNvPr id="42" name="Picture 41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DCCDF196-98DC-104E-B0A2-87EB9A8E9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5850" y="3619500"/>
              <a:ext cx="111126" cy="111126"/>
            </a:xfrm>
            <a:prstGeom prst="rect">
              <a:avLst/>
            </a:prstGeom>
          </p:spPr>
        </p:pic>
        <p:pic>
          <p:nvPicPr>
            <p:cNvPr id="82" name="Picture 81" descr="A black and white image of a world map&#10;&#10;Description automatically generated with low confidence">
              <a:extLst>
                <a:ext uri="{FF2B5EF4-FFF2-40B4-BE49-F238E27FC236}">
                  <a16:creationId xmlns:a16="http://schemas.microsoft.com/office/drawing/2014/main" id="{492D1606-04E0-DC4D-A121-30ABDF43E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97450" y="3766400"/>
              <a:ext cx="406400" cy="2794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14B7B1D-6270-2549-B24D-361A9A11CB2D}"/>
                </a:ext>
              </a:extLst>
            </p:cNvPr>
            <p:cNvSpPr txBox="1"/>
            <p:nvPr/>
          </p:nvSpPr>
          <p:spPr>
            <a:xfrm>
              <a:off x="4936423" y="3551902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AQUA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CF14E2-3F78-EA47-8385-A584ECDE666E}"/>
              </a:ext>
            </a:extLst>
          </p:cNvPr>
          <p:cNvGrpSpPr/>
          <p:nvPr/>
        </p:nvGrpSpPr>
        <p:grpSpPr>
          <a:xfrm>
            <a:off x="5466422" y="3679416"/>
            <a:ext cx="836270" cy="486699"/>
            <a:chOff x="6629400" y="3482051"/>
            <a:chExt cx="836270" cy="486699"/>
          </a:xfrm>
        </p:grpSpPr>
        <p:pic>
          <p:nvPicPr>
            <p:cNvPr id="37" name="Picture 36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2CB11F98-E77B-5C44-AB9F-C2D19E2E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9400" y="3549649"/>
              <a:ext cx="111126" cy="111126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D0E9DE9-E25D-BE47-BB61-C9645759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68250" y="3689350"/>
              <a:ext cx="355600" cy="2794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DC2187C-71CE-3540-927F-DC7C54DE8013}"/>
                </a:ext>
              </a:extLst>
            </p:cNvPr>
            <p:cNvSpPr txBox="1"/>
            <p:nvPr/>
          </p:nvSpPr>
          <p:spPr>
            <a:xfrm>
              <a:off x="6680520" y="3482051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CLOUDSAT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501282-35D0-DB42-933C-1638C73CDFE0}"/>
              </a:ext>
            </a:extLst>
          </p:cNvPr>
          <p:cNvGrpSpPr/>
          <p:nvPr/>
        </p:nvGrpSpPr>
        <p:grpSpPr>
          <a:xfrm>
            <a:off x="6791616" y="3316992"/>
            <a:ext cx="862743" cy="466920"/>
            <a:chOff x="6908693" y="2100805"/>
            <a:chExt cx="862743" cy="466920"/>
          </a:xfrm>
        </p:grpSpPr>
        <p:pic>
          <p:nvPicPr>
            <p:cNvPr id="39" name="Picture 38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B106FB2-82C3-FE43-B0BB-E0CD66FB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08693" y="2176796"/>
              <a:ext cx="158857" cy="114730"/>
            </a:xfrm>
            <a:prstGeom prst="rect">
              <a:avLst/>
            </a:prstGeom>
          </p:spPr>
        </p:pic>
        <p:pic>
          <p:nvPicPr>
            <p:cNvPr id="120" name="Picture 11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D505143-638B-5140-ABDB-55DF7568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047650" y="2339125"/>
              <a:ext cx="495300" cy="22860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E90BC88-A039-7C4A-AF12-0B2AA5756CD8}"/>
                </a:ext>
              </a:extLst>
            </p:cNvPr>
            <p:cNvSpPr txBox="1"/>
            <p:nvPr/>
          </p:nvSpPr>
          <p:spPr>
            <a:xfrm>
              <a:off x="6986286" y="21008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SUOMI NPP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CEA953-F863-0C47-8996-39D20521784C}"/>
              </a:ext>
            </a:extLst>
          </p:cNvPr>
          <p:cNvGrpSpPr/>
          <p:nvPr/>
        </p:nvGrpSpPr>
        <p:grpSpPr>
          <a:xfrm>
            <a:off x="6967623" y="2812073"/>
            <a:ext cx="877830" cy="394620"/>
            <a:chOff x="6479812" y="1525405"/>
            <a:chExt cx="877830" cy="394620"/>
          </a:xfrm>
        </p:grpSpPr>
        <p:pic>
          <p:nvPicPr>
            <p:cNvPr id="45" name="Picture 44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137A682-FBE4-154E-92FA-28C7765FF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79812" y="1609725"/>
              <a:ext cx="158857" cy="114730"/>
            </a:xfrm>
            <a:prstGeom prst="rect">
              <a:avLst/>
            </a:prstGeom>
          </p:spPr>
        </p:pic>
        <p:pic>
          <p:nvPicPr>
            <p:cNvPr id="104" name="Picture 10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437E939-DE95-474D-8F06-FD8B58CD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60300" y="1767625"/>
              <a:ext cx="584200" cy="15240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7E93024-37AB-C14F-B69F-C1B17592212B}"/>
                </a:ext>
              </a:extLst>
            </p:cNvPr>
            <p:cNvSpPr txBox="1"/>
            <p:nvPr/>
          </p:nvSpPr>
          <p:spPr>
            <a:xfrm>
              <a:off x="6572492" y="15254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B96DAA-F190-C64B-A548-55B5E80812ED}"/>
              </a:ext>
            </a:extLst>
          </p:cNvPr>
          <p:cNvGrpSpPr/>
          <p:nvPr/>
        </p:nvGrpSpPr>
        <p:grpSpPr>
          <a:xfrm>
            <a:off x="6942588" y="2249204"/>
            <a:ext cx="694550" cy="450672"/>
            <a:chOff x="6019800" y="1027253"/>
            <a:chExt cx="694550" cy="450672"/>
          </a:xfrm>
        </p:grpSpPr>
        <p:pic>
          <p:nvPicPr>
            <p:cNvPr id="46" name="Picture 45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A3131B5-8512-524A-B423-76A3DC70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1089025"/>
              <a:ext cx="111126" cy="111126"/>
            </a:xfrm>
            <a:prstGeom prst="rect">
              <a:avLst/>
            </a:prstGeom>
          </p:spPr>
        </p:pic>
        <p:pic>
          <p:nvPicPr>
            <p:cNvPr id="94" name="Picture 93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5EBC337E-9578-884C-A2D9-C25627E1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193650" y="1223925"/>
              <a:ext cx="520700" cy="25400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FBF118C-F8A1-A24C-A315-4E4596E474FF}"/>
                </a:ext>
              </a:extLst>
            </p:cNvPr>
            <p:cNvSpPr txBox="1"/>
            <p:nvPr/>
          </p:nvSpPr>
          <p:spPr>
            <a:xfrm>
              <a:off x="6068992" y="1027253"/>
              <a:ext cx="4282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GPM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83E980-87D8-AE4A-9905-DBC43E6D8432}"/>
              </a:ext>
            </a:extLst>
          </p:cNvPr>
          <p:cNvGrpSpPr/>
          <p:nvPr/>
        </p:nvGrpSpPr>
        <p:grpSpPr>
          <a:xfrm>
            <a:off x="6709070" y="1783337"/>
            <a:ext cx="762082" cy="411527"/>
            <a:chOff x="5302168" y="679048"/>
            <a:chExt cx="762082" cy="411527"/>
          </a:xfrm>
        </p:grpSpPr>
        <p:pic>
          <p:nvPicPr>
            <p:cNvPr id="110" name="Picture 109" descr="A picture containing transport, satellite&#10;&#10;Description automatically generated">
              <a:extLst>
                <a:ext uri="{FF2B5EF4-FFF2-40B4-BE49-F238E27FC236}">
                  <a16:creationId xmlns:a16="http://schemas.microsoft.com/office/drawing/2014/main" id="{90A05B5A-3268-1146-A79B-153BC22C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378450" y="874675"/>
              <a:ext cx="685800" cy="2159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128DD05-2737-914B-B1D1-A6C38232211D}"/>
                </a:ext>
              </a:extLst>
            </p:cNvPr>
            <p:cNvSpPr txBox="1"/>
            <p:nvPr/>
          </p:nvSpPr>
          <p:spPr>
            <a:xfrm>
              <a:off x="5302168" y="679048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4C59E6-13F1-C041-9FBD-517EE28D606C}"/>
              </a:ext>
            </a:extLst>
          </p:cNvPr>
          <p:cNvGrpSpPr/>
          <p:nvPr/>
        </p:nvGrpSpPr>
        <p:grpSpPr>
          <a:xfrm>
            <a:off x="6340104" y="1259898"/>
            <a:ext cx="675293" cy="479528"/>
            <a:chOff x="4622157" y="420547"/>
            <a:chExt cx="675293" cy="479528"/>
          </a:xfrm>
        </p:grpSpPr>
        <p:pic>
          <p:nvPicPr>
            <p:cNvPr id="118" name="Picture 117" descr="A close-up of a planet&#10;&#10;Description automatically generated with low confidence">
              <a:extLst>
                <a:ext uri="{FF2B5EF4-FFF2-40B4-BE49-F238E27FC236}">
                  <a16:creationId xmlns:a16="http://schemas.microsoft.com/office/drawing/2014/main" id="{A9FD32EE-34F8-DC40-A2E4-2C15F706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3735224">
              <a:off x="4922800" y="525425"/>
              <a:ext cx="292100" cy="4572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5D516D-63ED-0245-952A-272885AF08DD}"/>
                </a:ext>
              </a:extLst>
            </p:cNvPr>
            <p:cNvSpPr txBox="1"/>
            <p:nvPr/>
          </p:nvSpPr>
          <p:spPr>
            <a:xfrm>
              <a:off x="4622157" y="420547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SMAP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FA97B5-ABA9-3C4C-8829-BD086941C96A}"/>
              </a:ext>
            </a:extLst>
          </p:cNvPr>
          <p:cNvGrpSpPr/>
          <p:nvPr/>
        </p:nvGrpSpPr>
        <p:grpSpPr>
          <a:xfrm>
            <a:off x="5645746" y="936702"/>
            <a:ext cx="1042686" cy="500195"/>
            <a:chOff x="3733800" y="250785"/>
            <a:chExt cx="1042686" cy="500195"/>
          </a:xfrm>
        </p:grpSpPr>
        <p:pic>
          <p:nvPicPr>
            <p:cNvPr id="47" name="Picture 46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A08AF38C-4FD5-6948-B75E-7C15166BF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33800" y="320675"/>
              <a:ext cx="158857" cy="11473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BCF4177-4C0B-CA4B-9E76-AE280325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rot="20118051">
              <a:off x="4013975" y="446180"/>
              <a:ext cx="444500" cy="3048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1653FDA-949F-124F-8566-C1D5BDEE5999}"/>
                </a:ext>
              </a:extLst>
            </p:cNvPr>
            <p:cNvSpPr txBox="1"/>
            <p:nvPr/>
          </p:nvSpPr>
          <p:spPr>
            <a:xfrm>
              <a:off x="3823504" y="250785"/>
              <a:ext cx="952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NISTAR, EPIC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2F7F88-9357-1B49-8A15-95FB5D84625D}"/>
              </a:ext>
            </a:extLst>
          </p:cNvPr>
          <p:cNvGrpSpPr/>
          <p:nvPr/>
        </p:nvGrpSpPr>
        <p:grpSpPr>
          <a:xfrm>
            <a:off x="4775669" y="550013"/>
            <a:ext cx="870077" cy="446911"/>
            <a:chOff x="2877273" y="264289"/>
            <a:chExt cx="870077" cy="446911"/>
          </a:xfrm>
        </p:grpSpPr>
        <p:pic>
          <p:nvPicPr>
            <p:cNvPr id="90" name="Picture 8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CCB769AF-E466-BF47-A30D-58E7FD33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972650" y="533400"/>
              <a:ext cx="774700" cy="177800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89E5117-516F-654D-8421-6C3831929922}"/>
                </a:ext>
              </a:extLst>
            </p:cNvPr>
            <p:cNvSpPr txBox="1"/>
            <p:nvPr/>
          </p:nvSpPr>
          <p:spPr>
            <a:xfrm>
              <a:off x="2877273" y="264289"/>
              <a:ext cx="8227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CYGNSS (8)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8711A3DA-63BE-2F46-B92C-58EE54DAAF88}"/>
              </a:ext>
            </a:extLst>
          </p:cNvPr>
          <p:cNvSpPr txBox="1"/>
          <p:nvPr/>
        </p:nvSpPr>
        <p:spPr>
          <a:xfrm>
            <a:off x="2144774" y="2314066"/>
            <a:ext cx="49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GEDI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2172A1E-4D8C-3940-BCB6-FC8BCDB784A0}"/>
              </a:ext>
            </a:extLst>
          </p:cNvPr>
          <p:cNvGrpSpPr/>
          <p:nvPr/>
        </p:nvGrpSpPr>
        <p:grpSpPr>
          <a:xfrm>
            <a:off x="1962874" y="1815744"/>
            <a:ext cx="834342" cy="316523"/>
            <a:chOff x="1912716" y="2331160"/>
            <a:chExt cx="834342" cy="3165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CEAE8F-44EC-EA41-A817-C53449F7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040150" y="2331160"/>
              <a:ext cx="172954" cy="100890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0A1B962-B0AF-0742-B03A-15D36BB3E906}"/>
                </a:ext>
              </a:extLst>
            </p:cNvPr>
            <p:cNvSpPr txBox="1"/>
            <p:nvPr/>
          </p:nvSpPr>
          <p:spPr>
            <a:xfrm>
              <a:off x="1912716" y="2414286"/>
              <a:ext cx="834342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ECOSTRESS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57C84D-8567-2A47-8784-8BF0734D67FD}"/>
              </a:ext>
            </a:extLst>
          </p:cNvPr>
          <p:cNvGrpSpPr/>
          <p:nvPr/>
        </p:nvGrpSpPr>
        <p:grpSpPr>
          <a:xfrm>
            <a:off x="2004437" y="383979"/>
            <a:ext cx="1218256" cy="619078"/>
            <a:chOff x="880620" y="1312762"/>
            <a:chExt cx="1218256" cy="619078"/>
          </a:xfrm>
        </p:grpSpPr>
        <p:pic>
          <p:nvPicPr>
            <p:cNvPr id="49" name="Picture 48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79C778F-F555-BF4C-BEAB-6A0CF7C0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620" y="1371600"/>
              <a:ext cx="111126" cy="111126"/>
            </a:xfrm>
            <a:prstGeom prst="rect">
              <a:avLst/>
            </a:prstGeom>
          </p:spPr>
        </p:pic>
        <p:pic>
          <p:nvPicPr>
            <p:cNvPr id="116" name="Picture 1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792588-2FBE-7A42-A3A4-29213C33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63249" y="1676448"/>
              <a:ext cx="510784" cy="25539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5105AE4-D37D-7F42-A0FC-04FFAAE193A4}"/>
                </a:ext>
              </a:extLst>
            </p:cNvPr>
            <p:cNvSpPr txBox="1"/>
            <p:nvPr/>
          </p:nvSpPr>
          <p:spPr>
            <a:xfrm>
              <a:off x="933691" y="1312762"/>
              <a:ext cx="1165185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</a:t>
              </a:r>
            </a:p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MICHAEL FREILICH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4C435EB-2031-874B-AB07-529DAE341B91}"/>
              </a:ext>
            </a:extLst>
          </p:cNvPr>
          <p:cNvGrpSpPr/>
          <p:nvPr/>
        </p:nvGrpSpPr>
        <p:grpSpPr>
          <a:xfrm>
            <a:off x="1484172" y="3845138"/>
            <a:ext cx="685180" cy="457200"/>
            <a:chOff x="1069975" y="2565400"/>
            <a:chExt cx="685180" cy="457200"/>
          </a:xfrm>
        </p:grpSpPr>
        <p:pic>
          <p:nvPicPr>
            <p:cNvPr id="50" name="Picture 4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53F21945-900C-6146-82DC-0C5C68E9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975" y="2743200"/>
              <a:ext cx="111126" cy="11112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D3EA76A-F1D3-4040-B6BA-E689B97F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476375" y="2565400"/>
              <a:ext cx="278780" cy="457200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56742A-52D7-1E47-8E19-DA0D361E035A}"/>
                </a:ext>
              </a:extLst>
            </p:cNvPr>
            <p:cNvSpPr txBox="1"/>
            <p:nvPr/>
          </p:nvSpPr>
          <p:spPr>
            <a:xfrm>
              <a:off x="1121779" y="2687256"/>
              <a:ext cx="51796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NISAR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3F7ABB5-C918-1744-B849-251A00B4848C}"/>
              </a:ext>
            </a:extLst>
          </p:cNvPr>
          <p:cNvGrpSpPr/>
          <p:nvPr/>
        </p:nvGrpSpPr>
        <p:grpSpPr>
          <a:xfrm>
            <a:off x="1461194" y="764341"/>
            <a:ext cx="878792" cy="510468"/>
            <a:chOff x="946150" y="3241876"/>
            <a:chExt cx="878792" cy="510468"/>
          </a:xfrm>
        </p:grpSpPr>
        <p:pic>
          <p:nvPicPr>
            <p:cNvPr id="52" name="Picture 51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773917A4-1FA8-E54C-BDC6-2452FC91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6150" y="3309099"/>
              <a:ext cx="158857" cy="1147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871104D-1B01-7E48-8918-9D11983C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rcRect/>
            <a:stretch/>
          </p:blipFill>
          <p:spPr>
            <a:xfrm>
              <a:off x="1070750" y="3493276"/>
              <a:ext cx="585720" cy="259068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D26F8F8-12F9-394C-8D79-32A95C78DF9D}"/>
                </a:ext>
              </a:extLst>
            </p:cNvPr>
            <p:cNvSpPr txBox="1"/>
            <p:nvPr/>
          </p:nvSpPr>
          <p:spPr>
            <a:xfrm>
              <a:off x="1047509" y="3241876"/>
              <a:ext cx="77743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LANDSAT-9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52319DD4-3402-F34A-8053-5E2A6AA8ADF3}"/>
              </a:ext>
            </a:extLst>
          </p:cNvPr>
          <p:cNvGrpSpPr/>
          <p:nvPr/>
        </p:nvGrpSpPr>
        <p:grpSpPr>
          <a:xfrm>
            <a:off x="2629956" y="3695012"/>
            <a:ext cx="872924" cy="307404"/>
            <a:chOff x="2638063" y="3709950"/>
            <a:chExt cx="872924" cy="3074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4F6377-DC98-1648-846F-E5BAD01A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665375" y="3709950"/>
              <a:ext cx="165100" cy="88900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1902237-D566-2F4A-8DB2-F9864BF811B8}"/>
                </a:ext>
              </a:extLst>
            </p:cNvPr>
            <p:cNvSpPr txBox="1"/>
            <p:nvPr/>
          </p:nvSpPr>
          <p:spPr>
            <a:xfrm>
              <a:off x="2638063" y="3783957"/>
              <a:ext cx="87292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CLARREO-PF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66DAE1-4C40-E249-9AA5-AB373CEBB2AC}"/>
              </a:ext>
            </a:extLst>
          </p:cNvPr>
          <p:cNvGrpSpPr/>
          <p:nvPr/>
        </p:nvGrpSpPr>
        <p:grpSpPr>
          <a:xfrm>
            <a:off x="902521" y="1807035"/>
            <a:ext cx="662542" cy="466013"/>
            <a:chOff x="2735483" y="4513162"/>
            <a:chExt cx="662542" cy="466013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12DFCBF-E488-164F-AB34-23457561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763025" y="4725175"/>
              <a:ext cx="635000" cy="25400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077EDC2-5611-064E-BE7B-2AE6BE357E0B}"/>
                </a:ext>
              </a:extLst>
            </p:cNvPr>
            <p:cNvSpPr txBox="1"/>
            <p:nvPr/>
          </p:nvSpPr>
          <p:spPr>
            <a:xfrm>
              <a:off x="2735483" y="4513162"/>
              <a:ext cx="57873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TEMPO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B3D730-6030-5848-8143-589742A85454}"/>
              </a:ext>
            </a:extLst>
          </p:cNvPr>
          <p:cNvGrpSpPr/>
          <p:nvPr/>
        </p:nvGrpSpPr>
        <p:grpSpPr>
          <a:xfrm>
            <a:off x="3304168" y="936702"/>
            <a:ext cx="503700" cy="233397"/>
            <a:chOff x="3470275" y="4307712"/>
            <a:chExt cx="503700" cy="2333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93F9AB-FE1E-E446-9FB2-F89EE34B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470275" y="4378325"/>
              <a:ext cx="152400" cy="88900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37E8CD7-1E97-4748-A3D3-8A889E536351}"/>
                </a:ext>
              </a:extLst>
            </p:cNvPr>
            <p:cNvSpPr txBox="1"/>
            <p:nvPr/>
          </p:nvSpPr>
          <p:spPr>
            <a:xfrm>
              <a:off x="3581400" y="4307712"/>
              <a:ext cx="392575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LIS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8DC890E-83B3-9940-A9DC-51832FCC0441}"/>
              </a:ext>
            </a:extLst>
          </p:cNvPr>
          <p:cNvGrpSpPr/>
          <p:nvPr/>
        </p:nvGrpSpPr>
        <p:grpSpPr>
          <a:xfrm>
            <a:off x="2651084" y="1154152"/>
            <a:ext cx="732501" cy="233397"/>
            <a:chOff x="3816350" y="4529560"/>
            <a:chExt cx="732501" cy="2333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DC4063-D9D6-6349-B0FF-49237A6F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816350" y="4600575"/>
              <a:ext cx="152400" cy="88900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A360C75-1EC8-6D48-830B-A41D4E5EBD7C}"/>
                </a:ext>
              </a:extLst>
            </p:cNvPr>
            <p:cNvSpPr txBox="1"/>
            <p:nvPr/>
          </p:nvSpPr>
          <p:spPr>
            <a:xfrm>
              <a:off x="3912243" y="4529560"/>
              <a:ext cx="63660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SAGE III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ADD95A2-F746-9241-82F9-E53B0A83029F}"/>
              </a:ext>
            </a:extLst>
          </p:cNvPr>
          <p:cNvGrpSpPr/>
          <p:nvPr/>
        </p:nvGrpSpPr>
        <p:grpSpPr>
          <a:xfrm>
            <a:off x="217251" y="5290668"/>
            <a:ext cx="2851641" cy="1186072"/>
            <a:chOff x="217251" y="5463054"/>
            <a:chExt cx="2851641" cy="1186072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2B13391-FBFE-9241-941D-D8A8B2506185}"/>
                </a:ext>
              </a:extLst>
            </p:cNvPr>
            <p:cNvGrpSpPr/>
            <p:nvPr/>
          </p:nvGrpSpPr>
          <p:grpSpPr>
            <a:xfrm>
              <a:off x="292025" y="5722782"/>
              <a:ext cx="1447282" cy="926344"/>
              <a:chOff x="292025" y="5722782"/>
              <a:chExt cx="1447282" cy="926344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B5598B-0263-9E4C-BEE6-8609016BF3DE}"/>
                  </a:ext>
                </a:extLst>
              </p:cNvPr>
              <p:cNvSpPr txBox="1"/>
              <p:nvPr/>
            </p:nvSpPr>
            <p:spPr>
              <a:xfrm>
                <a:off x="388783" y="5722782"/>
                <a:ext cx="1350524" cy="92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INTERNATIONAL PARTNERS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U.S. PARTNER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JPSS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CUBESAT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LAUNCH DATE TBD</a:t>
                </a: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4E8814A-BE64-8143-BC44-DE55B0BD0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0200" y="6508750"/>
                <a:ext cx="63500" cy="508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ECA62DA-8C0E-6B48-957B-AA457C787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5100" y="6331725"/>
                <a:ext cx="101600" cy="1016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5C8A147-269C-7F4C-8367-DAADF7E8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9050" y="5802275"/>
                <a:ext cx="88900" cy="7620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D744BCF-DD6E-A740-AC1C-9DDDDB79F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7600" y="6082450"/>
                <a:ext cx="127000" cy="63500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2592AC2-17EE-2943-84A9-95BF3D23B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2025" y="6232450"/>
                <a:ext cx="139700" cy="38100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2B3D93C-F6E8-6F4D-BF5D-5D975F43B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5025" y="5937950"/>
                <a:ext cx="101600" cy="76200"/>
              </a:xfrm>
              <a:prstGeom prst="rect">
                <a:avLst/>
              </a:prstGeom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DD77148-18D0-F141-A143-7FFEE16AEC1F}"/>
                </a:ext>
              </a:extLst>
            </p:cNvPr>
            <p:cNvGrpSpPr/>
            <p:nvPr/>
          </p:nvGrpSpPr>
          <p:grpSpPr>
            <a:xfrm>
              <a:off x="1646237" y="5999047"/>
              <a:ext cx="1422655" cy="644215"/>
              <a:chOff x="1646237" y="5999047"/>
              <a:chExt cx="1422655" cy="64421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1521072-1DEA-D743-A90B-29B738F66013}"/>
                  </a:ext>
                </a:extLst>
              </p:cNvPr>
              <p:cNvSpPr/>
              <p:nvPr/>
            </p:nvSpPr>
            <p:spPr>
              <a:xfrm>
                <a:off x="1646237" y="6064250"/>
                <a:ext cx="92075" cy="92075"/>
              </a:xfrm>
              <a:prstGeom prst="ellipse">
                <a:avLst/>
              </a:prstGeom>
              <a:solidFill>
                <a:srgbClr val="FCE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3B853A6-2224-7844-9DC3-A9B4DCB90D36}"/>
                  </a:ext>
                </a:extLst>
              </p:cNvPr>
              <p:cNvSpPr/>
              <p:nvPr/>
            </p:nvSpPr>
            <p:spPr>
              <a:xfrm>
                <a:off x="1646237" y="6203950"/>
                <a:ext cx="92075" cy="92075"/>
              </a:xfrm>
              <a:prstGeom prst="ellipse">
                <a:avLst/>
              </a:prstGeom>
              <a:solidFill>
                <a:srgbClr val="FFA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90F1EDB-BAF6-1B4A-BBC0-5BFD712DA225}"/>
                  </a:ext>
                </a:extLst>
              </p:cNvPr>
              <p:cNvSpPr/>
              <p:nvPr/>
            </p:nvSpPr>
            <p:spPr>
              <a:xfrm>
                <a:off x="1646237" y="6343650"/>
                <a:ext cx="92075" cy="92075"/>
              </a:xfrm>
              <a:prstGeom prst="ellipse">
                <a:avLst/>
              </a:prstGeom>
              <a:solidFill>
                <a:srgbClr val="61D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0CD4ABB-CA7C-1F4E-ACBB-0848FAE3252A}"/>
                  </a:ext>
                </a:extLst>
              </p:cNvPr>
              <p:cNvSpPr/>
              <p:nvPr/>
            </p:nvSpPr>
            <p:spPr>
              <a:xfrm>
                <a:off x="1646237" y="6486525"/>
                <a:ext cx="92075" cy="92075"/>
              </a:xfrm>
              <a:prstGeom prst="ellipse">
                <a:avLst/>
              </a:prstGeom>
              <a:solidFill>
                <a:srgbClr val="26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4D7D69E-8D35-094C-B0B7-E3E4F94B9F81}"/>
                  </a:ext>
                </a:extLst>
              </p:cNvPr>
              <p:cNvSpPr txBox="1"/>
              <p:nvPr/>
            </p:nvSpPr>
            <p:spPr>
              <a:xfrm>
                <a:off x="1718368" y="5999047"/>
                <a:ext cx="1350524" cy="644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(PRE) FORMULATION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IMPLEMENTATION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OPERATING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EXTENDED</a:t>
                </a:r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0EDD599-86FC-A44B-AADF-29BE85C5291B}"/>
                </a:ext>
              </a:extLst>
            </p:cNvPr>
            <p:cNvSpPr txBox="1"/>
            <p:nvPr/>
          </p:nvSpPr>
          <p:spPr>
            <a:xfrm>
              <a:off x="217251" y="5463054"/>
              <a:ext cx="1350524" cy="243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6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KEY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C77F51ED-31DC-354E-A151-96C9D2FD0AF8}"/>
              </a:ext>
            </a:extLst>
          </p:cNvPr>
          <p:cNvSpPr txBox="1"/>
          <p:nvPr/>
        </p:nvSpPr>
        <p:spPr>
          <a:xfrm>
            <a:off x="7099043" y="3993409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45182F6-99E0-4E4A-B679-6C5B140BB05B}"/>
              </a:ext>
            </a:extLst>
          </p:cNvPr>
          <p:cNvSpPr txBox="1"/>
          <p:nvPr/>
        </p:nvSpPr>
        <p:spPr>
          <a:xfrm>
            <a:off x="4962822" y="4237265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71F3776-BAB6-284D-B569-D35B34AD692E}"/>
              </a:ext>
            </a:extLst>
          </p:cNvPr>
          <p:cNvSpPr txBox="1"/>
          <p:nvPr/>
        </p:nvSpPr>
        <p:spPr>
          <a:xfrm>
            <a:off x="3641899" y="3740126"/>
            <a:ext cx="5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BE55E88-537E-FD41-9982-1A071D617417}"/>
              </a:ext>
            </a:extLst>
          </p:cNvPr>
          <p:cNvSpPr txBox="1"/>
          <p:nvPr/>
        </p:nvSpPr>
        <p:spPr>
          <a:xfrm>
            <a:off x="6587097" y="834247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97CCCC1-F6BD-DF47-87C3-0B68B0435D4C}"/>
              </a:ext>
            </a:extLst>
          </p:cNvPr>
          <p:cNvSpPr txBox="1"/>
          <p:nvPr/>
        </p:nvSpPr>
        <p:spPr>
          <a:xfrm>
            <a:off x="1647944" y="41866"/>
            <a:ext cx="646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5878F1-B4C7-7544-88CA-6AD1DE7C9572}"/>
              </a:ext>
            </a:extLst>
          </p:cNvPr>
          <p:cNvSpPr txBox="1"/>
          <p:nvPr/>
        </p:nvSpPr>
        <p:spPr>
          <a:xfrm>
            <a:off x="7998778" y="6587297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2030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CC76836-CA93-7640-B4FF-D385FB9B7266}"/>
              </a:ext>
            </a:extLst>
          </p:cNvPr>
          <p:cNvSpPr txBox="1"/>
          <p:nvPr/>
        </p:nvSpPr>
        <p:spPr>
          <a:xfrm>
            <a:off x="209863" y="6505731"/>
            <a:ext cx="1491521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>
                <a:solidFill>
                  <a:srgbClr val="C3E7FE"/>
                </a:solidFill>
                <a:latin typeface="Arial Narrow"/>
                <a:cs typeface="Arial Narrow" panose="020B0604020202020204" pitchFamily="34" charset="0"/>
              </a:rPr>
              <a:t>07.06.23</a:t>
            </a:r>
            <a:endParaRPr lang="en-US" sz="800">
              <a:solidFill>
                <a:srgbClr val="C3E7F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062CF72-E65A-440D-B656-6D434A91799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30144" y="2397612"/>
            <a:ext cx="152400" cy="88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7C8750-F20B-425C-83EB-F8FC0376565D}"/>
              </a:ext>
            </a:extLst>
          </p:cNvPr>
          <p:cNvGrpSpPr/>
          <p:nvPr/>
        </p:nvGrpSpPr>
        <p:grpSpPr>
          <a:xfrm>
            <a:off x="1159895" y="3415822"/>
            <a:ext cx="816980" cy="470118"/>
            <a:chOff x="2821330" y="5024378"/>
            <a:chExt cx="816980" cy="470118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59985F0-CD3A-E34A-B64C-5F6A70473486}"/>
                </a:ext>
              </a:extLst>
            </p:cNvPr>
            <p:cNvSpPr txBox="1"/>
            <p:nvPr/>
          </p:nvSpPr>
          <p:spPr>
            <a:xfrm>
              <a:off x="2821330" y="5024378"/>
              <a:ext cx="81698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PREFIRE (2)</a:t>
              </a:r>
            </a:p>
          </p:txBody>
        </p:sp>
        <p:pic>
          <p:nvPicPr>
            <p:cNvPr id="184" name="Picture 183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5C003F18-5F17-4663-88DE-BA119FA4D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45148" y="5220176"/>
              <a:ext cx="537667" cy="274320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7700FDC-BCBD-43D0-AB90-F32F34D09F30}"/>
              </a:ext>
            </a:extLst>
          </p:cNvPr>
          <p:cNvGrpSpPr/>
          <p:nvPr/>
        </p:nvGrpSpPr>
        <p:grpSpPr>
          <a:xfrm>
            <a:off x="4161405" y="5405585"/>
            <a:ext cx="635632" cy="482555"/>
            <a:chOff x="6741300" y="5628190"/>
            <a:chExt cx="635632" cy="482555"/>
          </a:xfrm>
        </p:grpSpPr>
        <p:pic>
          <p:nvPicPr>
            <p:cNvPr id="186" name="Picture 18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A485DB3-7ACD-41D3-B8DB-5FD53AE7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duotone>
                <a:prstClr val="black"/>
                <a:srgbClr val="FDE29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41300" y="5836425"/>
              <a:ext cx="508000" cy="274320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30476A5-E0DE-4340-A8E1-B055799E1277}"/>
                </a:ext>
              </a:extLst>
            </p:cNvPr>
            <p:cNvSpPr txBox="1"/>
            <p:nvPr/>
          </p:nvSpPr>
          <p:spPr>
            <a:xfrm>
              <a:off x="6795304" y="5628190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INCUS*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41272E-63D9-6E4A-93C3-16A1BCD40058}"/>
              </a:ext>
            </a:extLst>
          </p:cNvPr>
          <p:cNvGrpSpPr/>
          <p:nvPr/>
        </p:nvGrpSpPr>
        <p:grpSpPr>
          <a:xfrm>
            <a:off x="833794" y="2332476"/>
            <a:ext cx="897038" cy="535557"/>
            <a:chOff x="772179" y="2674679"/>
            <a:chExt cx="897038" cy="53555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04299C-7233-294E-A8DC-3ACC8F6B5948}"/>
                </a:ext>
              </a:extLst>
            </p:cNvPr>
            <p:cNvSpPr txBox="1"/>
            <p:nvPr/>
          </p:nvSpPr>
          <p:spPr>
            <a:xfrm>
              <a:off x="772179" y="2674679"/>
              <a:ext cx="897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TROPICS (4)</a:t>
              </a:r>
            </a:p>
          </p:txBody>
        </p:sp>
        <p:pic>
          <p:nvPicPr>
            <p:cNvPr id="3" name="Picture 2" descr="A picture containing text, building material, brick&#10;&#10;Description automatically generated">
              <a:extLst>
                <a:ext uri="{FF2B5EF4-FFF2-40B4-BE49-F238E27FC236}">
                  <a16:creationId xmlns:a16="http://schemas.microsoft.com/office/drawing/2014/main" id="{58B303A1-D0D7-FF49-A56D-50E252E7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 rot="21101465">
              <a:off x="893060" y="2890196"/>
              <a:ext cx="430399" cy="320040"/>
            </a:xfrm>
            <a:prstGeom prst="rect">
              <a:avLst/>
            </a:prstGeom>
          </p:spPr>
        </p:pic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1B81F13-E5B9-4434-B318-1F00C38EE05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644830" y="4154514"/>
            <a:ext cx="203200" cy="127000"/>
          </a:xfrm>
          <a:prstGeom prst="rect">
            <a:avLst/>
          </a:prstGeom>
        </p:spPr>
      </p:pic>
      <p:pic>
        <p:nvPicPr>
          <p:cNvPr id="191" name="Picture 190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F6B9256-CBC6-440A-B7E6-31AFF37191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9411" y="4336373"/>
            <a:ext cx="158857" cy="114730"/>
          </a:xfrm>
          <a:prstGeom prst="rect">
            <a:avLst/>
          </a:prstGeom>
        </p:spPr>
      </p:pic>
      <p:pic>
        <p:nvPicPr>
          <p:cNvPr id="192" name="Picture 19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83D1542-6631-4846-A302-C19518A4DF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2487" y="4507549"/>
            <a:ext cx="158857" cy="114730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52982C48-7B11-4DCA-B841-D98E1C3FF5C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643044" y="4329248"/>
            <a:ext cx="203200" cy="12700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72553911-CDF4-430A-AC1B-09DF5CBF75F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651853" y="4497275"/>
            <a:ext cx="203200" cy="1270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BE96F651-F836-42EB-A5C7-1C3136D089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96548" y="3361596"/>
            <a:ext cx="127000" cy="12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F0A757-AA73-4CA4-A80D-2AFA5AA524E9}"/>
              </a:ext>
            </a:extLst>
          </p:cNvPr>
          <p:cNvGrpSpPr/>
          <p:nvPr/>
        </p:nvGrpSpPr>
        <p:grpSpPr>
          <a:xfrm>
            <a:off x="1913584" y="4307337"/>
            <a:ext cx="693353" cy="437574"/>
            <a:chOff x="4641019" y="5538276"/>
            <a:chExt cx="693353" cy="437574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555F5BB-4673-6948-99B5-213F8B935F01}"/>
                </a:ext>
              </a:extLst>
            </p:cNvPr>
            <p:cNvSpPr txBox="1"/>
            <p:nvPr/>
          </p:nvSpPr>
          <p:spPr>
            <a:xfrm>
              <a:off x="4641019" y="5538276"/>
              <a:ext cx="55942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TSIS-2</a:t>
              </a:r>
            </a:p>
          </p:txBody>
        </p:sp>
        <p:pic>
          <p:nvPicPr>
            <p:cNvPr id="199" name="Picture 198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55E680FB-E7C6-4436-BED7-86157FAED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796705" y="5701530"/>
              <a:ext cx="537667" cy="274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54BC0D-9502-404B-8CAE-9652088B61A9}"/>
              </a:ext>
            </a:extLst>
          </p:cNvPr>
          <p:cNvGrpSpPr/>
          <p:nvPr/>
        </p:nvGrpSpPr>
        <p:grpSpPr>
          <a:xfrm>
            <a:off x="3104324" y="369796"/>
            <a:ext cx="756226" cy="402103"/>
            <a:chOff x="1295400" y="810228"/>
            <a:chExt cx="756226" cy="402103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B34EADE-DDC9-1143-94E9-98293F5F7205}"/>
                </a:ext>
              </a:extLst>
            </p:cNvPr>
            <p:cNvSpPr txBox="1"/>
            <p:nvPr/>
          </p:nvSpPr>
          <p:spPr>
            <a:xfrm>
              <a:off x="1295400" y="810228"/>
              <a:ext cx="734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ICESAT-2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F58EC-797E-4FCD-8935-2834C3D7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423737" y="1032499"/>
              <a:ext cx="627889" cy="17983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78558-0839-4362-ADEE-3E0D709E5B72}"/>
              </a:ext>
            </a:extLst>
          </p:cNvPr>
          <p:cNvGrpSpPr/>
          <p:nvPr/>
        </p:nvGrpSpPr>
        <p:grpSpPr>
          <a:xfrm>
            <a:off x="2370745" y="3222382"/>
            <a:ext cx="612420" cy="307283"/>
            <a:chOff x="2241205" y="3016642"/>
            <a:chExt cx="612420" cy="307283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3620CBE-9EC2-7B4E-886F-C191199B64A3}"/>
                </a:ext>
              </a:extLst>
            </p:cNvPr>
            <p:cNvSpPr txBox="1"/>
            <p:nvPr/>
          </p:nvSpPr>
          <p:spPr>
            <a:xfrm>
              <a:off x="2352055" y="3016642"/>
              <a:ext cx="501570" cy="307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EMIT</a:t>
              </a:r>
            </a:p>
          </p:txBody>
        </p:sp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A0BCE276-0F06-4052-BF8B-47E740EC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2241205" y="3088941"/>
              <a:ext cx="165100" cy="889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AB5A6-9E58-FC89-B9EE-A86482DD43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0525" y="2686198"/>
            <a:ext cx="127000" cy="127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5D663F8-D562-CE2A-BEC8-7B704BCEB7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0525" y="2510970"/>
            <a:ext cx="127000" cy="127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A6B24B-04BA-B474-4C3C-D3F89156BA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0525" y="2853870"/>
            <a:ext cx="127000" cy="127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0DF837-B73F-4807-B65F-1EC42690A300}"/>
              </a:ext>
            </a:extLst>
          </p:cNvPr>
          <p:cNvGrpSpPr/>
          <p:nvPr/>
        </p:nvGrpSpPr>
        <p:grpSpPr>
          <a:xfrm>
            <a:off x="2079138" y="2672149"/>
            <a:ext cx="633868" cy="233397"/>
            <a:chOff x="2079138" y="2672149"/>
            <a:chExt cx="633868" cy="23339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96BCAA-084C-8440-BC81-6F82140210F1}"/>
                </a:ext>
              </a:extLst>
            </p:cNvPr>
            <p:cNvSpPr txBox="1"/>
            <p:nvPr/>
          </p:nvSpPr>
          <p:spPr>
            <a:xfrm>
              <a:off x="2185393" y="2672149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OCO-3</a:t>
              </a:r>
            </a:p>
          </p:txBody>
        </p:sp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B394AD36-C888-4449-90CB-3505EF544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079138" y="2744656"/>
              <a:ext cx="152400" cy="889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F4C59E-567C-4227-90AA-AD47F6C96D80}"/>
              </a:ext>
            </a:extLst>
          </p:cNvPr>
          <p:cNvGrpSpPr/>
          <p:nvPr/>
        </p:nvGrpSpPr>
        <p:grpSpPr>
          <a:xfrm>
            <a:off x="3636704" y="5221511"/>
            <a:ext cx="598807" cy="509539"/>
            <a:chOff x="7073467" y="5834445"/>
            <a:chExt cx="598807" cy="509539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FF8F24A-A124-174B-BDB8-40F17093E64E}"/>
                </a:ext>
              </a:extLst>
            </p:cNvPr>
            <p:cNvSpPr txBox="1"/>
            <p:nvPr/>
          </p:nvSpPr>
          <p:spPr>
            <a:xfrm>
              <a:off x="7090646" y="5834445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GLIMR*</a:t>
              </a:r>
            </a:p>
          </p:txBody>
        </p:sp>
        <p:pic>
          <p:nvPicPr>
            <p:cNvPr id="201" name="Picture 200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9394CE3E-56BB-4498-A663-43A161C7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073467" y="6069664"/>
              <a:ext cx="537667" cy="27432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7A8448-029F-49F0-AB3D-8DF8715A9E35}"/>
              </a:ext>
            </a:extLst>
          </p:cNvPr>
          <p:cNvGrpSpPr/>
          <p:nvPr/>
        </p:nvGrpSpPr>
        <p:grpSpPr>
          <a:xfrm>
            <a:off x="2516979" y="4643499"/>
            <a:ext cx="567511" cy="467664"/>
            <a:chOff x="5229498" y="5664899"/>
            <a:chExt cx="567511" cy="46766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39D3368-A389-1844-B9ED-A25B2C1B5C38}"/>
                </a:ext>
              </a:extLst>
            </p:cNvPr>
            <p:cNvGrpSpPr/>
            <p:nvPr/>
          </p:nvGrpSpPr>
          <p:grpSpPr>
            <a:xfrm>
              <a:off x="5229498" y="5664899"/>
              <a:ext cx="567511" cy="467664"/>
              <a:chOff x="3871780" y="5026356"/>
              <a:chExt cx="567511" cy="467664"/>
            </a:xfrm>
          </p:grpSpPr>
          <p:pic>
            <p:nvPicPr>
              <p:cNvPr id="58" name="Picture 57" descr="A picture containing text, building material&#10;&#10;Description automatically generated">
                <a:extLst>
                  <a:ext uri="{FF2B5EF4-FFF2-40B4-BE49-F238E27FC236}">
                    <a16:creationId xmlns:a16="http://schemas.microsoft.com/office/drawing/2014/main" id="{157EF313-5248-C34B-893C-B9409E906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71780" y="5219700"/>
                <a:ext cx="537667" cy="274320"/>
              </a:xfrm>
              <a:prstGeom prst="rect">
                <a:avLst/>
              </a:prstGeom>
            </p:spPr>
          </p:pic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4738D877-53BB-FC4E-88DD-5BB28A376785}"/>
                  </a:ext>
                </a:extLst>
              </p:cNvPr>
              <p:cNvSpPr txBox="1"/>
              <p:nvPr/>
            </p:nvSpPr>
            <p:spPr>
              <a:xfrm>
                <a:off x="3950118" y="5026356"/>
                <a:ext cx="489173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MAIA</a:t>
                </a:r>
              </a:p>
            </p:txBody>
          </p:sp>
        </p:grpSp>
        <p:pic>
          <p:nvPicPr>
            <p:cNvPr id="206" name="Picture 205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6EADA586-C090-4E89-A0E3-AC8CD4A1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5271" y="5716687"/>
              <a:ext cx="111126" cy="11112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404EBE5-8482-46C7-BB0D-E6B1CB11717D}"/>
              </a:ext>
            </a:extLst>
          </p:cNvPr>
          <p:cNvGrpSpPr/>
          <p:nvPr/>
        </p:nvGrpSpPr>
        <p:grpSpPr>
          <a:xfrm>
            <a:off x="9176117" y="5717064"/>
            <a:ext cx="870365" cy="593920"/>
            <a:chOff x="9089658" y="5768792"/>
            <a:chExt cx="870365" cy="5939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ECB2954-2336-4D2F-8B3B-48ECB9319E4E}"/>
                </a:ext>
              </a:extLst>
            </p:cNvPr>
            <p:cNvGrpSpPr/>
            <p:nvPr/>
          </p:nvGrpSpPr>
          <p:grpSpPr>
            <a:xfrm>
              <a:off x="9192722" y="5768792"/>
              <a:ext cx="767301" cy="593920"/>
              <a:chOff x="8725698" y="5812748"/>
              <a:chExt cx="767301" cy="593920"/>
            </a:xfrm>
          </p:grpSpPr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84B93D5-C944-45A6-A9F3-1CA9A445F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duotone>
                  <a:prstClr val="black"/>
                  <a:srgbClr val="FDE294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39093" y="6132348"/>
                <a:ext cx="514653" cy="274320"/>
              </a:xfrm>
              <a:prstGeom prst="rect">
                <a:avLst/>
              </a:prstGeom>
            </p:spPr>
          </p:pic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EAD49899-AAF4-4FF5-8043-E351C4E1EFE0}"/>
                  </a:ext>
                </a:extLst>
              </p:cNvPr>
              <p:cNvSpPr txBox="1"/>
              <p:nvPr/>
            </p:nvSpPr>
            <p:spPr>
              <a:xfrm>
                <a:off x="8725698" y="5812748"/>
                <a:ext cx="767301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LANDSAT NEXT*</a:t>
                </a:r>
              </a:p>
            </p:txBody>
          </p:sp>
        </p:grpSp>
        <p:pic>
          <p:nvPicPr>
            <p:cNvPr id="208" name="Picture 207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62A69526-A33D-4A87-9B7F-BF6D279E2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89658" y="5919001"/>
              <a:ext cx="158857" cy="11473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F712232C-97F9-8182-F9F9-854B25D5D4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96548" y="3020977"/>
            <a:ext cx="127000" cy="127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3FA28D-B57C-9576-BA88-1BE29EBB82B1}"/>
              </a:ext>
            </a:extLst>
          </p:cNvPr>
          <p:cNvGrpSpPr/>
          <p:nvPr/>
        </p:nvGrpSpPr>
        <p:grpSpPr>
          <a:xfrm>
            <a:off x="5349595" y="5655179"/>
            <a:ext cx="721764" cy="482555"/>
            <a:chOff x="8442383" y="5864690"/>
            <a:chExt cx="721764" cy="482555"/>
          </a:xfrm>
        </p:grpSpPr>
        <p:pic>
          <p:nvPicPr>
            <p:cNvPr id="81" name="Picture 8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547C0BD-741D-CE40-7C17-F44E73867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duotone>
                <a:prstClr val="black"/>
                <a:srgbClr val="FDE29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47504" y="6072925"/>
              <a:ext cx="508000" cy="27432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6A77D15-BB7D-BCC0-90E3-DAF71BB9F0AA}"/>
                </a:ext>
              </a:extLst>
            </p:cNvPr>
            <p:cNvSpPr txBox="1"/>
            <p:nvPr/>
          </p:nvSpPr>
          <p:spPr>
            <a:xfrm>
              <a:off x="8442383" y="5864690"/>
              <a:ext cx="72176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POLSIR*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2E745645-C043-73ED-C6B6-EB528D09D8B7}"/>
              </a:ext>
            </a:extLst>
          </p:cNvPr>
          <p:cNvSpPr txBox="1"/>
          <p:nvPr/>
        </p:nvSpPr>
        <p:spPr>
          <a:xfrm>
            <a:off x="1351999" y="5086379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2025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EC134FE-36DD-A078-38B4-54FBE0921AC7}"/>
              </a:ext>
            </a:extLst>
          </p:cNvPr>
          <p:cNvGrpSpPr/>
          <p:nvPr/>
        </p:nvGrpSpPr>
        <p:grpSpPr>
          <a:xfrm>
            <a:off x="6704879" y="5768828"/>
            <a:ext cx="976445" cy="509346"/>
            <a:chOff x="10161023" y="5803119"/>
            <a:chExt cx="976445" cy="509346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EAE8111-17E4-333E-8F3F-971871E6C7A7}"/>
                </a:ext>
              </a:extLst>
            </p:cNvPr>
            <p:cNvGrpSpPr/>
            <p:nvPr/>
          </p:nvGrpSpPr>
          <p:grpSpPr>
            <a:xfrm>
              <a:off x="10218061" y="5803119"/>
              <a:ext cx="919407" cy="509346"/>
              <a:chOff x="9818628" y="5778913"/>
              <a:chExt cx="919407" cy="509346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2252AC1-E3B5-F14F-8063-12B69FBF7462}"/>
                  </a:ext>
                </a:extLst>
              </p:cNvPr>
              <p:cNvSpPr txBox="1"/>
              <p:nvPr/>
            </p:nvSpPr>
            <p:spPr>
              <a:xfrm>
                <a:off x="9818628" y="5778913"/>
                <a:ext cx="919407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ESO: STORM*</a:t>
                </a:r>
              </a:p>
            </p:txBody>
          </p:sp>
          <p:pic>
            <p:nvPicPr>
              <p:cNvPr id="165" name="Picture 16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F6D0ACF-C95A-E690-F3A8-2007BF8A8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duotone>
                  <a:prstClr val="black"/>
                  <a:srgbClr val="FDE294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9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39997" y="6013939"/>
                <a:ext cx="514653" cy="274320"/>
              </a:xfrm>
              <a:prstGeom prst="rect">
                <a:avLst/>
              </a:prstGeom>
            </p:spPr>
          </p:pic>
        </p:grpSp>
        <p:pic>
          <p:nvPicPr>
            <p:cNvPr id="163" name="Picture 16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95550F8B-A3F1-A2E5-0666-13C3C1CA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1023" y="5856243"/>
              <a:ext cx="111126" cy="111126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1D3E6DC-53BD-1D29-DC9B-480F73E7CB59}"/>
              </a:ext>
            </a:extLst>
          </p:cNvPr>
          <p:cNvGrpSpPr/>
          <p:nvPr/>
        </p:nvGrpSpPr>
        <p:grpSpPr>
          <a:xfrm>
            <a:off x="7627080" y="5771872"/>
            <a:ext cx="806080" cy="524471"/>
            <a:chOff x="10152314" y="5814121"/>
            <a:chExt cx="806080" cy="52447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99CC25E7-D975-47F0-83B2-566BAA5235D9}"/>
                </a:ext>
              </a:extLst>
            </p:cNvPr>
            <p:cNvGrpSpPr/>
            <p:nvPr/>
          </p:nvGrpSpPr>
          <p:grpSpPr>
            <a:xfrm>
              <a:off x="10215506" y="5814121"/>
              <a:ext cx="742888" cy="524471"/>
              <a:chOff x="9816073" y="5789915"/>
              <a:chExt cx="742888" cy="524471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64646E7-7333-3DE5-20D4-EC4184F1FCB0}"/>
                  </a:ext>
                </a:extLst>
              </p:cNvPr>
              <p:cNvSpPr txBox="1"/>
              <p:nvPr/>
            </p:nvSpPr>
            <p:spPr>
              <a:xfrm>
                <a:off x="9816073" y="5789915"/>
                <a:ext cx="742888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ESO: SBG*</a:t>
                </a:r>
              </a:p>
            </p:txBody>
          </p:sp>
          <p:pic>
            <p:nvPicPr>
              <p:cNvPr id="202" name="Picture 20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E6194CA-EE41-A327-FD43-AFAD4E063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duotone>
                  <a:prstClr val="black"/>
                  <a:srgbClr val="FDE294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61619" y="6040066"/>
                <a:ext cx="514653" cy="274320"/>
              </a:xfrm>
              <a:prstGeom prst="rect">
                <a:avLst/>
              </a:prstGeom>
            </p:spPr>
          </p:pic>
        </p:grpSp>
        <p:pic>
          <p:nvPicPr>
            <p:cNvPr id="181" name="Picture 18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368ADF00-1804-B78A-B637-B0458958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52314" y="5856243"/>
              <a:ext cx="111126" cy="111126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2DF2D34-B817-E6D8-6DF7-323BBF8B140A}"/>
              </a:ext>
            </a:extLst>
          </p:cNvPr>
          <p:cNvGrpSpPr/>
          <p:nvPr/>
        </p:nvGrpSpPr>
        <p:grpSpPr>
          <a:xfrm>
            <a:off x="8415571" y="5788358"/>
            <a:ext cx="974153" cy="518055"/>
            <a:chOff x="10161023" y="5803119"/>
            <a:chExt cx="974153" cy="518055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862D573-9F39-86DA-E898-61B0578B7167}"/>
                </a:ext>
              </a:extLst>
            </p:cNvPr>
            <p:cNvGrpSpPr/>
            <p:nvPr/>
          </p:nvGrpSpPr>
          <p:grpSpPr>
            <a:xfrm>
              <a:off x="10215769" y="5803119"/>
              <a:ext cx="919407" cy="518055"/>
              <a:chOff x="9816336" y="5778913"/>
              <a:chExt cx="919407" cy="518055"/>
            </a:xfrm>
          </p:grpSpPr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45377CE9-7C2E-CC37-C67C-479E02CFDA65}"/>
                  </a:ext>
                </a:extLst>
              </p:cNvPr>
              <p:cNvSpPr txBox="1"/>
              <p:nvPr/>
            </p:nvSpPr>
            <p:spPr>
              <a:xfrm>
                <a:off x="9816336" y="5778913"/>
                <a:ext cx="919407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ESO: SKY*</a:t>
                </a:r>
              </a:p>
            </p:txBody>
          </p:sp>
          <p:pic>
            <p:nvPicPr>
              <p:cNvPr id="213" name="Picture 21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EFEFB12-9EDD-2484-EC0A-586F34063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duotone>
                  <a:prstClr val="black"/>
                  <a:srgbClr val="FDE294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26783" y="6022648"/>
                <a:ext cx="514653" cy="274320"/>
              </a:xfrm>
              <a:prstGeom prst="rect">
                <a:avLst/>
              </a:prstGeom>
            </p:spPr>
          </p:pic>
        </p:grpSp>
        <p:pic>
          <p:nvPicPr>
            <p:cNvPr id="211" name="Picture 21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59F71D4-69B9-8D78-B127-201035113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61023" y="5856243"/>
              <a:ext cx="111126" cy="111126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BC4B86D-F90C-9C63-142A-F59C08C7E877}"/>
              </a:ext>
            </a:extLst>
          </p:cNvPr>
          <p:cNvGrpSpPr/>
          <p:nvPr/>
        </p:nvGrpSpPr>
        <p:grpSpPr>
          <a:xfrm>
            <a:off x="5954312" y="5634980"/>
            <a:ext cx="968090" cy="602675"/>
            <a:chOff x="5954312" y="5634980"/>
            <a:chExt cx="968090" cy="60267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1580C80-95DD-4860-82F6-4784D883DF29}"/>
                </a:ext>
              </a:extLst>
            </p:cNvPr>
            <p:cNvGrpSpPr/>
            <p:nvPr/>
          </p:nvGrpSpPr>
          <p:grpSpPr>
            <a:xfrm>
              <a:off x="5954312" y="5634980"/>
              <a:ext cx="968090" cy="374461"/>
              <a:chOff x="10033603" y="5874713"/>
              <a:chExt cx="968090" cy="374461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21ED1177-F929-E144-906F-4E24E309E918}"/>
                  </a:ext>
                </a:extLst>
              </p:cNvPr>
              <p:cNvSpPr txBox="1"/>
              <p:nvPr/>
            </p:nvSpPr>
            <p:spPr>
              <a:xfrm>
                <a:off x="10082286" y="5874713"/>
                <a:ext cx="919407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ESO: MASS CHANGE*</a:t>
                </a:r>
              </a:p>
            </p:txBody>
          </p:sp>
          <p:pic>
            <p:nvPicPr>
              <p:cNvPr id="207" name="Picture 206" descr="A picture containing window, building, wheel&#10;&#10;Description automatically generated">
                <a:extLst>
                  <a:ext uri="{FF2B5EF4-FFF2-40B4-BE49-F238E27FC236}">
                    <a16:creationId xmlns:a16="http://schemas.microsoft.com/office/drawing/2014/main" id="{C9B19B99-24C1-4089-94F4-F2CC05290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33603" y="5920000"/>
                <a:ext cx="111126" cy="111126"/>
              </a:xfrm>
              <a:prstGeom prst="rect">
                <a:avLst/>
              </a:prstGeom>
            </p:spPr>
          </p:pic>
        </p:grp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127C4B5-E2C1-08A0-544D-930D9A02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duotone>
                <a:prstClr val="black"/>
                <a:srgbClr val="FDE29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-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91666" y="6021755"/>
              <a:ext cx="508000" cy="215900"/>
            </a:xfrm>
            <a:prstGeom prst="rect">
              <a:avLst/>
            </a:prstGeom>
          </p:spPr>
        </p:pic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551825E-AC0D-947A-09EA-260980480346}"/>
              </a:ext>
            </a:extLst>
          </p:cNvPr>
          <p:cNvGrpSpPr/>
          <p:nvPr/>
        </p:nvGrpSpPr>
        <p:grpSpPr>
          <a:xfrm>
            <a:off x="4733289" y="5545288"/>
            <a:ext cx="784689" cy="502524"/>
            <a:chOff x="4733289" y="5545288"/>
            <a:chExt cx="784689" cy="5025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3FAA-D0FA-4B8E-A783-E81EDB355EF9}"/>
                </a:ext>
              </a:extLst>
            </p:cNvPr>
            <p:cNvGrpSpPr/>
            <p:nvPr/>
          </p:nvGrpSpPr>
          <p:grpSpPr>
            <a:xfrm>
              <a:off x="4749201" y="5545288"/>
              <a:ext cx="768777" cy="233397"/>
              <a:chOff x="8400587" y="5864690"/>
              <a:chExt cx="768777" cy="233397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9A67C9F4-F5B6-401E-AED4-62CEA67EE4B3}"/>
                  </a:ext>
                </a:extLst>
              </p:cNvPr>
              <p:cNvSpPr txBox="1"/>
              <p:nvPr/>
            </p:nvSpPr>
            <p:spPr>
              <a:xfrm>
                <a:off x="8447600" y="5864690"/>
                <a:ext cx="721764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CRISTAL*</a:t>
                </a:r>
              </a:p>
            </p:txBody>
          </p:sp>
          <p:pic>
            <p:nvPicPr>
              <p:cNvPr id="205" name="Picture 204" descr="A picture containing window, building, wheel&#10;&#10;Description automatically generated">
                <a:extLst>
                  <a:ext uri="{FF2B5EF4-FFF2-40B4-BE49-F238E27FC236}">
                    <a16:creationId xmlns:a16="http://schemas.microsoft.com/office/drawing/2014/main" id="{639FC013-038D-41C6-8D61-DE5FD4A36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00587" y="5919001"/>
                <a:ext cx="111126" cy="111126"/>
              </a:xfrm>
              <a:prstGeom prst="rect">
                <a:avLst/>
              </a:prstGeom>
            </p:spPr>
          </p:pic>
        </p:grpSp>
        <p:pic>
          <p:nvPicPr>
            <p:cNvPr id="188" name="Picture 18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A041772-6A9A-79DF-C182-C4AA83952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DE29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3289" y="5792420"/>
              <a:ext cx="510784" cy="255392"/>
            </a:xfrm>
            <a:prstGeom prst="rect">
              <a:avLst/>
            </a:prstGeom>
            <a:noFill/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6DFE24-6B34-C716-DCB6-343838462BD0}"/>
              </a:ext>
            </a:extLst>
          </p:cNvPr>
          <p:cNvGrpSpPr/>
          <p:nvPr/>
        </p:nvGrpSpPr>
        <p:grpSpPr>
          <a:xfrm>
            <a:off x="2333326" y="1409704"/>
            <a:ext cx="630530" cy="233397"/>
            <a:chOff x="2333326" y="1409704"/>
            <a:chExt cx="630530" cy="23339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F651C56-45AD-C747-BC4F-73D103EAF00C}"/>
                </a:ext>
              </a:extLst>
            </p:cNvPr>
            <p:cNvSpPr txBox="1"/>
            <p:nvPr/>
          </p:nvSpPr>
          <p:spPr>
            <a:xfrm>
              <a:off x="2449747" y="1409704"/>
              <a:ext cx="514109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TSIS-1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D651AE-54E1-C772-BAC2-D12145DE2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333326" y="1473872"/>
              <a:ext cx="172954" cy="1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644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25" descr="A picture containing planet, space, astronomical object, outer space&#10;&#10;Description automatically generated">
            <a:extLst>
              <a:ext uri="{FF2B5EF4-FFF2-40B4-BE49-F238E27FC236}">
                <a16:creationId xmlns:a16="http://schemas.microsoft.com/office/drawing/2014/main" id="{FE3BEBA9-2432-F81F-66D0-AA6C0054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78E904C-47F7-844B-AD09-396C284C2606}"/>
              </a:ext>
            </a:extLst>
          </p:cNvPr>
          <p:cNvGrpSpPr/>
          <p:nvPr/>
        </p:nvGrpSpPr>
        <p:grpSpPr>
          <a:xfrm>
            <a:off x="2952063" y="4989459"/>
            <a:ext cx="900414" cy="488773"/>
            <a:chOff x="5326765" y="5830747"/>
            <a:chExt cx="900414" cy="488773"/>
          </a:xfrm>
        </p:grpSpPr>
        <p:pic>
          <p:nvPicPr>
            <p:cNvPr id="54" name="Picture 53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9A2B4C-C17E-7344-A48C-0D05FB0D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26765" y="5886450"/>
              <a:ext cx="111126" cy="111126"/>
            </a:xfrm>
            <a:prstGeom prst="rect">
              <a:avLst/>
            </a:prstGeom>
          </p:spPr>
        </p:pic>
        <p:pic>
          <p:nvPicPr>
            <p:cNvPr id="114" name="Picture 113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A54C7E55-C706-234D-BC2D-2B4AE6B27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60822" y="6045200"/>
              <a:ext cx="515722" cy="274320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E8FE535-A7D8-764F-8AFE-34F59AD18958}"/>
                </a:ext>
              </a:extLst>
            </p:cNvPr>
            <p:cNvSpPr txBox="1"/>
            <p:nvPr/>
          </p:nvSpPr>
          <p:spPr>
            <a:xfrm>
              <a:off x="5369688" y="5830747"/>
              <a:ext cx="85749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B08CCF-1F2A-5841-8793-755DFB2E9A51}"/>
              </a:ext>
            </a:extLst>
          </p:cNvPr>
          <p:cNvGrpSpPr/>
          <p:nvPr/>
        </p:nvGrpSpPr>
        <p:grpSpPr>
          <a:xfrm>
            <a:off x="4836428" y="3550207"/>
            <a:ext cx="686193" cy="460794"/>
            <a:chOff x="5753100" y="3677856"/>
            <a:chExt cx="686193" cy="46079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8E4CD08-AE65-B54E-918D-24BC96894F2C}"/>
                </a:ext>
              </a:extLst>
            </p:cNvPr>
            <p:cNvSpPr txBox="1"/>
            <p:nvPr/>
          </p:nvSpPr>
          <p:spPr>
            <a:xfrm>
              <a:off x="5796023" y="3677856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AURA</a:t>
              </a:r>
            </a:p>
          </p:txBody>
        </p:sp>
        <p:pic>
          <p:nvPicPr>
            <p:cNvPr id="41" name="Picture 4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37F99A42-0E5A-ED4D-A1F1-95A47F30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53100" y="3743325"/>
              <a:ext cx="111126" cy="111126"/>
            </a:xfrm>
            <a:prstGeom prst="rect">
              <a:avLst/>
            </a:prstGeom>
          </p:spPr>
        </p:pic>
        <p:pic>
          <p:nvPicPr>
            <p:cNvPr id="84" name="Picture 83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822DFC69-F31C-A449-BA9B-CF4F9870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72150" y="3897350"/>
              <a:ext cx="635000" cy="2413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D16ABF-5AA3-864F-A289-87AE6E18175D}"/>
              </a:ext>
            </a:extLst>
          </p:cNvPr>
          <p:cNvGrpSpPr/>
          <p:nvPr/>
        </p:nvGrpSpPr>
        <p:grpSpPr>
          <a:xfrm>
            <a:off x="6236023" y="3647990"/>
            <a:ext cx="865622" cy="487733"/>
            <a:chOff x="7069100" y="2880167"/>
            <a:chExt cx="865622" cy="487733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BA16907-D9B2-3B41-B3CE-F0107410124F}"/>
                </a:ext>
              </a:extLst>
            </p:cNvPr>
            <p:cNvSpPr txBox="1"/>
            <p:nvPr/>
          </p:nvSpPr>
          <p:spPr>
            <a:xfrm>
              <a:off x="7149572" y="2880167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CALIPSO</a:t>
              </a:r>
            </a:p>
          </p:txBody>
        </p:sp>
        <p:pic>
          <p:nvPicPr>
            <p:cNvPr id="40" name="Picture 3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0B92DAEF-0A25-C148-A5A8-F2C94A17D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099300" y="2952750"/>
              <a:ext cx="111126" cy="111126"/>
            </a:xfrm>
            <a:prstGeom prst="rect">
              <a:avLst/>
            </a:prstGeom>
          </p:spPr>
        </p:pic>
        <p:pic>
          <p:nvPicPr>
            <p:cNvPr id="86" name="Picture 85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9DB6BAD9-2692-3348-9B90-AABCAC84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069100" y="3101200"/>
              <a:ext cx="520700" cy="266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A3DFAF-B9AE-5142-9EB5-1C9D2BADB0F3}"/>
              </a:ext>
            </a:extLst>
          </p:cNvPr>
          <p:cNvGrpSpPr/>
          <p:nvPr/>
        </p:nvGrpSpPr>
        <p:grpSpPr>
          <a:xfrm>
            <a:off x="3947011" y="359521"/>
            <a:ext cx="993896" cy="462820"/>
            <a:chOff x="1911350" y="523755"/>
            <a:chExt cx="993896" cy="4628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AC4F0CC-7210-B845-9BB0-622AEE64A061}"/>
                </a:ext>
              </a:extLst>
            </p:cNvPr>
            <p:cNvSpPr txBox="1"/>
            <p:nvPr/>
          </p:nvSpPr>
          <p:spPr>
            <a:xfrm>
              <a:off x="1962874" y="523755"/>
              <a:ext cx="9423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GRACE-FO (2)</a:t>
              </a:r>
            </a:p>
          </p:txBody>
        </p:sp>
        <p:pic>
          <p:nvPicPr>
            <p:cNvPr id="48" name="Picture 47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42C4ED-E99A-4E48-98C1-24CFC9712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11350" y="596900"/>
              <a:ext cx="111126" cy="11112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C8691FE-DA78-BE49-A913-AB6A30BF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11375" y="770675"/>
              <a:ext cx="508000" cy="2159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059533-804B-5C48-A8B9-C798CAC771AE}"/>
              </a:ext>
            </a:extLst>
          </p:cNvPr>
          <p:cNvGrpSpPr/>
          <p:nvPr/>
        </p:nvGrpSpPr>
        <p:grpSpPr>
          <a:xfrm>
            <a:off x="942203" y="2954835"/>
            <a:ext cx="736600" cy="395784"/>
            <a:chOff x="4885475" y="5353291"/>
            <a:chExt cx="736600" cy="39578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EE80E43-2B71-8F45-981F-D99D2ABBB4E2}"/>
                </a:ext>
              </a:extLst>
            </p:cNvPr>
            <p:cNvSpPr txBox="1"/>
            <p:nvPr/>
          </p:nvSpPr>
          <p:spPr>
            <a:xfrm>
              <a:off x="5008944" y="5353291"/>
              <a:ext cx="516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PACE</a:t>
              </a:r>
            </a:p>
          </p:txBody>
        </p:sp>
        <p:pic>
          <p:nvPicPr>
            <p:cNvPr id="53" name="Picture 5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8874BB4A-3C6C-914E-8937-D19DC3DA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65700" y="5410200"/>
              <a:ext cx="111126" cy="111126"/>
            </a:xfrm>
            <a:prstGeom prst="rect">
              <a:avLst/>
            </a:prstGeom>
          </p:spPr>
        </p:pic>
        <p:pic>
          <p:nvPicPr>
            <p:cNvPr id="112" name="Picture 111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0CE65318-3752-344A-9116-0367801CD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85475" y="5533175"/>
              <a:ext cx="736600" cy="2159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EB74FB-0B2A-3844-BC2A-CA3D172FF4A0}"/>
              </a:ext>
            </a:extLst>
          </p:cNvPr>
          <p:cNvGrpSpPr/>
          <p:nvPr/>
        </p:nvGrpSpPr>
        <p:grpSpPr>
          <a:xfrm>
            <a:off x="1183283" y="1225338"/>
            <a:ext cx="613340" cy="542143"/>
            <a:chOff x="1793875" y="3706792"/>
            <a:chExt cx="613340" cy="542143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C92C11A-421A-E341-8B44-3681AA607466}"/>
                </a:ext>
              </a:extLst>
            </p:cNvPr>
            <p:cNvSpPr txBox="1"/>
            <p:nvPr/>
          </p:nvSpPr>
          <p:spPr>
            <a:xfrm>
              <a:off x="1840374" y="3706792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SWOT</a:t>
              </a:r>
            </a:p>
          </p:txBody>
        </p:sp>
        <p:pic>
          <p:nvPicPr>
            <p:cNvPr id="51" name="Picture 5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AAE05E6F-D61B-694B-A8A6-A3D418A5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93875" y="3762375"/>
              <a:ext cx="111126" cy="111126"/>
            </a:xfrm>
            <a:prstGeom prst="rect">
              <a:avLst/>
            </a:prstGeom>
          </p:spPr>
        </p:pic>
        <p:pic>
          <p:nvPicPr>
            <p:cNvPr id="122" name="Picture 121" descr="A close-up of a satellite&#10;&#10;Description automatically generated with low confidence">
              <a:extLst>
                <a:ext uri="{FF2B5EF4-FFF2-40B4-BE49-F238E27FC236}">
                  <a16:creationId xmlns:a16="http://schemas.microsoft.com/office/drawing/2014/main" id="{01334B68-53F9-D849-BD24-CDE4AD42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79601" y="3886200"/>
              <a:ext cx="527614" cy="362735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72C2EA3-4971-B446-96BC-AED5606DC3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9720" y="188468"/>
            <a:ext cx="2787269" cy="845792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CF941EAE-0D88-824F-84F8-4ACF74638267}"/>
              </a:ext>
            </a:extLst>
          </p:cNvPr>
          <p:cNvSpPr txBox="1"/>
          <p:nvPr/>
        </p:nvSpPr>
        <p:spPr>
          <a:xfrm>
            <a:off x="8778240" y="1221434"/>
            <a:ext cx="31455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FLEET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C582BEF-A3AE-5246-819D-4DB1A1BFF5E8}"/>
              </a:ext>
            </a:extLst>
          </p:cNvPr>
          <p:cNvGrpSpPr/>
          <p:nvPr/>
        </p:nvGrpSpPr>
        <p:grpSpPr>
          <a:xfrm>
            <a:off x="9377516" y="3618780"/>
            <a:ext cx="2518448" cy="1080782"/>
            <a:chOff x="9380943" y="3828288"/>
            <a:chExt cx="2518448" cy="1080782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61F476D-871A-704E-98DF-B9AA34B018AE}"/>
                </a:ext>
              </a:extLst>
            </p:cNvPr>
            <p:cNvGrpSpPr/>
            <p:nvPr/>
          </p:nvGrpSpPr>
          <p:grpSpPr>
            <a:xfrm>
              <a:off x="9380943" y="4139629"/>
              <a:ext cx="2468157" cy="769441"/>
              <a:chOff x="9380943" y="4139629"/>
              <a:chExt cx="2468157" cy="769441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09E3D5D-2CDF-4F48-A69E-A2059817B009}"/>
                  </a:ext>
                </a:extLst>
              </p:cNvPr>
              <p:cNvSpPr txBox="1"/>
              <p:nvPr/>
            </p:nvSpPr>
            <p:spPr>
              <a:xfrm>
                <a:off x="9380943" y="4139629"/>
                <a:ext cx="2330602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OMPS-LIMB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LIBERA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2032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F3CE1E4-4D7F-4B4D-A534-BBB42EFCC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duotone>
                  <a:prstClr val="black"/>
                  <a:srgbClr val="61DEA2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1645900" y="4210050"/>
                <a:ext cx="203200" cy="12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Picture 54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D174F2C4-5176-9446-8325-C0EFCE735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17630" y="4206512"/>
                <a:ext cx="158857" cy="114730"/>
              </a:xfrm>
              <a:prstGeom prst="rect">
                <a:avLst/>
              </a:prstGeom>
            </p:spPr>
          </p:pic>
          <p:pic>
            <p:nvPicPr>
              <p:cNvPr id="56" name="Picture 55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6741A265-481E-A34D-9E9A-D446DFC28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38382" y="4386206"/>
                <a:ext cx="158857" cy="114730"/>
              </a:xfrm>
              <a:prstGeom prst="rect">
                <a:avLst/>
              </a:prstGeom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EA897A1-27F1-D745-80AC-47E43453FC6D}"/>
                </a:ext>
              </a:extLst>
            </p:cNvPr>
            <p:cNvSpPr txBox="1"/>
            <p:nvPr/>
          </p:nvSpPr>
          <p:spPr>
            <a:xfrm>
              <a:off x="9815512" y="3828288"/>
              <a:ext cx="20838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JPSS INSTRUMENTS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9AA58A7-58A1-2B49-B6FF-8E5C17E465FE}"/>
              </a:ext>
            </a:extLst>
          </p:cNvPr>
          <p:cNvSpPr txBox="1"/>
          <p:nvPr/>
        </p:nvSpPr>
        <p:spPr>
          <a:xfrm>
            <a:off x="10029104" y="4829505"/>
            <a:ext cx="1941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ISS INSTRUMENTS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41E2D9F-ECC4-834E-B87E-44F5B91AF4F6}"/>
              </a:ext>
            </a:extLst>
          </p:cNvPr>
          <p:cNvSpPr txBox="1"/>
          <p:nvPr/>
        </p:nvSpPr>
        <p:spPr>
          <a:xfrm>
            <a:off x="10351766" y="5472720"/>
            <a:ext cx="1369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MISSIONS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843297B-13E9-AC45-8409-6BF097DC4FAA}"/>
              </a:ext>
            </a:extLst>
          </p:cNvPr>
          <p:cNvGrpSpPr/>
          <p:nvPr/>
        </p:nvGrpSpPr>
        <p:grpSpPr>
          <a:xfrm>
            <a:off x="8766432" y="2005027"/>
            <a:ext cx="3145536" cy="1904548"/>
            <a:chOff x="8720907" y="2565404"/>
            <a:chExt cx="3145536" cy="1904548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7763622-EF62-1F4A-B303-69445099AB72}"/>
                </a:ext>
              </a:extLst>
            </p:cNvPr>
            <p:cNvSpPr txBox="1"/>
            <p:nvPr/>
          </p:nvSpPr>
          <p:spPr>
            <a:xfrm>
              <a:off x="8720907" y="2565404"/>
              <a:ext cx="314553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INVEST/CUBESATS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53E2CCE-4D22-5E47-99D4-9B524773A237}"/>
                </a:ext>
              </a:extLst>
            </p:cNvPr>
            <p:cNvGrpSpPr/>
            <p:nvPr/>
          </p:nvGrpSpPr>
          <p:grpSpPr>
            <a:xfrm>
              <a:off x="9305096" y="2854125"/>
              <a:ext cx="2476904" cy="1615827"/>
              <a:chOff x="9305096" y="2854125"/>
              <a:chExt cx="2476904" cy="161582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D2C9F8-A873-EF4F-9928-C7BEA3E5F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2899897"/>
                <a:ext cx="127000" cy="127000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E019C8A-4DA7-AA47-929F-5A7595EBC0F1}"/>
                  </a:ext>
                </a:extLst>
              </p:cNvPr>
              <p:cNvSpPr txBox="1"/>
              <p:nvPr/>
            </p:nvSpPr>
            <p:spPr>
              <a:xfrm>
                <a:off x="9305096" y="2854125"/>
                <a:ext cx="2370649" cy="161582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NACHOS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CTIM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NACHOS-2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MURI-FD 2023</a:t>
                </a:r>
                <a:endParaRPr lang="en-US">
                  <a:latin typeface="Arial Narrow"/>
                </a:endParaRP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SNOOPI* 2024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HYTI* 2024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/>
                    <a:cs typeface="Arial Narrow" panose="020B0604020202020204" pitchFamily="34" charset="0"/>
                  </a:rPr>
                  <a:t>ARGOS* 2024</a:t>
                </a:r>
              </a:p>
              <a:p>
                <a:pPr algn="r"/>
                <a:endParaRPr lang="en-US" sz="1100">
                  <a:solidFill>
                    <a:srgbClr val="C3E7FE"/>
                  </a:solidFill>
                  <a:latin typeface="Arial Narrow"/>
                  <a:cs typeface="Arial Narrow" panose="020B0604020202020204" pitchFamily="34" charset="0"/>
                </a:endParaRPr>
              </a:p>
              <a:p>
                <a:pPr algn="r"/>
                <a:endParaRPr lang="en-US" sz="11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C3900FDB-C1B4-2F4F-8681-DDB4F32FF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55000" y="3747320"/>
                <a:ext cx="127000" cy="1270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853D66-32AD-1040-A71E-1C322299560A}"/>
              </a:ext>
            </a:extLst>
          </p:cNvPr>
          <p:cNvGrpSpPr/>
          <p:nvPr/>
        </p:nvGrpSpPr>
        <p:grpSpPr>
          <a:xfrm>
            <a:off x="3313309" y="2560241"/>
            <a:ext cx="897252" cy="398223"/>
            <a:chOff x="3543300" y="2889452"/>
            <a:chExt cx="897252" cy="398223"/>
          </a:xfrm>
        </p:grpSpPr>
        <p:pic>
          <p:nvPicPr>
            <p:cNvPr id="44" name="Picture 43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3A0F1300-542F-5842-93E1-37411A31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43300" y="2968625"/>
              <a:ext cx="158857" cy="114730"/>
            </a:xfrm>
            <a:prstGeom prst="rect">
              <a:avLst/>
            </a:prstGeom>
          </p:spPr>
        </p:pic>
        <p:pic>
          <p:nvPicPr>
            <p:cNvPr id="102" name="Picture 101" descr="A picture containing text, satellite&#10;&#10;Description automatically generated">
              <a:extLst>
                <a:ext uri="{FF2B5EF4-FFF2-40B4-BE49-F238E27FC236}">
                  <a16:creationId xmlns:a16="http://schemas.microsoft.com/office/drawing/2014/main" id="{DDD9475D-F26D-854C-A8CE-330174AE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13125" y="3109875"/>
              <a:ext cx="469900" cy="177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52C0519-FF96-DC4B-AB18-A58873C285AF}"/>
                </a:ext>
              </a:extLst>
            </p:cNvPr>
            <p:cNvSpPr txBox="1"/>
            <p:nvPr/>
          </p:nvSpPr>
          <p:spPr>
            <a:xfrm>
              <a:off x="3621845" y="2889452"/>
              <a:ext cx="818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84D1BC-0C55-EC4D-B06B-28FAEEA8ABE5}"/>
              </a:ext>
            </a:extLst>
          </p:cNvPr>
          <p:cNvGrpSpPr/>
          <p:nvPr/>
        </p:nvGrpSpPr>
        <p:grpSpPr>
          <a:xfrm>
            <a:off x="3639610" y="2973616"/>
            <a:ext cx="690305" cy="492050"/>
            <a:chOff x="4168775" y="3322675"/>
            <a:chExt cx="690305" cy="492050"/>
          </a:xfrm>
        </p:grpSpPr>
        <p:pic>
          <p:nvPicPr>
            <p:cNvPr id="43" name="Picture 4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43703F3D-9B2A-2246-844C-3E3334A2C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8775" y="3387725"/>
              <a:ext cx="111126" cy="111126"/>
            </a:xfrm>
            <a:prstGeom prst="rect">
              <a:avLst/>
            </a:prstGeom>
          </p:spPr>
        </p:pic>
        <p:pic>
          <p:nvPicPr>
            <p:cNvPr id="126" name="Picture 125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1B115252-26B4-304E-89E3-0AEA8382F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38600" y="3522625"/>
              <a:ext cx="393700" cy="2921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7E3C56-2D81-5943-8923-55B8B0397947}"/>
                </a:ext>
              </a:extLst>
            </p:cNvPr>
            <p:cNvSpPr txBox="1"/>
            <p:nvPr/>
          </p:nvSpPr>
          <p:spPr>
            <a:xfrm>
              <a:off x="4215810" y="3322675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TERRA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A6D38F-04A3-7A44-B08C-37647F87ED53}"/>
              </a:ext>
            </a:extLst>
          </p:cNvPr>
          <p:cNvGrpSpPr/>
          <p:nvPr/>
        </p:nvGrpSpPr>
        <p:grpSpPr>
          <a:xfrm>
            <a:off x="4245032" y="3326148"/>
            <a:ext cx="683843" cy="493898"/>
            <a:chOff x="4895850" y="3551902"/>
            <a:chExt cx="683843" cy="493898"/>
          </a:xfrm>
        </p:grpSpPr>
        <p:pic>
          <p:nvPicPr>
            <p:cNvPr id="42" name="Picture 41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DCCDF196-98DC-104E-B0A2-87EB9A8E9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95850" y="3619500"/>
              <a:ext cx="111126" cy="111126"/>
            </a:xfrm>
            <a:prstGeom prst="rect">
              <a:avLst/>
            </a:prstGeom>
          </p:spPr>
        </p:pic>
        <p:pic>
          <p:nvPicPr>
            <p:cNvPr id="82" name="Picture 81" descr="A black and white image of a world map&#10;&#10;Description automatically generated with low confidence">
              <a:extLst>
                <a:ext uri="{FF2B5EF4-FFF2-40B4-BE49-F238E27FC236}">
                  <a16:creationId xmlns:a16="http://schemas.microsoft.com/office/drawing/2014/main" id="{492D1606-04E0-DC4D-A121-30ABDF43E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97450" y="3766400"/>
              <a:ext cx="406400" cy="2794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14B7B1D-6270-2549-B24D-361A9A11CB2D}"/>
                </a:ext>
              </a:extLst>
            </p:cNvPr>
            <p:cNvSpPr txBox="1"/>
            <p:nvPr/>
          </p:nvSpPr>
          <p:spPr>
            <a:xfrm>
              <a:off x="4936423" y="3551902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AQUA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CF14E2-3F78-EA47-8385-A584ECDE666E}"/>
              </a:ext>
            </a:extLst>
          </p:cNvPr>
          <p:cNvGrpSpPr/>
          <p:nvPr/>
        </p:nvGrpSpPr>
        <p:grpSpPr>
          <a:xfrm>
            <a:off x="5466422" y="3679416"/>
            <a:ext cx="836270" cy="486699"/>
            <a:chOff x="6629400" y="3482051"/>
            <a:chExt cx="836270" cy="486699"/>
          </a:xfrm>
        </p:grpSpPr>
        <p:pic>
          <p:nvPicPr>
            <p:cNvPr id="37" name="Picture 36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2CB11F98-E77B-5C44-AB9F-C2D19E2E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629400" y="3549649"/>
              <a:ext cx="111126" cy="111126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D0E9DE9-E25D-BE47-BB61-C9645759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768250" y="3689350"/>
              <a:ext cx="355600" cy="2794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DC2187C-71CE-3540-927F-DC7C54DE8013}"/>
                </a:ext>
              </a:extLst>
            </p:cNvPr>
            <p:cNvSpPr txBox="1"/>
            <p:nvPr/>
          </p:nvSpPr>
          <p:spPr>
            <a:xfrm>
              <a:off x="6680520" y="3482051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CLOUDSAT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501282-35D0-DB42-933C-1638C73CDFE0}"/>
              </a:ext>
            </a:extLst>
          </p:cNvPr>
          <p:cNvGrpSpPr/>
          <p:nvPr/>
        </p:nvGrpSpPr>
        <p:grpSpPr>
          <a:xfrm>
            <a:off x="6791616" y="3316992"/>
            <a:ext cx="862743" cy="466920"/>
            <a:chOff x="6908693" y="2100805"/>
            <a:chExt cx="862743" cy="466920"/>
          </a:xfrm>
        </p:grpSpPr>
        <p:pic>
          <p:nvPicPr>
            <p:cNvPr id="39" name="Picture 38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B106FB2-82C3-FE43-B0BB-E0CD66FB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908693" y="2176796"/>
              <a:ext cx="158857" cy="114730"/>
            </a:xfrm>
            <a:prstGeom prst="rect">
              <a:avLst/>
            </a:prstGeom>
          </p:spPr>
        </p:pic>
        <p:pic>
          <p:nvPicPr>
            <p:cNvPr id="120" name="Picture 11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D505143-638B-5140-ABDB-55DF7568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47650" y="2339125"/>
              <a:ext cx="495300" cy="22860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E90BC88-A039-7C4A-AF12-0B2AA5756CD8}"/>
                </a:ext>
              </a:extLst>
            </p:cNvPr>
            <p:cNvSpPr txBox="1"/>
            <p:nvPr/>
          </p:nvSpPr>
          <p:spPr>
            <a:xfrm>
              <a:off x="6986286" y="21008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SUOMI NPP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CEA953-F863-0C47-8996-39D20521784C}"/>
              </a:ext>
            </a:extLst>
          </p:cNvPr>
          <p:cNvGrpSpPr/>
          <p:nvPr/>
        </p:nvGrpSpPr>
        <p:grpSpPr>
          <a:xfrm>
            <a:off x="6967623" y="2812073"/>
            <a:ext cx="877830" cy="394620"/>
            <a:chOff x="6479812" y="1525405"/>
            <a:chExt cx="877830" cy="394620"/>
          </a:xfrm>
        </p:grpSpPr>
        <p:pic>
          <p:nvPicPr>
            <p:cNvPr id="45" name="Picture 44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137A682-FBE4-154E-92FA-28C7765FF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79812" y="1609725"/>
              <a:ext cx="158857" cy="114730"/>
            </a:xfrm>
            <a:prstGeom prst="rect">
              <a:avLst/>
            </a:prstGeom>
          </p:spPr>
        </p:pic>
        <p:pic>
          <p:nvPicPr>
            <p:cNvPr id="104" name="Picture 10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437E939-DE95-474D-8F06-FD8B58CD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60300" y="1767625"/>
              <a:ext cx="584200" cy="15240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7E93024-37AB-C14F-B69F-C1B17592212B}"/>
                </a:ext>
              </a:extLst>
            </p:cNvPr>
            <p:cNvSpPr txBox="1"/>
            <p:nvPr/>
          </p:nvSpPr>
          <p:spPr>
            <a:xfrm>
              <a:off x="6572492" y="15254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B96DAA-F190-C64B-A548-55B5E80812ED}"/>
              </a:ext>
            </a:extLst>
          </p:cNvPr>
          <p:cNvGrpSpPr/>
          <p:nvPr/>
        </p:nvGrpSpPr>
        <p:grpSpPr>
          <a:xfrm>
            <a:off x="6942588" y="2249204"/>
            <a:ext cx="694550" cy="450672"/>
            <a:chOff x="6019800" y="1027253"/>
            <a:chExt cx="694550" cy="450672"/>
          </a:xfrm>
        </p:grpSpPr>
        <p:pic>
          <p:nvPicPr>
            <p:cNvPr id="46" name="Picture 45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A3131B5-8512-524A-B423-76A3DC70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19800" y="1089025"/>
              <a:ext cx="111126" cy="111126"/>
            </a:xfrm>
            <a:prstGeom prst="rect">
              <a:avLst/>
            </a:prstGeom>
          </p:spPr>
        </p:pic>
        <p:pic>
          <p:nvPicPr>
            <p:cNvPr id="94" name="Picture 93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5EBC337E-9578-884C-A2D9-C25627E1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93650" y="1223925"/>
              <a:ext cx="520700" cy="25400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FBF118C-F8A1-A24C-A315-4E4596E474FF}"/>
                </a:ext>
              </a:extLst>
            </p:cNvPr>
            <p:cNvSpPr txBox="1"/>
            <p:nvPr/>
          </p:nvSpPr>
          <p:spPr>
            <a:xfrm>
              <a:off x="6068992" y="1027253"/>
              <a:ext cx="4282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GPM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83E980-87D8-AE4A-9905-DBC43E6D8432}"/>
              </a:ext>
            </a:extLst>
          </p:cNvPr>
          <p:cNvGrpSpPr/>
          <p:nvPr/>
        </p:nvGrpSpPr>
        <p:grpSpPr>
          <a:xfrm>
            <a:off x="6709070" y="1783337"/>
            <a:ext cx="762082" cy="411527"/>
            <a:chOff x="5302168" y="679048"/>
            <a:chExt cx="762082" cy="411527"/>
          </a:xfrm>
        </p:grpSpPr>
        <p:pic>
          <p:nvPicPr>
            <p:cNvPr id="110" name="Picture 109" descr="A picture containing transport, satellite&#10;&#10;Description automatically generated">
              <a:extLst>
                <a:ext uri="{FF2B5EF4-FFF2-40B4-BE49-F238E27FC236}">
                  <a16:creationId xmlns:a16="http://schemas.microsoft.com/office/drawing/2014/main" id="{90A05B5A-3268-1146-A79B-153BC22C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378450" y="874675"/>
              <a:ext cx="685800" cy="2159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128DD05-2737-914B-B1D1-A6C38232211D}"/>
                </a:ext>
              </a:extLst>
            </p:cNvPr>
            <p:cNvSpPr txBox="1"/>
            <p:nvPr/>
          </p:nvSpPr>
          <p:spPr>
            <a:xfrm>
              <a:off x="5302168" y="679048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OCO-2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4C59E6-13F1-C041-9FBD-517EE28D606C}"/>
              </a:ext>
            </a:extLst>
          </p:cNvPr>
          <p:cNvGrpSpPr/>
          <p:nvPr/>
        </p:nvGrpSpPr>
        <p:grpSpPr>
          <a:xfrm>
            <a:off x="6340104" y="1259898"/>
            <a:ext cx="675293" cy="479528"/>
            <a:chOff x="4622157" y="420547"/>
            <a:chExt cx="675293" cy="479528"/>
          </a:xfrm>
        </p:grpSpPr>
        <p:pic>
          <p:nvPicPr>
            <p:cNvPr id="118" name="Picture 117" descr="A close-up of a planet&#10;&#10;Description automatically generated with low confidence">
              <a:extLst>
                <a:ext uri="{FF2B5EF4-FFF2-40B4-BE49-F238E27FC236}">
                  <a16:creationId xmlns:a16="http://schemas.microsoft.com/office/drawing/2014/main" id="{A9FD32EE-34F8-DC40-A2E4-2C15F706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3735224">
              <a:off x="4922800" y="525425"/>
              <a:ext cx="292100" cy="4572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5D516D-63ED-0245-952A-272885AF08DD}"/>
                </a:ext>
              </a:extLst>
            </p:cNvPr>
            <p:cNvSpPr txBox="1"/>
            <p:nvPr/>
          </p:nvSpPr>
          <p:spPr>
            <a:xfrm>
              <a:off x="4622157" y="420547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SMAP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FA97B5-ABA9-3C4C-8829-BD086941C96A}"/>
              </a:ext>
            </a:extLst>
          </p:cNvPr>
          <p:cNvGrpSpPr/>
          <p:nvPr/>
        </p:nvGrpSpPr>
        <p:grpSpPr>
          <a:xfrm>
            <a:off x="5645746" y="936702"/>
            <a:ext cx="1042686" cy="500195"/>
            <a:chOff x="3733800" y="250785"/>
            <a:chExt cx="1042686" cy="500195"/>
          </a:xfrm>
        </p:grpSpPr>
        <p:pic>
          <p:nvPicPr>
            <p:cNvPr id="47" name="Picture 46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A08AF38C-4FD5-6948-B75E-7C15166BF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733800" y="320675"/>
              <a:ext cx="158857" cy="11473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BCF4177-4C0B-CA4B-9E76-AE280325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20118051">
              <a:off x="4013975" y="446180"/>
              <a:ext cx="444500" cy="3048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1653FDA-949F-124F-8566-C1D5BDEE5999}"/>
                </a:ext>
              </a:extLst>
            </p:cNvPr>
            <p:cNvSpPr txBox="1"/>
            <p:nvPr/>
          </p:nvSpPr>
          <p:spPr>
            <a:xfrm>
              <a:off x="3823504" y="250785"/>
              <a:ext cx="952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NISTAR, EPIC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2F7F88-9357-1B49-8A15-95FB5D84625D}"/>
              </a:ext>
            </a:extLst>
          </p:cNvPr>
          <p:cNvGrpSpPr/>
          <p:nvPr/>
        </p:nvGrpSpPr>
        <p:grpSpPr>
          <a:xfrm>
            <a:off x="4775669" y="550013"/>
            <a:ext cx="870077" cy="446911"/>
            <a:chOff x="2877273" y="264289"/>
            <a:chExt cx="870077" cy="446911"/>
          </a:xfrm>
        </p:grpSpPr>
        <p:pic>
          <p:nvPicPr>
            <p:cNvPr id="90" name="Picture 8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CCB769AF-E466-BF47-A30D-58E7FD33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972650" y="533400"/>
              <a:ext cx="774700" cy="177800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89E5117-516F-654D-8421-6C3831929922}"/>
                </a:ext>
              </a:extLst>
            </p:cNvPr>
            <p:cNvSpPr txBox="1"/>
            <p:nvPr/>
          </p:nvSpPr>
          <p:spPr>
            <a:xfrm>
              <a:off x="2877273" y="264289"/>
              <a:ext cx="8227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CYGNSS (8)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8711A3DA-63BE-2F46-B92C-58EE54DAAF88}"/>
              </a:ext>
            </a:extLst>
          </p:cNvPr>
          <p:cNvSpPr txBox="1"/>
          <p:nvPr/>
        </p:nvSpPr>
        <p:spPr>
          <a:xfrm>
            <a:off x="2144774" y="2314066"/>
            <a:ext cx="49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3E7FE"/>
                </a:solidFill>
                <a:highlight>
                  <a:srgbClr val="FF0000"/>
                </a:highlight>
                <a:latin typeface="Arial Narrow" panose="020B0604020202020204" pitchFamily="34" charset="0"/>
                <a:cs typeface="Arial Narrow" panose="020B0604020202020204" pitchFamily="34" charset="0"/>
              </a:rPr>
              <a:t>GEDI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2172A1E-4D8C-3940-BCB6-FC8BCDB784A0}"/>
              </a:ext>
            </a:extLst>
          </p:cNvPr>
          <p:cNvGrpSpPr/>
          <p:nvPr/>
        </p:nvGrpSpPr>
        <p:grpSpPr>
          <a:xfrm>
            <a:off x="1962874" y="1815744"/>
            <a:ext cx="834342" cy="316523"/>
            <a:chOff x="1912716" y="2331160"/>
            <a:chExt cx="834342" cy="3165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CEAE8F-44EC-EA41-A817-C53449F7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40150" y="2331160"/>
              <a:ext cx="172954" cy="100890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0A1B962-B0AF-0742-B03A-15D36BB3E906}"/>
                </a:ext>
              </a:extLst>
            </p:cNvPr>
            <p:cNvSpPr txBox="1"/>
            <p:nvPr/>
          </p:nvSpPr>
          <p:spPr>
            <a:xfrm>
              <a:off x="1912716" y="2414286"/>
              <a:ext cx="834342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ECOSTRESS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57C84D-8567-2A47-8784-8BF0734D67FD}"/>
              </a:ext>
            </a:extLst>
          </p:cNvPr>
          <p:cNvGrpSpPr/>
          <p:nvPr/>
        </p:nvGrpSpPr>
        <p:grpSpPr>
          <a:xfrm>
            <a:off x="2004437" y="383979"/>
            <a:ext cx="1218256" cy="619078"/>
            <a:chOff x="880620" y="1312762"/>
            <a:chExt cx="1218256" cy="619078"/>
          </a:xfrm>
        </p:grpSpPr>
        <p:pic>
          <p:nvPicPr>
            <p:cNvPr id="49" name="Picture 48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79C778F-F555-BF4C-BEAB-6A0CF7C0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0620" y="1371600"/>
              <a:ext cx="111126" cy="111126"/>
            </a:xfrm>
            <a:prstGeom prst="rect">
              <a:avLst/>
            </a:prstGeom>
          </p:spPr>
        </p:pic>
        <p:pic>
          <p:nvPicPr>
            <p:cNvPr id="116" name="Picture 1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792588-2FBE-7A42-A3A4-29213C33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263249" y="1676448"/>
              <a:ext cx="510784" cy="25539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5105AE4-D37D-7F42-A0FC-04FFAAE193A4}"/>
                </a:ext>
              </a:extLst>
            </p:cNvPr>
            <p:cNvSpPr txBox="1"/>
            <p:nvPr/>
          </p:nvSpPr>
          <p:spPr>
            <a:xfrm>
              <a:off x="933691" y="1312762"/>
              <a:ext cx="1165185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</a:t>
              </a:r>
            </a:p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MICHAEL FREILICH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4C435EB-2031-874B-AB07-529DAE341B91}"/>
              </a:ext>
            </a:extLst>
          </p:cNvPr>
          <p:cNvGrpSpPr/>
          <p:nvPr/>
        </p:nvGrpSpPr>
        <p:grpSpPr>
          <a:xfrm>
            <a:off x="1484172" y="3845138"/>
            <a:ext cx="685180" cy="457200"/>
            <a:chOff x="1069975" y="2565400"/>
            <a:chExt cx="685180" cy="457200"/>
          </a:xfrm>
        </p:grpSpPr>
        <p:pic>
          <p:nvPicPr>
            <p:cNvPr id="50" name="Picture 4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53F21945-900C-6146-82DC-0C5C68E9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69975" y="2743200"/>
              <a:ext cx="111126" cy="11112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D3EA76A-F1D3-4040-B6BA-E689B97F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76375" y="2565400"/>
              <a:ext cx="278780" cy="457200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56742A-52D7-1E47-8E19-DA0D361E035A}"/>
                </a:ext>
              </a:extLst>
            </p:cNvPr>
            <p:cNvSpPr txBox="1"/>
            <p:nvPr/>
          </p:nvSpPr>
          <p:spPr>
            <a:xfrm>
              <a:off x="1121779" y="2687256"/>
              <a:ext cx="51796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NISAR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3F7ABB5-C918-1744-B849-251A00B4848C}"/>
              </a:ext>
            </a:extLst>
          </p:cNvPr>
          <p:cNvGrpSpPr/>
          <p:nvPr/>
        </p:nvGrpSpPr>
        <p:grpSpPr>
          <a:xfrm>
            <a:off x="1461194" y="764341"/>
            <a:ext cx="878792" cy="510468"/>
            <a:chOff x="946150" y="3241876"/>
            <a:chExt cx="878792" cy="510468"/>
          </a:xfrm>
        </p:grpSpPr>
        <p:pic>
          <p:nvPicPr>
            <p:cNvPr id="52" name="Picture 51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773917A4-1FA8-E54C-BDC6-2452FC91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46150" y="3309099"/>
              <a:ext cx="158857" cy="1147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871104D-1B01-7E48-8918-9D11983C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070750" y="3493276"/>
              <a:ext cx="585720" cy="259068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D26F8F8-12F9-394C-8D79-32A95C78DF9D}"/>
                </a:ext>
              </a:extLst>
            </p:cNvPr>
            <p:cNvSpPr txBox="1"/>
            <p:nvPr/>
          </p:nvSpPr>
          <p:spPr>
            <a:xfrm>
              <a:off x="1047509" y="3241876"/>
              <a:ext cx="77743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LANDSAT-9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52319DD4-3402-F34A-8053-5E2A6AA8ADF3}"/>
              </a:ext>
            </a:extLst>
          </p:cNvPr>
          <p:cNvGrpSpPr/>
          <p:nvPr/>
        </p:nvGrpSpPr>
        <p:grpSpPr>
          <a:xfrm>
            <a:off x="2629956" y="3695012"/>
            <a:ext cx="872924" cy="307404"/>
            <a:chOff x="2638063" y="3709950"/>
            <a:chExt cx="872924" cy="3074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4F6377-DC98-1648-846F-E5BAD01A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665375" y="3709950"/>
              <a:ext cx="165100" cy="88900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1902237-D566-2F4A-8DB2-F9864BF811B8}"/>
                </a:ext>
              </a:extLst>
            </p:cNvPr>
            <p:cNvSpPr txBox="1"/>
            <p:nvPr/>
          </p:nvSpPr>
          <p:spPr>
            <a:xfrm>
              <a:off x="2638063" y="3783957"/>
              <a:ext cx="87292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CLARREO-PF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66DAE1-4C40-E249-9AA5-AB373CEBB2AC}"/>
              </a:ext>
            </a:extLst>
          </p:cNvPr>
          <p:cNvGrpSpPr/>
          <p:nvPr/>
        </p:nvGrpSpPr>
        <p:grpSpPr>
          <a:xfrm>
            <a:off x="902521" y="1807035"/>
            <a:ext cx="662542" cy="466013"/>
            <a:chOff x="2735483" y="4513162"/>
            <a:chExt cx="662542" cy="466013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12DFCBF-E488-164F-AB34-23457561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63025" y="4725175"/>
              <a:ext cx="635000" cy="25400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077EDC2-5611-064E-BE7B-2AE6BE357E0B}"/>
                </a:ext>
              </a:extLst>
            </p:cNvPr>
            <p:cNvSpPr txBox="1"/>
            <p:nvPr/>
          </p:nvSpPr>
          <p:spPr>
            <a:xfrm>
              <a:off x="2735483" y="4513162"/>
              <a:ext cx="57873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TEMPO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B3D730-6030-5848-8143-589742A85454}"/>
              </a:ext>
            </a:extLst>
          </p:cNvPr>
          <p:cNvGrpSpPr/>
          <p:nvPr/>
        </p:nvGrpSpPr>
        <p:grpSpPr>
          <a:xfrm>
            <a:off x="3304168" y="936702"/>
            <a:ext cx="503700" cy="233397"/>
            <a:chOff x="3470275" y="4307712"/>
            <a:chExt cx="503700" cy="2333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93F9AB-FE1E-E446-9FB2-F89EE34B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470275" y="4378325"/>
              <a:ext cx="152400" cy="88900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37E8CD7-1E97-4748-A3D3-8A889E536351}"/>
                </a:ext>
              </a:extLst>
            </p:cNvPr>
            <p:cNvSpPr txBox="1"/>
            <p:nvPr/>
          </p:nvSpPr>
          <p:spPr>
            <a:xfrm>
              <a:off x="3581400" y="4307712"/>
              <a:ext cx="392575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LIS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8DC890E-83B3-9940-A9DC-51832FCC0441}"/>
              </a:ext>
            </a:extLst>
          </p:cNvPr>
          <p:cNvGrpSpPr/>
          <p:nvPr/>
        </p:nvGrpSpPr>
        <p:grpSpPr>
          <a:xfrm>
            <a:off x="2651084" y="1154152"/>
            <a:ext cx="732501" cy="233397"/>
            <a:chOff x="3816350" y="4529560"/>
            <a:chExt cx="732501" cy="2333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DC4063-D9D6-6349-B0FF-49237A6F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16350" y="4600575"/>
              <a:ext cx="152400" cy="88900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A360C75-1EC8-6D48-830B-A41D4E5EBD7C}"/>
                </a:ext>
              </a:extLst>
            </p:cNvPr>
            <p:cNvSpPr txBox="1"/>
            <p:nvPr/>
          </p:nvSpPr>
          <p:spPr>
            <a:xfrm>
              <a:off x="3912243" y="4529560"/>
              <a:ext cx="63660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SAGE III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ADD95A2-F746-9241-82F9-E53B0A83029F}"/>
              </a:ext>
            </a:extLst>
          </p:cNvPr>
          <p:cNvGrpSpPr/>
          <p:nvPr/>
        </p:nvGrpSpPr>
        <p:grpSpPr>
          <a:xfrm>
            <a:off x="217251" y="5290668"/>
            <a:ext cx="2851641" cy="1186072"/>
            <a:chOff x="217251" y="5463054"/>
            <a:chExt cx="2851641" cy="1186072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2B13391-FBFE-9241-941D-D8A8B2506185}"/>
                </a:ext>
              </a:extLst>
            </p:cNvPr>
            <p:cNvGrpSpPr/>
            <p:nvPr/>
          </p:nvGrpSpPr>
          <p:grpSpPr>
            <a:xfrm>
              <a:off x="292025" y="5722782"/>
              <a:ext cx="1447282" cy="926344"/>
              <a:chOff x="292025" y="5722782"/>
              <a:chExt cx="1447282" cy="926344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B5598B-0263-9E4C-BEE6-8609016BF3DE}"/>
                  </a:ext>
                </a:extLst>
              </p:cNvPr>
              <p:cNvSpPr txBox="1"/>
              <p:nvPr/>
            </p:nvSpPr>
            <p:spPr>
              <a:xfrm>
                <a:off x="388783" y="5722782"/>
                <a:ext cx="1350524" cy="92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INTERNATIONAL PARTNERS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U.S. PARTNER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JPSS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CUBESAT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LAUNCH DATE TBD</a:t>
                </a: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4E8814A-BE64-8143-BC44-DE55B0BD0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0200" y="6508750"/>
                <a:ext cx="63500" cy="508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ECA62DA-8C0E-6B48-957B-AA457C787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15100" y="6331725"/>
                <a:ext cx="101600" cy="1016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5C8A147-269C-7F4C-8367-DAADF7E8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19050" y="5802275"/>
                <a:ext cx="88900" cy="7620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D744BCF-DD6E-A740-AC1C-9DDDDB79F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7600" y="6082450"/>
                <a:ext cx="127000" cy="63500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2592AC2-17EE-2943-84A9-95BF3D23B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2025" y="6232450"/>
                <a:ext cx="139700" cy="38100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2B3D93C-F6E8-6F4D-BF5D-5D975F43B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5025" y="5937950"/>
                <a:ext cx="101600" cy="76200"/>
              </a:xfrm>
              <a:prstGeom prst="rect">
                <a:avLst/>
              </a:prstGeom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DD77148-18D0-F141-A143-7FFEE16AEC1F}"/>
                </a:ext>
              </a:extLst>
            </p:cNvPr>
            <p:cNvGrpSpPr/>
            <p:nvPr/>
          </p:nvGrpSpPr>
          <p:grpSpPr>
            <a:xfrm>
              <a:off x="1646237" y="5999047"/>
              <a:ext cx="1422655" cy="644215"/>
              <a:chOff x="1646237" y="5999047"/>
              <a:chExt cx="1422655" cy="64421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1521072-1DEA-D743-A90B-29B738F66013}"/>
                  </a:ext>
                </a:extLst>
              </p:cNvPr>
              <p:cNvSpPr/>
              <p:nvPr/>
            </p:nvSpPr>
            <p:spPr>
              <a:xfrm>
                <a:off x="1646237" y="6064250"/>
                <a:ext cx="92075" cy="92075"/>
              </a:xfrm>
              <a:prstGeom prst="ellipse">
                <a:avLst/>
              </a:prstGeom>
              <a:solidFill>
                <a:srgbClr val="FCE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3B853A6-2224-7844-9DC3-A9B4DCB90D36}"/>
                  </a:ext>
                </a:extLst>
              </p:cNvPr>
              <p:cNvSpPr/>
              <p:nvPr/>
            </p:nvSpPr>
            <p:spPr>
              <a:xfrm>
                <a:off x="1646237" y="6203950"/>
                <a:ext cx="92075" cy="92075"/>
              </a:xfrm>
              <a:prstGeom prst="ellipse">
                <a:avLst/>
              </a:prstGeom>
              <a:solidFill>
                <a:srgbClr val="FFA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90F1EDB-BAF6-1B4A-BBC0-5BFD712DA225}"/>
                  </a:ext>
                </a:extLst>
              </p:cNvPr>
              <p:cNvSpPr/>
              <p:nvPr/>
            </p:nvSpPr>
            <p:spPr>
              <a:xfrm>
                <a:off x="1646237" y="6343650"/>
                <a:ext cx="92075" cy="92075"/>
              </a:xfrm>
              <a:prstGeom prst="ellipse">
                <a:avLst/>
              </a:prstGeom>
              <a:solidFill>
                <a:srgbClr val="61D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0CD4ABB-CA7C-1F4E-ACBB-0848FAE3252A}"/>
                  </a:ext>
                </a:extLst>
              </p:cNvPr>
              <p:cNvSpPr/>
              <p:nvPr/>
            </p:nvSpPr>
            <p:spPr>
              <a:xfrm>
                <a:off x="1646237" y="6486525"/>
                <a:ext cx="92075" cy="92075"/>
              </a:xfrm>
              <a:prstGeom prst="ellipse">
                <a:avLst/>
              </a:prstGeom>
              <a:solidFill>
                <a:srgbClr val="26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4D7D69E-8D35-094C-B0B7-E3E4F94B9F81}"/>
                  </a:ext>
                </a:extLst>
              </p:cNvPr>
              <p:cNvSpPr txBox="1"/>
              <p:nvPr/>
            </p:nvSpPr>
            <p:spPr>
              <a:xfrm>
                <a:off x="1718368" y="5999047"/>
                <a:ext cx="1350524" cy="644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(PRE) FORMULATION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IMPLEMENTATION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OPERATING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EXTENDED</a:t>
                </a:r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0EDD599-86FC-A44B-AADF-29BE85C5291B}"/>
                </a:ext>
              </a:extLst>
            </p:cNvPr>
            <p:cNvSpPr txBox="1"/>
            <p:nvPr/>
          </p:nvSpPr>
          <p:spPr>
            <a:xfrm>
              <a:off x="217251" y="5463054"/>
              <a:ext cx="1350524" cy="243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6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KEY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C77F51ED-31DC-354E-A151-96C9D2FD0AF8}"/>
              </a:ext>
            </a:extLst>
          </p:cNvPr>
          <p:cNvSpPr txBox="1"/>
          <p:nvPr/>
        </p:nvSpPr>
        <p:spPr>
          <a:xfrm>
            <a:off x="7099043" y="3993409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45182F6-99E0-4E4A-B679-6C5B140BB05B}"/>
              </a:ext>
            </a:extLst>
          </p:cNvPr>
          <p:cNvSpPr txBox="1"/>
          <p:nvPr/>
        </p:nvSpPr>
        <p:spPr>
          <a:xfrm>
            <a:off x="4962822" y="4237265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71F3776-BAB6-284D-B569-D35B34AD692E}"/>
              </a:ext>
            </a:extLst>
          </p:cNvPr>
          <p:cNvSpPr txBox="1"/>
          <p:nvPr/>
        </p:nvSpPr>
        <p:spPr>
          <a:xfrm>
            <a:off x="3641899" y="3740126"/>
            <a:ext cx="5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2000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BE55E88-537E-FD41-9982-1A071D617417}"/>
              </a:ext>
            </a:extLst>
          </p:cNvPr>
          <p:cNvSpPr txBox="1"/>
          <p:nvPr/>
        </p:nvSpPr>
        <p:spPr>
          <a:xfrm>
            <a:off x="6587097" y="834247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97CCCC1-F6BD-DF47-87C3-0B68B0435D4C}"/>
              </a:ext>
            </a:extLst>
          </p:cNvPr>
          <p:cNvSpPr txBox="1"/>
          <p:nvPr/>
        </p:nvSpPr>
        <p:spPr>
          <a:xfrm>
            <a:off x="1647944" y="41866"/>
            <a:ext cx="646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5878F1-B4C7-7544-88CA-6AD1DE7C9572}"/>
              </a:ext>
            </a:extLst>
          </p:cNvPr>
          <p:cNvSpPr txBox="1"/>
          <p:nvPr/>
        </p:nvSpPr>
        <p:spPr>
          <a:xfrm>
            <a:off x="7998778" y="6587297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2030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CC76836-CA93-7640-B4FF-D385FB9B7266}"/>
              </a:ext>
            </a:extLst>
          </p:cNvPr>
          <p:cNvSpPr txBox="1"/>
          <p:nvPr/>
        </p:nvSpPr>
        <p:spPr>
          <a:xfrm>
            <a:off x="209863" y="6505731"/>
            <a:ext cx="1491521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>
                <a:solidFill>
                  <a:srgbClr val="C3E7FE"/>
                </a:solidFill>
                <a:latin typeface="Arial Narrow"/>
                <a:cs typeface="Arial Narrow" panose="020B0604020202020204" pitchFamily="34" charset="0"/>
              </a:rPr>
              <a:t>07.06.23</a:t>
            </a:r>
            <a:endParaRPr lang="en-US" sz="800">
              <a:solidFill>
                <a:srgbClr val="C3E7FE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062CF72-E65A-440D-B656-6D434A917995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30144" y="2397612"/>
            <a:ext cx="152400" cy="88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7C8750-F20B-425C-83EB-F8FC0376565D}"/>
              </a:ext>
            </a:extLst>
          </p:cNvPr>
          <p:cNvGrpSpPr/>
          <p:nvPr/>
        </p:nvGrpSpPr>
        <p:grpSpPr>
          <a:xfrm>
            <a:off x="1159894" y="3415822"/>
            <a:ext cx="944149" cy="470118"/>
            <a:chOff x="2821329" y="5024378"/>
            <a:chExt cx="944149" cy="470118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59985F0-CD3A-E34A-B64C-5F6A70473486}"/>
                </a:ext>
              </a:extLst>
            </p:cNvPr>
            <p:cNvSpPr txBox="1"/>
            <p:nvPr/>
          </p:nvSpPr>
          <p:spPr>
            <a:xfrm>
              <a:off x="2821329" y="5024378"/>
              <a:ext cx="944149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PREFIRE (2+1)</a:t>
              </a:r>
            </a:p>
          </p:txBody>
        </p:sp>
        <p:pic>
          <p:nvPicPr>
            <p:cNvPr id="184" name="Picture 183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5C003F18-5F17-4663-88DE-BA119FA4D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45148" y="5220176"/>
              <a:ext cx="537667" cy="274320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7700FDC-BCBD-43D0-AB90-F32F34D09F30}"/>
              </a:ext>
            </a:extLst>
          </p:cNvPr>
          <p:cNvGrpSpPr/>
          <p:nvPr/>
        </p:nvGrpSpPr>
        <p:grpSpPr>
          <a:xfrm>
            <a:off x="4161405" y="5405585"/>
            <a:ext cx="635632" cy="482555"/>
            <a:chOff x="6741300" y="5628190"/>
            <a:chExt cx="635632" cy="482555"/>
          </a:xfrm>
        </p:grpSpPr>
        <p:pic>
          <p:nvPicPr>
            <p:cNvPr id="186" name="Picture 18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A485DB3-7ACD-41D3-B8DB-5FD53AE7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41300" y="5836425"/>
              <a:ext cx="508000" cy="274320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30476A5-E0DE-4340-A8E1-B055799E1277}"/>
                </a:ext>
              </a:extLst>
            </p:cNvPr>
            <p:cNvSpPr txBox="1"/>
            <p:nvPr/>
          </p:nvSpPr>
          <p:spPr>
            <a:xfrm>
              <a:off x="6795304" y="5628190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INCUS*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41272E-63D9-6E4A-93C3-16A1BCD40058}"/>
              </a:ext>
            </a:extLst>
          </p:cNvPr>
          <p:cNvGrpSpPr/>
          <p:nvPr/>
        </p:nvGrpSpPr>
        <p:grpSpPr>
          <a:xfrm>
            <a:off x="833794" y="2332476"/>
            <a:ext cx="897038" cy="535557"/>
            <a:chOff x="772179" y="2674679"/>
            <a:chExt cx="897038" cy="53555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04299C-7233-294E-A8DC-3ACC8F6B5948}"/>
                </a:ext>
              </a:extLst>
            </p:cNvPr>
            <p:cNvSpPr txBox="1"/>
            <p:nvPr/>
          </p:nvSpPr>
          <p:spPr>
            <a:xfrm>
              <a:off x="772179" y="2674679"/>
              <a:ext cx="897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TROPICS (4)</a:t>
              </a:r>
            </a:p>
          </p:txBody>
        </p:sp>
        <p:pic>
          <p:nvPicPr>
            <p:cNvPr id="3" name="Picture 2" descr="A picture containing text, building material, brick&#10;&#10;Description automatically generated">
              <a:extLst>
                <a:ext uri="{FF2B5EF4-FFF2-40B4-BE49-F238E27FC236}">
                  <a16:creationId xmlns:a16="http://schemas.microsoft.com/office/drawing/2014/main" id="{58B303A1-D0D7-FF49-A56D-50E252E7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1101465">
              <a:off x="893060" y="2890196"/>
              <a:ext cx="430399" cy="320040"/>
            </a:xfrm>
            <a:prstGeom prst="rect">
              <a:avLst/>
            </a:prstGeom>
          </p:spPr>
        </p:pic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1B81F13-E5B9-4434-B318-1F00C38EE05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644830" y="4154514"/>
            <a:ext cx="203200" cy="127000"/>
          </a:xfrm>
          <a:prstGeom prst="rect">
            <a:avLst/>
          </a:prstGeom>
        </p:spPr>
      </p:pic>
      <p:pic>
        <p:nvPicPr>
          <p:cNvPr id="191" name="Picture 190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F6B9256-CBC6-440A-B7E6-31AFF37191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69411" y="4336373"/>
            <a:ext cx="158857" cy="114730"/>
          </a:xfrm>
          <a:prstGeom prst="rect">
            <a:avLst/>
          </a:prstGeom>
        </p:spPr>
      </p:pic>
      <p:pic>
        <p:nvPicPr>
          <p:cNvPr id="192" name="Picture 19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83D1542-6631-4846-A302-C19518A4DF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2487" y="4507549"/>
            <a:ext cx="158857" cy="114730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52982C48-7B11-4DCA-B841-D98E1C3FF5C3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643044" y="4329248"/>
            <a:ext cx="203200" cy="12700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72553911-CDF4-430A-AC1B-09DF5CBF75F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1651853" y="4497275"/>
            <a:ext cx="203200" cy="1270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BE96F651-F836-42EB-A5C7-1C3136D0893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96548" y="3361596"/>
            <a:ext cx="127000" cy="12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F0A757-AA73-4CA4-A80D-2AFA5AA524E9}"/>
              </a:ext>
            </a:extLst>
          </p:cNvPr>
          <p:cNvGrpSpPr/>
          <p:nvPr/>
        </p:nvGrpSpPr>
        <p:grpSpPr>
          <a:xfrm>
            <a:off x="1913584" y="4307337"/>
            <a:ext cx="693353" cy="437574"/>
            <a:chOff x="4641019" y="5538276"/>
            <a:chExt cx="693353" cy="437574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555F5BB-4673-6948-99B5-213F8B935F01}"/>
                </a:ext>
              </a:extLst>
            </p:cNvPr>
            <p:cNvSpPr txBox="1"/>
            <p:nvPr/>
          </p:nvSpPr>
          <p:spPr>
            <a:xfrm>
              <a:off x="4641019" y="5538276"/>
              <a:ext cx="55942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TSIS-2</a:t>
              </a:r>
            </a:p>
          </p:txBody>
        </p:sp>
        <p:pic>
          <p:nvPicPr>
            <p:cNvPr id="199" name="Picture 198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55E680FB-E7C6-4436-BED7-86157FAED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6705" y="5701530"/>
              <a:ext cx="537667" cy="274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A54BC0D-9502-404B-8CAE-9652088B61A9}"/>
              </a:ext>
            </a:extLst>
          </p:cNvPr>
          <p:cNvGrpSpPr/>
          <p:nvPr/>
        </p:nvGrpSpPr>
        <p:grpSpPr>
          <a:xfrm>
            <a:off x="3104324" y="369796"/>
            <a:ext cx="756226" cy="402103"/>
            <a:chOff x="1295400" y="810228"/>
            <a:chExt cx="756226" cy="402103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B34EADE-DDC9-1143-94E9-98293F5F7205}"/>
                </a:ext>
              </a:extLst>
            </p:cNvPr>
            <p:cNvSpPr txBox="1"/>
            <p:nvPr/>
          </p:nvSpPr>
          <p:spPr>
            <a:xfrm>
              <a:off x="1295400" y="810228"/>
              <a:ext cx="734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ICESAT-2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F58EC-797E-4FCD-8935-2834C3D7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23737" y="1032499"/>
              <a:ext cx="627889" cy="17983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78558-0839-4362-ADEE-3E0D709E5B72}"/>
              </a:ext>
            </a:extLst>
          </p:cNvPr>
          <p:cNvGrpSpPr/>
          <p:nvPr/>
        </p:nvGrpSpPr>
        <p:grpSpPr>
          <a:xfrm>
            <a:off x="2370745" y="3222382"/>
            <a:ext cx="612420" cy="233397"/>
            <a:chOff x="2241205" y="3016642"/>
            <a:chExt cx="612420" cy="23339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3620CBE-9EC2-7B4E-886F-C191199B64A3}"/>
                </a:ext>
              </a:extLst>
            </p:cNvPr>
            <p:cNvSpPr txBox="1"/>
            <p:nvPr/>
          </p:nvSpPr>
          <p:spPr>
            <a:xfrm>
              <a:off x="2352055" y="3016642"/>
              <a:ext cx="50157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EMIT</a:t>
              </a:r>
            </a:p>
          </p:txBody>
        </p:sp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A0BCE276-0F06-4052-BF8B-47E740ECF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241205" y="3088941"/>
              <a:ext cx="165100" cy="88900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AB5A6-9E58-FC89-B9EE-A86482DD43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0525" y="2686198"/>
            <a:ext cx="127000" cy="127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5D663F8-D562-CE2A-BEC8-7B704BCEB7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0525" y="2510970"/>
            <a:ext cx="127000" cy="127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A6B24B-04BA-B474-4C3C-D3F89156BA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0525" y="2853870"/>
            <a:ext cx="127000" cy="127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10DF837-B73F-4807-B65F-1EC42690A300}"/>
              </a:ext>
            </a:extLst>
          </p:cNvPr>
          <p:cNvGrpSpPr/>
          <p:nvPr/>
        </p:nvGrpSpPr>
        <p:grpSpPr>
          <a:xfrm>
            <a:off x="2079138" y="2672149"/>
            <a:ext cx="633868" cy="233397"/>
            <a:chOff x="2079138" y="2672149"/>
            <a:chExt cx="633868" cy="23339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96BCAA-084C-8440-BC81-6F82140210F1}"/>
                </a:ext>
              </a:extLst>
            </p:cNvPr>
            <p:cNvSpPr txBox="1"/>
            <p:nvPr/>
          </p:nvSpPr>
          <p:spPr>
            <a:xfrm>
              <a:off x="2185393" y="2672149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OCO-3</a:t>
              </a:r>
            </a:p>
          </p:txBody>
        </p:sp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B394AD36-C888-4449-90CB-3505EF544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079138" y="2744656"/>
              <a:ext cx="152400" cy="889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F4C59E-567C-4227-90AA-AD47F6C96D80}"/>
              </a:ext>
            </a:extLst>
          </p:cNvPr>
          <p:cNvGrpSpPr/>
          <p:nvPr/>
        </p:nvGrpSpPr>
        <p:grpSpPr>
          <a:xfrm>
            <a:off x="3636704" y="5221511"/>
            <a:ext cx="598807" cy="509539"/>
            <a:chOff x="7073467" y="5834445"/>
            <a:chExt cx="598807" cy="509539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FF8F24A-A124-174B-BDB8-40F17093E64E}"/>
                </a:ext>
              </a:extLst>
            </p:cNvPr>
            <p:cNvSpPr txBox="1"/>
            <p:nvPr/>
          </p:nvSpPr>
          <p:spPr>
            <a:xfrm>
              <a:off x="7090646" y="5834445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GLIMR*</a:t>
              </a:r>
            </a:p>
          </p:txBody>
        </p:sp>
        <p:pic>
          <p:nvPicPr>
            <p:cNvPr id="201" name="Picture 200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9394CE3E-56BB-4498-A663-43A161C7A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073467" y="6069664"/>
              <a:ext cx="537667" cy="274320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7A8448-029F-49F0-AB3D-8DF8715A9E35}"/>
              </a:ext>
            </a:extLst>
          </p:cNvPr>
          <p:cNvGrpSpPr/>
          <p:nvPr/>
        </p:nvGrpSpPr>
        <p:grpSpPr>
          <a:xfrm>
            <a:off x="2516979" y="4643499"/>
            <a:ext cx="567511" cy="467664"/>
            <a:chOff x="5229498" y="5664899"/>
            <a:chExt cx="567511" cy="46766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39D3368-A389-1844-B9ED-A25B2C1B5C38}"/>
                </a:ext>
              </a:extLst>
            </p:cNvPr>
            <p:cNvGrpSpPr/>
            <p:nvPr/>
          </p:nvGrpSpPr>
          <p:grpSpPr>
            <a:xfrm>
              <a:off x="5229498" y="5664899"/>
              <a:ext cx="567511" cy="467664"/>
              <a:chOff x="3871780" y="5026356"/>
              <a:chExt cx="567511" cy="467664"/>
            </a:xfrm>
          </p:grpSpPr>
          <p:pic>
            <p:nvPicPr>
              <p:cNvPr id="58" name="Picture 57" descr="A picture containing text, building material&#10;&#10;Description automatically generated">
                <a:extLst>
                  <a:ext uri="{FF2B5EF4-FFF2-40B4-BE49-F238E27FC236}">
                    <a16:creationId xmlns:a16="http://schemas.microsoft.com/office/drawing/2014/main" id="{157EF313-5248-C34B-893C-B9409E906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71780" y="5219700"/>
                <a:ext cx="537667" cy="274320"/>
              </a:xfrm>
              <a:prstGeom prst="rect">
                <a:avLst/>
              </a:prstGeom>
            </p:spPr>
          </p:pic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4738D877-53BB-FC4E-88DD-5BB28A376785}"/>
                  </a:ext>
                </a:extLst>
              </p:cNvPr>
              <p:cNvSpPr txBox="1"/>
              <p:nvPr/>
            </p:nvSpPr>
            <p:spPr>
              <a:xfrm>
                <a:off x="3950118" y="5026356"/>
                <a:ext cx="489173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 dirty="0">
                    <a:solidFill>
                      <a:srgbClr val="C3E7FE"/>
                    </a:solidFill>
                    <a:highlight>
                      <a:srgbClr val="FF0000"/>
                    </a:highlight>
                    <a:latin typeface="Arial Narrow" panose="020B0604020202020204" pitchFamily="34" charset="0"/>
                    <a:cs typeface="Arial Narrow" panose="020B0604020202020204" pitchFamily="34" charset="0"/>
                  </a:rPr>
                  <a:t>MAIA</a:t>
                </a:r>
              </a:p>
            </p:txBody>
          </p:sp>
        </p:grpSp>
        <p:pic>
          <p:nvPicPr>
            <p:cNvPr id="206" name="Picture 205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6EADA586-C090-4E89-A0E3-AC8CD4A1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255271" y="5716687"/>
              <a:ext cx="111126" cy="111126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404EBE5-8482-46C7-BB0D-E6B1CB11717D}"/>
              </a:ext>
            </a:extLst>
          </p:cNvPr>
          <p:cNvGrpSpPr/>
          <p:nvPr/>
        </p:nvGrpSpPr>
        <p:grpSpPr>
          <a:xfrm>
            <a:off x="9176117" y="5717064"/>
            <a:ext cx="870365" cy="593920"/>
            <a:chOff x="9089658" y="5768792"/>
            <a:chExt cx="870365" cy="5939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ECB2954-2336-4D2F-8B3B-48ECB9319E4E}"/>
                </a:ext>
              </a:extLst>
            </p:cNvPr>
            <p:cNvGrpSpPr/>
            <p:nvPr/>
          </p:nvGrpSpPr>
          <p:grpSpPr>
            <a:xfrm>
              <a:off x="9192722" y="5768792"/>
              <a:ext cx="767301" cy="593920"/>
              <a:chOff x="8725698" y="5812748"/>
              <a:chExt cx="767301" cy="593920"/>
            </a:xfrm>
          </p:grpSpPr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184B93D5-C944-45A6-A9F3-1CA9A445F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739093" y="6132348"/>
                <a:ext cx="514653" cy="274320"/>
              </a:xfrm>
              <a:prstGeom prst="rect">
                <a:avLst/>
              </a:prstGeom>
            </p:spPr>
          </p:pic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EAD49899-AAF4-4FF5-8043-E351C4E1EFE0}"/>
                  </a:ext>
                </a:extLst>
              </p:cNvPr>
              <p:cNvSpPr txBox="1"/>
              <p:nvPr/>
            </p:nvSpPr>
            <p:spPr>
              <a:xfrm>
                <a:off x="8725698" y="5812748"/>
                <a:ext cx="767301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LANDSAT NEXT*</a:t>
                </a:r>
              </a:p>
            </p:txBody>
          </p:sp>
        </p:grpSp>
        <p:pic>
          <p:nvPicPr>
            <p:cNvPr id="208" name="Picture 207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62A69526-A33D-4A87-9B7F-BF6D279E2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089658" y="5919001"/>
              <a:ext cx="158857" cy="11473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F712232C-97F9-8182-F9F9-854B25D5D4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96548" y="3020977"/>
            <a:ext cx="127000" cy="127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3FA28D-B57C-9576-BA88-1BE29EBB82B1}"/>
              </a:ext>
            </a:extLst>
          </p:cNvPr>
          <p:cNvGrpSpPr/>
          <p:nvPr/>
        </p:nvGrpSpPr>
        <p:grpSpPr>
          <a:xfrm>
            <a:off x="5349595" y="5655179"/>
            <a:ext cx="721764" cy="482555"/>
            <a:chOff x="8442383" y="5864690"/>
            <a:chExt cx="721764" cy="482555"/>
          </a:xfrm>
        </p:grpSpPr>
        <p:pic>
          <p:nvPicPr>
            <p:cNvPr id="81" name="Picture 8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547C0BD-741D-CE40-7C17-F44E73867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47504" y="6072925"/>
              <a:ext cx="508000" cy="274320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6A77D15-BB7D-BCC0-90E3-DAF71BB9F0AA}"/>
                </a:ext>
              </a:extLst>
            </p:cNvPr>
            <p:cNvSpPr txBox="1"/>
            <p:nvPr/>
          </p:nvSpPr>
          <p:spPr>
            <a:xfrm>
              <a:off x="8442383" y="5864690"/>
              <a:ext cx="72176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 dirty="0">
                  <a:solidFill>
                    <a:srgbClr val="C3E7FE"/>
                  </a:solidFill>
                  <a:highlight>
                    <a:srgbClr val="FF0000"/>
                  </a:highlight>
                  <a:latin typeface="Arial Narrow" panose="020B0604020202020204" pitchFamily="34" charset="0"/>
                  <a:cs typeface="Arial Narrow" panose="020B0604020202020204" pitchFamily="34" charset="0"/>
                </a:rPr>
                <a:t>POLSIR*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2E745645-C043-73ED-C6B6-EB528D09D8B7}"/>
              </a:ext>
            </a:extLst>
          </p:cNvPr>
          <p:cNvSpPr txBox="1"/>
          <p:nvPr/>
        </p:nvSpPr>
        <p:spPr>
          <a:xfrm>
            <a:off x="1351999" y="5086379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2025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0EC134FE-36DD-A078-38B4-54FBE0921AC7}"/>
              </a:ext>
            </a:extLst>
          </p:cNvPr>
          <p:cNvGrpSpPr/>
          <p:nvPr/>
        </p:nvGrpSpPr>
        <p:grpSpPr>
          <a:xfrm>
            <a:off x="6704879" y="5768828"/>
            <a:ext cx="976445" cy="509346"/>
            <a:chOff x="10161023" y="5803119"/>
            <a:chExt cx="976445" cy="509346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EAE8111-17E4-333E-8F3F-971871E6C7A7}"/>
                </a:ext>
              </a:extLst>
            </p:cNvPr>
            <p:cNvGrpSpPr/>
            <p:nvPr/>
          </p:nvGrpSpPr>
          <p:grpSpPr>
            <a:xfrm>
              <a:off x="10218061" y="5803119"/>
              <a:ext cx="919407" cy="509346"/>
              <a:chOff x="9818628" y="5778913"/>
              <a:chExt cx="919407" cy="509346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42252AC1-E3B5-F14F-8063-12B69FBF7462}"/>
                  </a:ext>
                </a:extLst>
              </p:cNvPr>
              <p:cNvSpPr txBox="1"/>
              <p:nvPr/>
            </p:nvSpPr>
            <p:spPr>
              <a:xfrm>
                <a:off x="9818628" y="5778913"/>
                <a:ext cx="919407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 dirty="0">
                    <a:solidFill>
                      <a:schemeClr val="bg2">
                        <a:lumMod val="9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</a:t>
                </a:r>
                <a:r>
                  <a:rPr lang="en-US" sz="10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: </a:t>
                </a:r>
                <a:r>
                  <a:rPr lang="en-US" sz="1000" dirty="0">
                    <a:solidFill>
                      <a:schemeClr val="bg2">
                        <a:lumMod val="90000"/>
                      </a:schemeClr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STORM</a:t>
                </a:r>
                <a:r>
                  <a:rPr lang="en-US" sz="10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*</a:t>
                </a:r>
              </a:p>
            </p:txBody>
          </p:sp>
          <p:pic>
            <p:nvPicPr>
              <p:cNvPr id="165" name="Picture 164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F6D0ACF-C95A-E690-F3A8-2007BF8A89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39997" y="6013939"/>
                <a:ext cx="514653" cy="274320"/>
              </a:xfrm>
              <a:prstGeom prst="rect">
                <a:avLst/>
              </a:prstGeom>
            </p:spPr>
          </p:pic>
        </p:grpSp>
        <p:pic>
          <p:nvPicPr>
            <p:cNvPr id="163" name="Picture 16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95550F8B-A3F1-A2E5-0666-13C3C1CA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61023" y="5856243"/>
              <a:ext cx="111126" cy="111126"/>
            </a:xfrm>
            <a:prstGeom prst="rect">
              <a:avLst/>
            </a:prstGeom>
          </p:spPr>
        </p:pic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1D3E6DC-53BD-1D29-DC9B-480F73E7CB59}"/>
              </a:ext>
            </a:extLst>
          </p:cNvPr>
          <p:cNvGrpSpPr/>
          <p:nvPr/>
        </p:nvGrpSpPr>
        <p:grpSpPr>
          <a:xfrm>
            <a:off x="7627080" y="5771872"/>
            <a:ext cx="806080" cy="524471"/>
            <a:chOff x="10152314" y="5814121"/>
            <a:chExt cx="806080" cy="52447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99CC25E7-D975-47F0-83B2-566BAA5235D9}"/>
                </a:ext>
              </a:extLst>
            </p:cNvPr>
            <p:cNvGrpSpPr/>
            <p:nvPr/>
          </p:nvGrpSpPr>
          <p:grpSpPr>
            <a:xfrm>
              <a:off x="10215506" y="5814121"/>
              <a:ext cx="742888" cy="524471"/>
              <a:chOff x="9816073" y="5789915"/>
              <a:chExt cx="742888" cy="524471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F64646E7-7333-3DE5-20D4-EC4184F1FCB0}"/>
                  </a:ext>
                </a:extLst>
              </p:cNvPr>
              <p:cNvSpPr txBox="1"/>
              <p:nvPr/>
            </p:nvSpPr>
            <p:spPr>
              <a:xfrm>
                <a:off x="9816073" y="5789915"/>
                <a:ext cx="742888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ESO: SBG*</a:t>
                </a:r>
              </a:p>
            </p:txBody>
          </p:sp>
          <p:pic>
            <p:nvPicPr>
              <p:cNvPr id="202" name="Picture 20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E6194CA-EE41-A327-FD43-AFAD4E063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1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61619" y="6040066"/>
                <a:ext cx="514653" cy="274320"/>
              </a:xfrm>
              <a:prstGeom prst="rect">
                <a:avLst/>
              </a:prstGeom>
            </p:spPr>
          </p:pic>
        </p:grpSp>
        <p:pic>
          <p:nvPicPr>
            <p:cNvPr id="181" name="Picture 18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368ADF00-1804-B78A-B637-B0458958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52314" y="5856243"/>
              <a:ext cx="111126" cy="111126"/>
            </a:xfrm>
            <a:prstGeom prst="rect">
              <a:avLst/>
            </a:prstGeom>
          </p:spPr>
        </p:pic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2DF2D34-B817-E6D8-6DF7-323BBF8B140A}"/>
              </a:ext>
            </a:extLst>
          </p:cNvPr>
          <p:cNvGrpSpPr/>
          <p:nvPr/>
        </p:nvGrpSpPr>
        <p:grpSpPr>
          <a:xfrm>
            <a:off x="8415571" y="5788358"/>
            <a:ext cx="974153" cy="518055"/>
            <a:chOff x="10161023" y="5803119"/>
            <a:chExt cx="974153" cy="518055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3862D573-9F39-86DA-E898-61B0578B7167}"/>
                </a:ext>
              </a:extLst>
            </p:cNvPr>
            <p:cNvGrpSpPr/>
            <p:nvPr/>
          </p:nvGrpSpPr>
          <p:grpSpPr>
            <a:xfrm>
              <a:off x="10215769" y="5803119"/>
              <a:ext cx="919407" cy="518055"/>
              <a:chOff x="9816336" y="5778913"/>
              <a:chExt cx="919407" cy="518055"/>
            </a:xfrm>
          </p:grpSpPr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45377CE9-7C2E-CC37-C67C-479E02CFDA65}"/>
                  </a:ext>
                </a:extLst>
              </p:cNvPr>
              <p:cNvSpPr txBox="1"/>
              <p:nvPr/>
            </p:nvSpPr>
            <p:spPr>
              <a:xfrm>
                <a:off x="9816336" y="5778913"/>
                <a:ext cx="919407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ESO: SKY*</a:t>
                </a:r>
              </a:p>
            </p:txBody>
          </p:sp>
          <p:pic>
            <p:nvPicPr>
              <p:cNvPr id="213" name="Picture 21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BEFEFB12-9EDD-2484-EC0A-586F340635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826783" y="6022648"/>
                <a:ext cx="514653" cy="274320"/>
              </a:xfrm>
              <a:prstGeom prst="rect">
                <a:avLst/>
              </a:prstGeom>
            </p:spPr>
          </p:pic>
        </p:grpSp>
        <p:pic>
          <p:nvPicPr>
            <p:cNvPr id="211" name="Picture 21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59F71D4-69B9-8D78-B127-201035113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161023" y="5856243"/>
              <a:ext cx="111126" cy="111126"/>
            </a:xfrm>
            <a:prstGeom prst="rect">
              <a:avLst/>
            </a:prstGeom>
          </p:spPr>
        </p:pic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BC4B86D-F90C-9C63-142A-F59C08C7E877}"/>
              </a:ext>
            </a:extLst>
          </p:cNvPr>
          <p:cNvGrpSpPr/>
          <p:nvPr/>
        </p:nvGrpSpPr>
        <p:grpSpPr>
          <a:xfrm>
            <a:off x="5954312" y="5634980"/>
            <a:ext cx="968090" cy="602675"/>
            <a:chOff x="5954312" y="5634980"/>
            <a:chExt cx="968090" cy="60267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1580C80-95DD-4860-82F6-4784D883DF29}"/>
                </a:ext>
              </a:extLst>
            </p:cNvPr>
            <p:cNvGrpSpPr/>
            <p:nvPr/>
          </p:nvGrpSpPr>
          <p:grpSpPr>
            <a:xfrm>
              <a:off x="5954312" y="5634980"/>
              <a:ext cx="968090" cy="374461"/>
              <a:chOff x="10033603" y="5874713"/>
              <a:chExt cx="968090" cy="374461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21ED1177-F929-E144-906F-4E24E309E918}"/>
                  </a:ext>
                </a:extLst>
              </p:cNvPr>
              <p:cNvSpPr txBox="1"/>
              <p:nvPr/>
            </p:nvSpPr>
            <p:spPr>
              <a:xfrm>
                <a:off x="10082286" y="5874713"/>
                <a:ext cx="919407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ESO: MASS CHANGE*</a:t>
                </a:r>
              </a:p>
            </p:txBody>
          </p:sp>
          <p:pic>
            <p:nvPicPr>
              <p:cNvPr id="207" name="Picture 206" descr="A picture containing window, building, wheel&#10;&#10;Description automatically generated">
                <a:extLst>
                  <a:ext uri="{FF2B5EF4-FFF2-40B4-BE49-F238E27FC236}">
                    <a16:creationId xmlns:a16="http://schemas.microsoft.com/office/drawing/2014/main" id="{C9B19B99-24C1-4089-94F4-F2CC05290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0033603" y="5920000"/>
                <a:ext cx="111126" cy="111126"/>
              </a:xfrm>
              <a:prstGeom prst="rect">
                <a:avLst/>
              </a:prstGeom>
            </p:spPr>
          </p:pic>
        </p:grp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2127C4B5-E2C1-08A0-544D-930D9A02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sharpenSoften amount="-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91666" y="6021755"/>
              <a:ext cx="508000" cy="215900"/>
            </a:xfrm>
            <a:prstGeom prst="rect">
              <a:avLst/>
            </a:prstGeom>
          </p:spPr>
        </p:pic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551825E-AC0D-947A-09EA-260980480346}"/>
              </a:ext>
            </a:extLst>
          </p:cNvPr>
          <p:cNvGrpSpPr/>
          <p:nvPr/>
        </p:nvGrpSpPr>
        <p:grpSpPr>
          <a:xfrm>
            <a:off x="4733289" y="5545288"/>
            <a:ext cx="784689" cy="502524"/>
            <a:chOff x="4733289" y="5545288"/>
            <a:chExt cx="784689" cy="5025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3FAA-D0FA-4B8E-A783-E81EDB355EF9}"/>
                </a:ext>
              </a:extLst>
            </p:cNvPr>
            <p:cNvGrpSpPr/>
            <p:nvPr/>
          </p:nvGrpSpPr>
          <p:grpSpPr>
            <a:xfrm>
              <a:off x="4749201" y="5545288"/>
              <a:ext cx="768777" cy="233397"/>
              <a:chOff x="8400587" y="5864690"/>
              <a:chExt cx="768777" cy="233397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9A67C9F4-F5B6-401E-AED4-62CEA67EE4B3}"/>
                  </a:ext>
                </a:extLst>
              </p:cNvPr>
              <p:cNvSpPr txBox="1"/>
              <p:nvPr/>
            </p:nvSpPr>
            <p:spPr>
              <a:xfrm>
                <a:off x="8447600" y="5864690"/>
                <a:ext cx="721764" cy="233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100"/>
                  </a:lnSpc>
                </a:pPr>
                <a:r>
                  <a:rPr lang="en-US" sz="1000" dirty="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CRISTAL*</a:t>
                </a:r>
              </a:p>
            </p:txBody>
          </p:sp>
          <p:pic>
            <p:nvPicPr>
              <p:cNvPr id="205" name="Picture 204" descr="A picture containing window, building, wheel&#10;&#10;Description automatically generated">
                <a:extLst>
                  <a:ext uri="{FF2B5EF4-FFF2-40B4-BE49-F238E27FC236}">
                    <a16:creationId xmlns:a16="http://schemas.microsoft.com/office/drawing/2014/main" id="{639FC013-038D-41C6-8D61-DE5FD4A36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400587" y="5919001"/>
                <a:ext cx="111126" cy="111126"/>
              </a:xfrm>
              <a:prstGeom prst="rect">
                <a:avLst/>
              </a:prstGeom>
            </p:spPr>
          </p:pic>
        </p:grpSp>
        <p:pic>
          <p:nvPicPr>
            <p:cNvPr id="188" name="Picture 18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A041772-6A9A-79DF-C182-C4AA83952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3289" y="5792420"/>
              <a:ext cx="510784" cy="255392"/>
            </a:xfrm>
            <a:prstGeom prst="rect">
              <a:avLst/>
            </a:prstGeom>
            <a:noFill/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6DFE24-6B34-C716-DCB6-343838462BD0}"/>
              </a:ext>
            </a:extLst>
          </p:cNvPr>
          <p:cNvGrpSpPr/>
          <p:nvPr/>
        </p:nvGrpSpPr>
        <p:grpSpPr>
          <a:xfrm>
            <a:off x="2333326" y="1409704"/>
            <a:ext cx="630530" cy="233397"/>
            <a:chOff x="2333326" y="1409704"/>
            <a:chExt cx="630530" cy="23339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F651C56-45AD-C747-BC4F-73D103EAF00C}"/>
                </a:ext>
              </a:extLst>
            </p:cNvPr>
            <p:cNvSpPr txBox="1"/>
            <p:nvPr/>
          </p:nvSpPr>
          <p:spPr>
            <a:xfrm>
              <a:off x="2449747" y="1409704"/>
              <a:ext cx="514109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TSIS-1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D651AE-54E1-C772-BAC2-D12145DE2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333326" y="1473872"/>
              <a:ext cx="172954" cy="100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66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Box 318">
            <a:extLst>
              <a:ext uri="{FF2B5EF4-FFF2-40B4-BE49-F238E27FC236}">
                <a16:creationId xmlns:a16="http://schemas.microsoft.com/office/drawing/2014/main" id="{06B83FFA-1ACE-4694-92BF-81AA082EB97C}"/>
              </a:ext>
            </a:extLst>
          </p:cNvPr>
          <p:cNvSpPr txBox="1"/>
          <p:nvPr/>
        </p:nvSpPr>
        <p:spPr>
          <a:xfrm>
            <a:off x="10470524" y="3113849"/>
            <a:ext cx="59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2027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6769189" y="3112007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9779182" y="2748110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7481743" y="2751137"/>
            <a:ext cx="589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1694626" y="2746182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2826019" y="2747354"/>
            <a:ext cx="684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8790025" y="2746399"/>
            <a:ext cx="617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30" name="TextBox 329"/>
          <p:cNvSpPr txBox="1"/>
          <p:nvPr/>
        </p:nvSpPr>
        <p:spPr>
          <a:xfrm>
            <a:off x="9160991" y="3109433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0A603D3A-302B-485C-ACCF-272D7C0B3615}"/>
              </a:ext>
            </a:extLst>
          </p:cNvPr>
          <p:cNvSpPr txBox="1"/>
          <p:nvPr/>
        </p:nvSpPr>
        <p:spPr>
          <a:xfrm>
            <a:off x="7667162" y="2253247"/>
            <a:ext cx="1076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TROPICS (PF)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87639" y="6291468"/>
            <a:ext cx="2362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*Operations not funded by ESD</a:t>
            </a:r>
          </a:p>
        </p:txBody>
      </p:sp>
      <p:cxnSp>
        <p:nvCxnSpPr>
          <p:cNvPr id="353" name="Straight Connector 352"/>
          <p:cNvCxnSpPr>
            <a:cxnSpLocks/>
          </p:cNvCxnSpPr>
          <p:nvPr/>
        </p:nvCxnSpPr>
        <p:spPr>
          <a:xfrm>
            <a:off x="10985541" y="3100155"/>
            <a:ext cx="0" cy="435237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>
            <a:cxnSpLocks/>
          </p:cNvCxnSpPr>
          <p:nvPr/>
        </p:nvCxnSpPr>
        <p:spPr>
          <a:xfrm flipH="1">
            <a:off x="10413943" y="2636496"/>
            <a:ext cx="2922" cy="376968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>
            <a:cxnSpLocks/>
          </p:cNvCxnSpPr>
          <p:nvPr/>
        </p:nvCxnSpPr>
        <p:spPr>
          <a:xfrm>
            <a:off x="2834006" y="3050636"/>
            <a:ext cx="3274" cy="485636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/>
          <p:cNvCxnSpPr>
            <a:cxnSpLocks/>
          </p:cNvCxnSpPr>
          <p:nvPr/>
        </p:nvCxnSpPr>
        <p:spPr>
          <a:xfrm>
            <a:off x="5749675" y="2628489"/>
            <a:ext cx="0" cy="443203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cxnSpLocks/>
          </p:cNvCxnSpPr>
          <p:nvPr/>
        </p:nvCxnSpPr>
        <p:spPr>
          <a:xfrm>
            <a:off x="9789079" y="3026001"/>
            <a:ext cx="2705" cy="519166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>
            <a:cxnSpLocks/>
          </p:cNvCxnSpPr>
          <p:nvPr/>
        </p:nvCxnSpPr>
        <p:spPr>
          <a:xfrm>
            <a:off x="8590274" y="3160158"/>
            <a:ext cx="0" cy="378000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cxnSpLocks/>
          </p:cNvCxnSpPr>
          <p:nvPr/>
        </p:nvCxnSpPr>
        <p:spPr>
          <a:xfrm flipH="1">
            <a:off x="1303835" y="2629245"/>
            <a:ext cx="6995" cy="491303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cxnSpLocks/>
          </p:cNvCxnSpPr>
          <p:nvPr/>
        </p:nvCxnSpPr>
        <p:spPr>
          <a:xfrm flipH="1">
            <a:off x="2322313" y="2630438"/>
            <a:ext cx="9575" cy="531337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cxnSpLocks/>
          </p:cNvCxnSpPr>
          <p:nvPr/>
        </p:nvCxnSpPr>
        <p:spPr>
          <a:xfrm>
            <a:off x="1772192" y="3015888"/>
            <a:ext cx="0" cy="531044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cxnSpLocks/>
          </p:cNvCxnSpPr>
          <p:nvPr/>
        </p:nvCxnSpPr>
        <p:spPr>
          <a:xfrm>
            <a:off x="9330674" y="2626360"/>
            <a:ext cx="0" cy="543114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>
            <a:cxnSpLocks/>
          </p:cNvCxnSpPr>
          <p:nvPr/>
        </p:nvCxnSpPr>
        <p:spPr>
          <a:xfrm>
            <a:off x="3986015" y="3133664"/>
            <a:ext cx="0" cy="413796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cxnSpLocks/>
          </p:cNvCxnSpPr>
          <p:nvPr/>
        </p:nvCxnSpPr>
        <p:spPr>
          <a:xfrm>
            <a:off x="5149371" y="3079748"/>
            <a:ext cx="0" cy="474309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29520" y="356576"/>
            <a:ext cx="1214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 of Current and Future Earth Science Missions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4966" y="2048644"/>
            <a:ext cx="546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798874" y="2754753"/>
            <a:ext cx="57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98084" y="3474817"/>
            <a:ext cx="49106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Aura</a:t>
            </a:r>
          </a:p>
        </p:txBody>
      </p:sp>
      <p:sp>
        <p:nvSpPr>
          <p:cNvPr id="239" name="TextBox 238"/>
          <p:cNvSpPr txBox="1"/>
          <p:nvPr/>
        </p:nvSpPr>
        <p:spPr>
          <a:xfrm>
            <a:off x="1201633" y="3122931"/>
            <a:ext cx="643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2466908" y="3478388"/>
            <a:ext cx="986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Suomi-NPP</a:t>
            </a:r>
          </a:p>
        </p:txBody>
      </p:sp>
      <p:sp>
        <p:nvSpPr>
          <p:cNvPr id="246" name="TextBox 245"/>
          <p:cNvSpPr txBox="1"/>
          <p:nvPr/>
        </p:nvSpPr>
        <p:spPr>
          <a:xfrm>
            <a:off x="2280510" y="3117869"/>
            <a:ext cx="643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5564708" y="1818858"/>
            <a:ext cx="386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5940281" y="1984301"/>
            <a:ext cx="701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SAGE III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5809520" y="2398345"/>
            <a:ext cx="386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5738974" y="2213442"/>
            <a:ext cx="6261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TSIS-1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5115359" y="2743942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10815994" y="4063402"/>
            <a:ext cx="669510" cy="254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JPSS-4</a:t>
            </a:r>
          </a:p>
        </p:txBody>
      </p:sp>
      <p:cxnSp>
        <p:nvCxnSpPr>
          <p:cNvPr id="271" name="Straight Connector 270"/>
          <p:cNvCxnSpPr>
            <a:cxnSpLocks/>
          </p:cNvCxnSpPr>
          <p:nvPr/>
        </p:nvCxnSpPr>
        <p:spPr>
          <a:xfrm>
            <a:off x="7958799" y="2638000"/>
            <a:ext cx="3375" cy="366508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>
            <a:cxnSpLocks/>
          </p:cNvCxnSpPr>
          <p:nvPr/>
        </p:nvCxnSpPr>
        <p:spPr>
          <a:xfrm>
            <a:off x="7402273" y="3099930"/>
            <a:ext cx="2700" cy="433836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>
            <a:cxnSpLocks/>
          </p:cNvCxnSpPr>
          <p:nvPr/>
        </p:nvCxnSpPr>
        <p:spPr>
          <a:xfrm>
            <a:off x="6934054" y="2640035"/>
            <a:ext cx="0" cy="549764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cxnSpLocks/>
          </p:cNvCxnSpPr>
          <p:nvPr/>
        </p:nvCxnSpPr>
        <p:spPr>
          <a:xfrm flipH="1">
            <a:off x="6317945" y="3057015"/>
            <a:ext cx="2236" cy="486261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/>
          <p:nvPr/>
        </p:nvCxnSpPr>
        <p:spPr>
          <a:xfrm>
            <a:off x="3429310" y="2627338"/>
            <a:ext cx="0" cy="435157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/>
          <p:cNvCxnSpPr>
            <a:cxnSpLocks/>
          </p:cNvCxnSpPr>
          <p:nvPr/>
        </p:nvCxnSpPr>
        <p:spPr>
          <a:xfrm flipH="1">
            <a:off x="4573504" y="2629148"/>
            <a:ext cx="7241" cy="490749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>
            <a:cxnSpLocks/>
          </p:cNvCxnSpPr>
          <p:nvPr/>
        </p:nvCxnSpPr>
        <p:spPr>
          <a:xfrm>
            <a:off x="800213" y="3034614"/>
            <a:ext cx="0" cy="496600"/>
          </a:xfrm>
          <a:prstGeom prst="line">
            <a:avLst/>
          </a:prstGeom>
          <a:ln w="28575">
            <a:solidFill>
              <a:srgbClr val="65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4213086" y="2064570"/>
            <a:ext cx="5774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SMAP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4075525" y="2746758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4215564" y="1472738"/>
            <a:ext cx="746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DSCOVR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938006" y="3826256"/>
            <a:ext cx="887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GRACE-FO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5944445" y="3480410"/>
            <a:ext cx="760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ICESat-2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5961167" y="4199855"/>
            <a:ext cx="386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351940" y="4354817"/>
            <a:ext cx="496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GEDI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536369" y="4588997"/>
            <a:ext cx="996749" cy="244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ECOSTRESS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5688380" y="3112064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9984005" y="2246269"/>
            <a:ext cx="9178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 6B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775079" y="3483216"/>
            <a:ext cx="9091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CYGNSS (8)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4647797" y="3117869"/>
            <a:ext cx="643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22036" y="3479582"/>
            <a:ext cx="656732" cy="253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OCO-2</a:t>
            </a:r>
          </a:p>
        </p:txBody>
      </p:sp>
      <p:sp>
        <p:nvSpPr>
          <p:cNvPr id="259" name="TextBox 258"/>
          <p:cNvSpPr txBox="1"/>
          <p:nvPr/>
        </p:nvSpPr>
        <p:spPr>
          <a:xfrm>
            <a:off x="3418040" y="3118211"/>
            <a:ext cx="643330" cy="31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0" y="2862690"/>
            <a:ext cx="12149821" cy="440309"/>
          </a:xfrm>
          <a:prstGeom prst="rightArrow">
            <a:avLst/>
          </a:prstGeom>
          <a:solidFill>
            <a:srgbClr val="65C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986245" y="2243883"/>
            <a:ext cx="848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*Landsat 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8161" y="4041875"/>
            <a:ext cx="848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*Landsat 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003" y="3474697"/>
            <a:ext cx="513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9455019" y="4931217"/>
            <a:ext cx="623877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MAIA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8331623" y="3819421"/>
            <a:ext cx="788398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JPSS-2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9874769" y="4931482"/>
            <a:ext cx="788398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GeoCarb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7932273" y="3109977"/>
            <a:ext cx="733702" cy="317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9126300" y="1928695"/>
            <a:ext cx="621943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NISAR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9122059" y="1590566"/>
            <a:ext cx="788398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PREFIRE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8308337" y="4508217"/>
            <a:ext cx="5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581959" y="2260635"/>
            <a:ext cx="386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7136388" y="2430784"/>
            <a:ext cx="701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OCO-3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6420721" y="2748843"/>
            <a:ext cx="707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9610450" y="3471156"/>
            <a:ext cx="4018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9834159" y="3627277"/>
            <a:ext cx="106979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CLARREO-PF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11131891" y="4933760"/>
            <a:ext cx="6184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TSIS-2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10526982" y="4940979"/>
            <a:ext cx="65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GLIMR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8318749" y="4151649"/>
            <a:ext cx="386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8718984" y="4327387"/>
            <a:ext cx="701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7669774" y="1870318"/>
            <a:ext cx="8482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*Landsat 9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8314594" y="3473799"/>
            <a:ext cx="13212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TROPICS </a:t>
            </a:r>
            <a:r>
              <a:rPr lang="en-US" sz="1000" b="1" dirty="0">
                <a:solidFill>
                  <a:schemeClr val="bg1"/>
                </a:solidFill>
                <a:cs typeface="Arial" panose="020B0604020202020204" pitchFamily="34" charset="0"/>
              </a:rPr>
              <a:t>(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7040543" y="3473144"/>
            <a:ext cx="1143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Sentinel-6</a:t>
            </a:r>
          </a:p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Freilich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44349" y="2253871"/>
            <a:ext cx="824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CALIPSO</a:t>
            </a:r>
          </a:p>
        </p:txBody>
      </p:sp>
      <p:sp>
        <p:nvSpPr>
          <p:cNvPr id="232" name="TextBox 231"/>
          <p:cNvSpPr txBox="1"/>
          <p:nvPr/>
        </p:nvSpPr>
        <p:spPr>
          <a:xfrm>
            <a:off x="1944349" y="1892373"/>
            <a:ext cx="851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CloudSat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2659" y="6367016"/>
            <a:ext cx="8987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01.31.22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9602111" y="3829998"/>
            <a:ext cx="624519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PACE</a:t>
            </a:r>
          </a:p>
        </p:txBody>
      </p:sp>
      <p:sp>
        <p:nvSpPr>
          <p:cNvPr id="336" name="TextBox 335"/>
          <p:cNvSpPr txBox="1"/>
          <p:nvPr/>
        </p:nvSpPr>
        <p:spPr>
          <a:xfrm>
            <a:off x="11115031" y="4399849"/>
            <a:ext cx="651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</a:t>
            </a:r>
            <a:endParaRPr lang="en-US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10806697" y="3473889"/>
            <a:ext cx="701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JPSS-3</a:t>
            </a:r>
          </a:p>
        </p:txBody>
      </p:sp>
      <p:graphicFrame>
        <p:nvGraphicFramePr>
          <p:cNvPr id="354" name="Table 353"/>
          <p:cNvGraphicFramePr>
            <a:graphicFrameLocks noGrp="1"/>
          </p:cNvGraphicFramePr>
          <p:nvPr/>
        </p:nvGraphicFramePr>
        <p:xfrm>
          <a:off x="1055706" y="2258329"/>
          <a:ext cx="546462" cy="37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117259556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752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56" name="Table 3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062955"/>
              </p:ext>
            </p:extLst>
          </p:nvPr>
        </p:nvGraphicFramePr>
        <p:xfrm>
          <a:off x="530185" y="4239448"/>
          <a:ext cx="696512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91747037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16738823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57" name="Table 356"/>
          <p:cNvGraphicFramePr>
            <a:graphicFrameLocks noGrp="1"/>
          </p:cNvGraphicFramePr>
          <p:nvPr/>
        </p:nvGraphicFramePr>
        <p:xfrm>
          <a:off x="2048563" y="2076473"/>
          <a:ext cx="546462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b="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58" name="Table 357"/>
          <p:cNvGraphicFramePr>
            <a:graphicFrameLocks noGrp="1"/>
          </p:cNvGraphicFramePr>
          <p:nvPr/>
        </p:nvGraphicFramePr>
        <p:xfrm>
          <a:off x="2050010" y="2438305"/>
          <a:ext cx="546462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0" name="Table 359"/>
          <p:cNvGraphicFramePr>
            <a:graphicFrameLocks noGrp="1"/>
          </p:cNvGraphicFramePr>
          <p:nvPr/>
        </p:nvGraphicFramePr>
        <p:xfrm>
          <a:off x="1586184" y="3658069"/>
          <a:ext cx="364308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28798257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1" name="Table 360"/>
          <p:cNvGraphicFramePr>
            <a:graphicFrameLocks noGrp="1"/>
          </p:cNvGraphicFramePr>
          <p:nvPr/>
        </p:nvGraphicFramePr>
        <p:xfrm>
          <a:off x="2564995" y="3666709"/>
          <a:ext cx="546462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4" name="Table 363"/>
          <p:cNvGraphicFramePr>
            <a:graphicFrameLocks noGrp="1"/>
          </p:cNvGraphicFramePr>
          <p:nvPr/>
        </p:nvGraphicFramePr>
        <p:xfrm>
          <a:off x="3704333" y="3659804"/>
          <a:ext cx="522384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2780040951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rgbClr val="E74C3C"/>
                        </a:solidFill>
                      </a:endParaRPr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5" name="Table 364"/>
          <p:cNvGraphicFramePr>
            <a:graphicFrameLocks noGrp="1"/>
          </p:cNvGraphicFramePr>
          <p:nvPr/>
        </p:nvGraphicFramePr>
        <p:xfrm>
          <a:off x="3697690" y="4017462"/>
          <a:ext cx="5398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7823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77937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rgbClr val="E74C3C"/>
                        </a:solidFill>
                      </a:endParaRPr>
                    </a:p>
                  </a:txBody>
                  <a:tcPr marL="74364" marR="74364" marT="37182" marB="37182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1131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700" dirty="0">
                        <a:solidFill>
                          <a:srgbClr val="E74C3C"/>
                        </a:solidFill>
                      </a:endParaRPr>
                    </a:p>
                  </a:txBody>
                  <a:tcPr marL="74364" marR="74364" marT="37182" marB="37182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6" name="Table 365"/>
          <p:cNvGraphicFramePr>
            <a:graphicFrameLocks noGrp="1"/>
          </p:cNvGraphicFramePr>
          <p:nvPr/>
        </p:nvGraphicFramePr>
        <p:xfrm>
          <a:off x="5663629" y="2015041"/>
          <a:ext cx="364308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606494236"/>
                    </a:ext>
                  </a:extLst>
                </a:gridCol>
              </a:tblGrid>
              <a:tr h="145015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7" name="Table 366"/>
          <p:cNvGraphicFramePr>
            <a:graphicFrameLocks noGrp="1"/>
          </p:cNvGraphicFramePr>
          <p:nvPr/>
        </p:nvGraphicFramePr>
        <p:xfrm>
          <a:off x="5671591" y="2432934"/>
          <a:ext cx="182154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8" name="Table 367"/>
          <p:cNvGraphicFramePr>
            <a:graphicFrameLocks noGrp="1"/>
          </p:cNvGraphicFramePr>
          <p:nvPr/>
        </p:nvGraphicFramePr>
        <p:xfrm>
          <a:off x="5667082" y="2225408"/>
          <a:ext cx="182154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69" name="Table 368"/>
          <p:cNvGraphicFramePr>
            <a:graphicFrameLocks noGrp="1"/>
          </p:cNvGraphicFramePr>
          <p:nvPr/>
        </p:nvGraphicFramePr>
        <p:xfrm>
          <a:off x="4867542" y="3666050"/>
          <a:ext cx="54864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70" name="Table 369"/>
          <p:cNvGraphicFramePr>
            <a:graphicFrameLocks noGrp="1"/>
          </p:cNvGraphicFramePr>
          <p:nvPr/>
        </p:nvGraphicFramePr>
        <p:xfrm>
          <a:off x="6042308" y="4021094"/>
          <a:ext cx="54864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71" name="Table 370"/>
          <p:cNvGraphicFramePr>
            <a:graphicFrameLocks noGrp="1"/>
          </p:cNvGraphicFramePr>
          <p:nvPr/>
        </p:nvGraphicFramePr>
        <p:xfrm>
          <a:off x="6035314" y="3668213"/>
          <a:ext cx="546462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74" name="Table 373"/>
          <p:cNvGraphicFramePr>
            <a:graphicFrameLocks noGrp="1"/>
          </p:cNvGraphicFramePr>
          <p:nvPr/>
        </p:nvGraphicFramePr>
        <p:xfrm>
          <a:off x="6042807" y="4400608"/>
          <a:ext cx="348256" cy="18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09567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75" name="Table 374"/>
          <p:cNvGraphicFramePr>
            <a:graphicFrameLocks noGrp="1"/>
          </p:cNvGraphicFramePr>
          <p:nvPr/>
        </p:nvGraphicFramePr>
        <p:xfrm>
          <a:off x="6042079" y="4627443"/>
          <a:ext cx="522384" cy="18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1636153070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1279617750"/>
                    </a:ext>
                  </a:extLst>
                </a:gridCol>
              </a:tblGrid>
              <a:tr h="171184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76" name="Table 375"/>
          <p:cNvGraphicFramePr>
            <a:graphicFrameLocks noGrp="1"/>
          </p:cNvGraphicFramePr>
          <p:nvPr/>
        </p:nvGraphicFramePr>
        <p:xfrm>
          <a:off x="6684309" y="2446734"/>
          <a:ext cx="522384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2556627541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79" name="Table 378"/>
          <p:cNvGraphicFramePr>
            <a:graphicFrameLocks noGrp="1"/>
          </p:cNvGraphicFramePr>
          <p:nvPr/>
        </p:nvGraphicFramePr>
        <p:xfrm>
          <a:off x="8421194" y="3659804"/>
          <a:ext cx="365760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80" name="Table 379"/>
          <p:cNvGraphicFramePr>
            <a:graphicFrameLocks noGrp="1"/>
          </p:cNvGraphicFramePr>
          <p:nvPr/>
        </p:nvGraphicFramePr>
        <p:xfrm>
          <a:off x="7132034" y="3814320"/>
          <a:ext cx="54864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81" name="Table 380"/>
          <p:cNvGraphicFramePr>
            <a:graphicFrameLocks noGrp="1"/>
          </p:cNvGraphicFramePr>
          <p:nvPr/>
        </p:nvGraphicFramePr>
        <p:xfrm>
          <a:off x="8419377" y="4715089"/>
          <a:ext cx="54864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82" name="Table 381"/>
          <p:cNvGraphicFramePr>
            <a:graphicFrameLocks noGrp="1"/>
          </p:cNvGraphicFramePr>
          <p:nvPr/>
        </p:nvGraphicFramePr>
        <p:xfrm>
          <a:off x="9697639" y="4029971"/>
          <a:ext cx="54864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83" name="Table 382"/>
          <p:cNvGraphicFramePr>
            <a:graphicFrameLocks noGrp="1"/>
          </p:cNvGraphicFramePr>
          <p:nvPr/>
        </p:nvGraphicFramePr>
        <p:xfrm>
          <a:off x="9980590" y="5136241"/>
          <a:ext cx="365760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07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6653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84" name="Table 383"/>
          <p:cNvGraphicFramePr>
            <a:graphicFrameLocks noGrp="1"/>
          </p:cNvGraphicFramePr>
          <p:nvPr/>
        </p:nvGraphicFramePr>
        <p:xfrm>
          <a:off x="10629676" y="5135729"/>
          <a:ext cx="365760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06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6654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86" name="Table 385"/>
          <p:cNvGraphicFramePr>
            <a:graphicFrameLocks noGrp="1"/>
          </p:cNvGraphicFramePr>
          <p:nvPr/>
        </p:nvGraphicFramePr>
        <p:xfrm>
          <a:off x="9239462" y="2439349"/>
          <a:ext cx="182154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89" name="Table 388"/>
          <p:cNvGraphicFramePr>
            <a:graphicFrameLocks noGrp="1"/>
          </p:cNvGraphicFramePr>
          <p:nvPr/>
        </p:nvGraphicFramePr>
        <p:xfrm>
          <a:off x="9223109" y="1780164"/>
          <a:ext cx="360782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6654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90" name="Table 389"/>
          <p:cNvGraphicFramePr>
            <a:graphicFrameLocks noGrp="1"/>
          </p:cNvGraphicFramePr>
          <p:nvPr/>
        </p:nvGraphicFramePr>
        <p:xfrm>
          <a:off x="9708984" y="3659026"/>
          <a:ext cx="182880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91" name="Table 390"/>
          <p:cNvGraphicFramePr>
            <a:graphicFrameLocks noGrp="1"/>
          </p:cNvGraphicFramePr>
          <p:nvPr/>
        </p:nvGraphicFramePr>
        <p:xfrm>
          <a:off x="11256225" y="5128491"/>
          <a:ext cx="174128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92" name="Table 391"/>
          <p:cNvGraphicFramePr>
            <a:graphicFrameLocks noGrp="1"/>
          </p:cNvGraphicFramePr>
          <p:nvPr/>
        </p:nvGraphicFramePr>
        <p:xfrm>
          <a:off x="10894464" y="3665165"/>
          <a:ext cx="182154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219" name="TextBox 218"/>
          <p:cNvSpPr txBox="1"/>
          <p:nvPr/>
        </p:nvSpPr>
        <p:spPr>
          <a:xfrm>
            <a:off x="11019869" y="3852052"/>
            <a:ext cx="804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*OMPS-L</a:t>
            </a:r>
          </a:p>
        </p:txBody>
      </p:sp>
      <p:graphicFrame>
        <p:nvGraphicFramePr>
          <p:cNvPr id="222" name="Table 221"/>
          <p:cNvGraphicFramePr>
            <a:graphicFrameLocks noGrp="1"/>
          </p:cNvGraphicFramePr>
          <p:nvPr/>
        </p:nvGraphicFramePr>
        <p:xfrm>
          <a:off x="10894464" y="3885755"/>
          <a:ext cx="182154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223" name="TextBox 222"/>
          <p:cNvSpPr txBox="1"/>
          <p:nvPr/>
        </p:nvSpPr>
        <p:spPr>
          <a:xfrm>
            <a:off x="11038423" y="4244639"/>
            <a:ext cx="804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*OMPS-L</a:t>
            </a:r>
          </a:p>
        </p:txBody>
      </p:sp>
      <p:graphicFrame>
        <p:nvGraphicFramePr>
          <p:cNvPr id="225" name="Table 224"/>
          <p:cNvGraphicFramePr>
            <a:graphicFrameLocks noGrp="1"/>
          </p:cNvGraphicFramePr>
          <p:nvPr/>
        </p:nvGraphicFramePr>
        <p:xfrm>
          <a:off x="10907970" y="4263621"/>
          <a:ext cx="18288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228" name="TextBox 227"/>
          <p:cNvSpPr txBox="1"/>
          <p:nvPr/>
        </p:nvSpPr>
        <p:spPr>
          <a:xfrm>
            <a:off x="8530493" y="4021815"/>
            <a:ext cx="7401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*OMPS-L</a:t>
            </a:r>
          </a:p>
        </p:txBody>
      </p:sp>
      <p:graphicFrame>
        <p:nvGraphicFramePr>
          <p:cNvPr id="233" name="Table 232"/>
          <p:cNvGraphicFramePr>
            <a:graphicFrameLocks noGrp="1"/>
          </p:cNvGraphicFramePr>
          <p:nvPr/>
        </p:nvGraphicFramePr>
        <p:xfrm>
          <a:off x="8419183" y="4019060"/>
          <a:ext cx="182154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236" name="TextBox 235"/>
          <p:cNvSpPr txBox="1"/>
          <p:nvPr/>
        </p:nvSpPr>
        <p:spPr>
          <a:xfrm>
            <a:off x="5555507" y="1249934"/>
            <a:ext cx="788398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JPSS-1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5949815" y="1414308"/>
            <a:ext cx="8047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*OMPS-L</a:t>
            </a:r>
          </a:p>
        </p:txBody>
      </p:sp>
      <p:graphicFrame>
        <p:nvGraphicFramePr>
          <p:cNvPr id="286" name="Table 285"/>
          <p:cNvGraphicFramePr>
            <a:graphicFrameLocks noGrp="1"/>
          </p:cNvGraphicFramePr>
          <p:nvPr/>
        </p:nvGraphicFramePr>
        <p:xfrm>
          <a:off x="5650144" y="1434465"/>
          <a:ext cx="364308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410480493"/>
                    </a:ext>
                  </a:extLst>
                </a:gridCol>
              </a:tblGrid>
              <a:tr h="117145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290" name="TextBox 289"/>
          <p:cNvSpPr txBox="1"/>
          <p:nvPr/>
        </p:nvSpPr>
        <p:spPr>
          <a:xfrm>
            <a:off x="4439774" y="1633390"/>
            <a:ext cx="506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4441757" y="1846566"/>
            <a:ext cx="746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NISTAR</a:t>
            </a:r>
          </a:p>
        </p:txBody>
      </p:sp>
      <p:graphicFrame>
        <p:nvGraphicFramePr>
          <p:cNvPr id="292" name="Table 291"/>
          <p:cNvGraphicFramePr>
            <a:graphicFrameLocks noGrp="1"/>
          </p:cNvGraphicFramePr>
          <p:nvPr/>
        </p:nvGraphicFramePr>
        <p:xfrm>
          <a:off x="4305282" y="1661893"/>
          <a:ext cx="18288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293" name="Table 292"/>
          <p:cNvGraphicFramePr>
            <a:graphicFrameLocks noGrp="1"/>
          </p:cNvGraphicFramePr>
          <p:nvPr/>
        </p:nvGraphicFramePr>
        <p:xfrm>
          <a:off x="4310028" y="1873357"/>
          <a:ext cx="18288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77223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294" name="TextBox 293"/>
          <p:cNvSpPr txBox="1"/>
          <p:nvPr/>
        </p:nvSpPr>
        <p:spPr>
          <a:xfrm>
            <a:off x="5998400" y="1608463"/>
            <a:ext cx="6222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CERES</a:t>
            </a:r>
          </a:p>
        </p:txBody>
      </p:sp>
      <p:graphicFrame>
        <p:nvGraphicFramePr>
          <p:cNvPr id="296" name="Table 295"/>
          <p:cNvGraphicFramePr>
            <a:graphicFrameLocks noGrp="1"/>
          </p:cNvGraphicFramePr>
          <p:nvPr/>
        </p:nvGraphicFramePr>
        <p:xfrm>
          <a:off x="5650144" y="1646129"/>
          <a:ext cx="365760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20654621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299" name="Table 298"/>
          <p:cNvGraphicFramePr>
            <a:graphicFrameLocks noGrp="1"/>
          </p:cNvGraphicFramePr>
          <p:nvPr/>
        </p:nvGraphicFramePr>
        <p:xfrm>
          <a:off x="10141754" y="2438720"/>
          <a:ext cx="548640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2081002054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00" name="Table 299"/>
          <p:cNvGraphicFramePr>
            <a:graphicFrameLocks noGrp="1"/>
          </p:cNvGraphicFramePr>
          <p:nvPr/>
        </p:nvGraphicFramePr>
        <p:xfrm>
          <a:off x="4315505" y="2253247"/>
          <a:ext cx="546462" cy="37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117259556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752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01" name="Table 3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80690"/>
              </p:ext>
            </p:extLst>
          </p:nvPr>
        </p:nvGraphicFramePr>
        <p:xfrm>
          <a:off x="524016" y="3663042"/>
          <a:ext cx="546462" cy="37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117259556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752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04" name="Table 303">
            <a:extLst>
              <a:ext uri="{FF2B5EF4-FFF2-40B4-BE49-F238E27FC236}">
                <a16:creationId xmlns:a16="http://schemas.microsoft.com/office/drawing/2014/main" id="{8B93A9FE-F6F7-4743-8FB6-D48199CFC86A}"/>
              </a:ext>
            </a:extLst>
          </p:cNvPr>
          <p:cNvGraphicFramePr>
            <a:graphicFrameLocks noGrp="1"/>
          </p:cNvGraphicFramePr>
          <p:nvPr/>
        </p:nvGraphicFramePr>
        <p:xfrm>
          <a:off x="8423584" y="4353215"/>
          <a:ext cx="348256" cy="18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3033487574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09567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308" name="Table 307">
            <a:extLst>
              <a:ext uri="{FF2B5EF4-FFF2-40B4-BE49-F238E27FC236}">
                <a16:creationId xmlns:a16="http://schemas.microsoft.com/office/drawing/2014/main" id="{B1D32F2D-09B3-4518-B9AA-0AFA4CDFAE2B}"/>
              </a:ext>
            </a:extLst>
          </p:cNvPr>
          <p:cNvGraphicFramePr>
            <a:graphicFrameLocks noGrp="1"/>
          </p:cNvGraphicFramePr>
          <p:nvPr/>
        </p:nvGraphicFramePr>
        <p:xfrm>
          <a:off x="7774845" y="2432889"/>
          <a:ext cx="365760" cy="192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92854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180" name="TextBox 179"/>
          <p:cNvSpPr txBox="1"/>
          <p:nvPr/>
        </p:nvSpPr>
        <p:spPr>
          <a:xfrm>
            <a:off x="9126300" y="2265351"/>
            <a:ext cx="736547" cy="253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</a:t>
            </a:r>
          </a:p>
        </p:txBody>
      </p:sp>
      <p:graphicFrame>
        <p:nvGraphicFramePr>
          <p:cNvPr id="310" name="Table 309">
            <a:extLst>
              <a:ext uri="{FF2B5EF4-FFF2-40B4-BE49-F238E27FC236}">
                <a16:creationId xmlns:a16="http://schemas.microsoft.com/office/drawing/2014/main" id="{0741180A-711A-4B40-A8C6-859C24EBF698}"/>
              </a:ext>
            </a:extLst>
          </p:cNvPr>
          <p:cNvGraphicFramePr>
            <a:graphicFrameLocks noGrp="1"/>
          </p:cNvGraphicFramePr>
          <p:nvPr/>
        </p:nvGraphicFramePr>
        <p:xfrm>
          <a:off x="9558816" y="5121760"/>
          <a:ext cx="182154" cy="185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311" name="TextBox 310">
            <a:extLst>
              <a:ext uri="{FF2B5EF4-FFF2-40B4-BE49-F238E27FC236}">
                <a16:creationId xmlns:a16="http://schemas.microsoft.com/office/drawing/2014/main" id="{90B606D2-9DF1-4855-BC4A-8E858EFD133E}"/>
              </a:ext>
            </a:extLst>
          </p:cNvPr>
          <p:cNvSpPr txBox="1"/>
          <p:nvPr/>
        </p:nvSpPr>
        <p:spPr>
          <a:xfrm>
            <a:off x="289912" y="3118816"/>
            <a:ext cx="588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15975" y="3825712"/>
            <a:ext cx="474394" cy="24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BA6A0EB5-F974-47AE-9623-2F0678D8E9E6}"/>
              </a:ext>
            </a:extLst>
          </p:cNvPr>
          <p:cNvSpPr/>
          <p:nvPr/>
        </p:nvSpPr>
        <p:spPr>
          <a:xfrm>
            <a:off x="10995436" y="3232765"/>
            <a:ext cx="190829" cy="81936"/>
          </a:xfrm>
          <a:prstGeom prst="rightArrow">
            <a:avLst/>
          </a:prstGeom>
          <a:solidFill>
            <a:srgbClr val="65C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0" name="TextBox 319">
            <a:extLst>
              <a:ext uri="{FF2B5EF4-FFF2-40B4-BE49-F238E27FC236}">
                <a16:creationId xmlns:a16="http://schemas.microsoft.com/office/drawing/2014/main" id="{D55BB58F-C34B-435E-BEA7-11BCD7618AA1}"/>
              </a:ext>
            </a:extLst>
          </p:cNvPr>
          <p:cNvSpPr txBox="1"/>
          <p:nvPr/>
        </p:nvSpPr>
        <p:spPr>
          <a:xfrm>
            <a:off x="700279" y="4858654"/>
            <a:ext cx="4258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NASA Earth Science Focus Areas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FAC9B6-9C39-440C-942B-9071C8899414}"/>
              </a:ext>
            </a:extLst>
          </p:cNvPr>
          <p:cNvSpPr/>
          <p:nvPr/>
        </p:nvSpPr>
        <p:spPr>
          <a:xfrm>
            <a:off x="9447259" y="4933760"/>
            <a:ext cx="2232561" cy="1030541"/>
          </a:xfrm>
          <a:prstGeom prst="rect">
            <a:avLst/>
          </a:prstGeom>
          <a:noFill/>
          <a:ln w="12700">
            <a:solidFill>
              <a:srgbClr val="65CB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DC471DD-7A87-4690-B3FD-658E3996F87A}"/>
              </a:ext>
            </a:extLst>
          </p:cNvPr>
          <p:cNvSpPr txBox="1"/>
          <p:nvPr/>
        </p:nvSpPr>
        <p:spPr>
          <a:xfrm>
            <a:off x="9352877" y="4713384"/>
            <a:ext cx="2050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Dates TBD</a:t>
            </a:r>
          </a:p>
        </p:txBody>
      </p:sp>
      <p:graphicFrame>
        <p:nvGraphicFramePr>
          <p:cNvPr id="212" name="Table 211">
            <a:extLst>
              <a:ext uri="{FF2B5EF4-FFF2-40B4-BE49-F238E27FC236}">
                <a16:creationId xmlns:a16="http://schemas.microsoft.com/office/drawing/2014/main" id="{E4AA93D3-9716-4B11-8223-1B55698FA6B4}"/>
              </a:ext>
            </a:extLst>
          </p:cNvPr>
          <p:cNvGraphicFramePr>
            <a:graphicFrameLocks noGrp="1"/>
          </p:cNvGraphicFramePr>
          <p:nvPr/>
        </p:nvGraphicFramePr>
        <p:xfrm>
          <a:off x="9223109" y="2110794"/>
          <a:ext cx="696512" cy="182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91747037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1673882358"/>
                    </a:ext>
                  </a:extLst>
                </a:gridCol>
              </a:tblGrid>
              <a:tr h="18229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9C1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213" name="Table 212">
            <a:extLst>
              <a:ext uri="{FF2B5EF4-FFF2-40B4-BE49-F238E27FC236}">
                <a16:creationId xmlns:a16="http://schemas.microsoft.com/office/drawing/2014/main" id="{80A5C891-E4EA-4687-8CF0-24CDC2F02A55}"/>
              </a:ext>
            </a:extLst>
          </p:cNvPr>
          <p:cNvGraphicFramePr>
            <a:graphicFrameLocks noGrp="1"/>
          </p:cNvGraphicFramePr>
          <p:nvPr/>
        </p:nvGraphicFramePr>
        <p:xfrm>
          <a:off x="3083535" y="2434037"/>
          <a:ext cx="696512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91747037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16738823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214" name="Table 213">
            <a:extLst>
              <a:ext uri="{FF2B5EF4-FFF2-40B4-BE49-F238E27FC236}">
                <a16:creationId xmlns:a16="http://schemas.microsoft.com/office/drawing/2014/main" id="{1F6437EF-8D26-4702-8275-CFACA0E75769}"/>
              </a:ext>
            </a:extLst>
          </p:cNvPr>
          <p:cNvGraphicFramePr>
            <a:graphicFrameLocks noGrp="1"/>
          </p:cNvGraphicFramePr>
          <p:nvPr/>
        </p:nvGraphicFramePr>
        <p:xfrm>
          <a:off x="7771951" y="2063155"/>
          <a:ext cx="696512" cy="18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91747037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1673882358"/>
                    </a:ext>
                  </a:extLst>
                </a:gridCol>
              </a:tblGrid>
              <a:tr h="176534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245" name="TextBox 244">
            <a:extLst>
              <a:ext uri="{FF2B5EF4-FFF2-40B4-BE49-F238E27FC236}">
                <a16:creationId xmlns:a16="http://schemas.microsoft.com/office/drawing/2014/main" id="{B2D598D1-8084-4E3B-9612-F5AB39152ED0}"/>
              </a:ext>
            </a:extLst>
          </p:cNvPr>
          <p:cNvSpPr txBox="1"/>
          <p:nvPr/>
        </p:nvSpPr>
        <p:spPr>
          <a:xfrm>
            <a:off x="9457246" y="5317262"/>
            <a:ext cx="106979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 1, 2, 3, 4</a:t>
            </a:r>
          </a:p>
        </p:txBody>
      </p:sp>
      <p:graphicFrame>
        <p:nvGraphicFramePr>
          <p:cNvPr id="247" name="Table 246">
            <a:extLst>
              <a:ext uri="{FF2B5EF4-FFF2-40B4-BE49-F238E27FC236}">
                <a16:creationId xmlns:a16="http://schemas.microsoft.com/office/drawing/2014/main" id="{D0651BA2-DD58-4B3D-9BF7-8EE604B85143}"/>
              </a:ext>
            </a:extLst>
          </p:cNvPr>
          <p:cNvGraphicFramePr>
            <a:graphicFrameLocks noGrp="1"/>
          </p:cNvGraphicFramePr>
          <p:nvPr/>
        </p:nvGraphicFramePr>
        <p:xfrm>
          <a:off x="9562077" y="5517451"/>
          <a:ext cx="546462" cy="37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54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1172595565"/>
                    </a:ext>
                  </a:extLst>
                </a:gridCol>
                <a:gridCol w="182154">
                  <a:extLst>
                    <a:ext uri="{9D8B030D-6E8A-4147-A177-3AD203B41FA5}">
                      <a16:colId xmlns:a16="http://schemas.microsoft.com/office/drawing/2014/main" val="323051915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7522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377" marR="78377" marT="39189" marB="39189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151" name="Table 19">
            <a:extLst>
              <a:ext uri="{FF2B5EF4-FFF2-40B4-BE49-F238E27FC236}">
                <a16:creationId xmlns:a16="http://schemas.microsoft.com/office/drawing/2014/main" id="{0913C282-7433-45DF-A9F5-42DD1CFE470F}"/>
              </a:ext>
            </a:extLst>
          </p:cNvPr>
          <p:cNvGraphicFramePr>
            <a:graphicFrameLocks noGrp="1"/>
          </p:cNvGraphicFramePr>
          <p:nvPr/>
        </p:nvGraphicFramePr>
        <p:xfrm>
          <a:off x="788365" y="5128009"/>
          <a:ext cx="5711934" cy="8264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9818">
                  <a:extLst>
                    <a:ext uri="{9D8B030D-6E8A-4147-A177-3AD203B41FA5}">
                      <a16:colId xmlns:a16="http://schemas.microsoft.com/office/drawing/2014/main" val="88252514"/>
                    </a:ext>
                  </a:extLst>
                </a:gridCol>
                <a:gridCol w="294640">
                  <a:extLst>
                    <a:ext uri="{9D8B030D-6E8A-4147-A177-3AD203B41FA5}">
                      <a16:colId xmlns:a16="http://schemas.microsoft.com/office/drawing/2014/main" val="1778031874"/>
                    </a:ext>
                  </a:extLst>
                </a:gridCol>
                <a:gridCol w="294640">
                  <a:extLst>
                    <a:ext uri="{9D8B030D-6E8A-4147-A177-3AD203B41FA5}">
                      <a16:colId xmlns:a16="http://schemas.microsoft.com/office/drawing/2014/main" val="3717035304"/>
                    </a:ext>
                  </a:extLst>
                </a:gridCol>
                <a:gridCol w="2512836">
                  <a:extLst>
                    <a:ext uri="{9D8B030D-6E8A-4147-A177-3AD203B41FA5}">
                      <a16:colId xmlns:a16="http://schemas.microsoft.com/office/drawing/2014/main" val="1747344118"/>
                    </a:ext>
                  </a:extLst>
                </a:gridCol>
              </a:tblGrid>
              <a:tr h="1242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Atmospheric Composition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B9CF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Earth Surface and Interior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467207"/>
                  </a:ext>
                </a:extLst>
              </a:tr>
              <a:tr h="28370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Carbon Cycle and Ecosystems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Water and Energy Cycle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28755439"/>
                  </a:ext>
                </a:extLst>
              </a:tr>
              <a:tr h="283701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Climate Variability and 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100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Weather and Atmospheric Dynamics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85392645"/>
                  </a:ext>
                </a:extLst>
              </a:tr>
            </a:tbl>
          </a:graphicData>
        </a:graphic>
      </p:graphicFrame>
      <p:sp>
        <p:nvSpPr>
          <p:cNvPr id="152" name="TextBox 151">
            <a:extLst>
              <a:ext uri="{FF2B5EF4-FFF2-40B4-BE49-F238E27FC236}">
                <a16:creationId xmlns:a16="http://schemas.microsoft.com/office/drawing/2014/main" id="{34169C4A-D50D-48E2-AD29-284F21208A1F}"/>
              </a:ext>
            </a:extLst>
          </p:cNvPr>
          <p:cNvSpPr txBox="1"/>
          <p:nvPr/>
        </p:nvSpPr>
        <p:spPr>
          <a:xfrm>
            <a:off x="10150720" y="5500735"/>
            <a:ext cx="1035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*Landsat Next</a:t>
            </a:r>
          </a:p>
        </p:txBody>
      </p:sp>
      <p:graphicFrame>
        <p:nvGraphicFramePr>
          <p:cNvPr id="153" name="Table 152">
            <a:extLst>
              <a:ext uri="{FF2B5EF4-FFF2-40B4-BE49-F238E27FC236}">
                <a16:creationId xmlns:a16="http://schemas.microsoft.com/office/drawing/2014/main" id="{4B17779E-4684-48D9-9D5E-CEAFDEE52535}"/>
              </a:ext>
            </a:extLst>
          </p:cNvPr>
          <p:cNvGraphicFramePr>
            <a:graphicFrameLocks noGrp="1"/>
          </p:cNvGraphicFramePr>
          <p:nvPr/>
        </p:nvGraphicFramePr>
        <p:xfrm>
          <a:off x="10282466" y="5703647"/>
          <a:ext cx="696512" cy="181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28">
                  <a:extLst>
                    <a:ext uri="{9D8B030D-6E8A-4147-A177-3AD203B41FA5}">
                      <a16:colId xmlns:a16="http://schemas.microsoft.com/office/drawing/2014/main" val="91747037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  <a:gridCol w="174128">
                  <a:extLst>
                    <a:ext uri="{9D8B030D-6E8A-4147-A177-3AD203B41FA5}">
                      <a16:colId xmlns:a16="http://schemas.microsoft.com/office/drawing/2014/main" val="1673882358"/>
                    </a:ext>
                  </a:extLst>
                </a:gridCol>
              </a:tblGrid>
              <a:tr h="176534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5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B19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BE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graphicFrame>
        <p:nvGraphicFramePr>
          <p:cNvPr id="154" name="Table 153">
            <a:extLst>
              <a:ext uri="{FF2B5EF4-FFF2-40B4-BE49-F238E27FC236}">
                <a16:creationId xmlns:a16="http://schemas.microsoft.com/office/drawing/2014/main" id="{85723578-8EFF-4886-BD9C-9BFBD15F4D77}"/>
              </a:ext>
            </a:extLst>
          </p:cNvPr>
          <p:cNvGraphicFramePr>
            <a:graphicFrameLocks noGrp="1"/>
          </p:cNvGraphicFramePr>
          <p:nvPr/>
        </p:nvGraphicFramePr>
        <p:xfrm>
          <a:off x="11262697" y="5685818"/>
          <a:ext cx="365760" cy="1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">
                  <a:extLst>
                    <a:ext uri="{9D8B030D-6E8A-4147-A177-3AD203B41FA5}">
                      <a16:colId xmlns:a16="http://schemas.microsoft.com/office/drawing/2014/main" val="3864473323"/>
                    </a:ext>
                  </a:extLst>
                </a:gridCol>
                <a:gridCol w="182880">
                  <a:extLst>
                    <a:ext uri="{9D8B030D-6E8A-4147-A177-3AD203B41FA5}">
                      <a16:colId xmlns:a16="http://schemas.microsoft.com/office/drawing/2014/main" val="3172876115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377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4364" marR="74364" marT="37182" marB="37182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58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453731"/>
                  </a:ext>
                </a:extLst>
              </a:tr>
            </a:tbl>
          </a:graphicData>
        </a:graphic>
      </p:graphicFrame>
      <p:sp>
        <p:nvSpPr>
          <p:cNvPr id="155" name="TextBox 154">
            <a:extLst>
              <a:ext uri="{FF2B5EF4-FFF2-40B4-BE49-F238E27FC236}">
                <a16:creationId xmlns:a16="http://schemas.microsoft.com/office/drawing/2014/main" id="{D69F4F5A-F8A3-4A50-906A-16DF301DDACE}"/>
              </a:ext>
            </a:extLst>
          </p:cNvPr>
          <p:cNvSpPr txBox="1"/>
          <p:nvPr/>
        </p:nvSpPr>
        <p:spPr>
          <a:xfrm>
            <a:off x="11165004" y="5486297"/>
            <a:ext cx="6184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D68E743-6240-4681-89DC-0AE421E20505}"/>
              </a:ext>
            </a:extLst>
          </p:cNvPr>
          <p:cNvSpPr txBox="1"/>
          <p:nvPr/>
        </p:nvSpPr>
        <p:spPr>
          <a:xfrm>
            <a:off x="11078832" y="3110025"/>
            <a:ext cx="59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2033</a:t>
            </a:r>
          </a:p>
        </p:txBody>
      </p:sp>
    </p:spTree>
    <p:extLst>
      <p:ext uri="{BB962C8B-B14F-4D97-AF65-F5344CB8AC3E}">
        <p14:creationId xmlns:p14="http://schemas.microsoft.com/office/powerpoint/2010/main" val="409267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59" y="1002105"/>
            <a:ext cx="9144000" cy="5143500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2017901" y="2402548"/>
            <a:ext cx="1635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bg1"/>
                </a:solidFill>
                <a:latin typeface="Arial Narrow"/>
                <a:ea typeface="ＭＳ Ｐゴシック" charset="-128"/>
                <a:cs typeface="Arial Narrow"/>
              </a:rPr>
              <a:t>ISS Instruments</a:t>
            </a:r>
            <a:endParaRPr lang="en-US" sz="600" b="1" u="sng" dirty="0">
              <a:solidFill>
                <a:schemeClr val="bg1"/>
              </a:solidFill>
              <a:latin typeface="Arial Narrow"/>
              <a:ea typeface="ＭＳ Ｐゴシック" charset="-128"/>
              <a:cs typeface="Arial Narrow"/>
            </a:endParaRPr>
          </a:p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OCO-3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ECOSTRESS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GEDI</a:t>
            </a:r>
            <a:b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EMIT</a:t>
            </a:r>
          </a:p>
        </p:txBody>
      </p:sp>
      <p:pic>
        <p:nvPicPr>
          <p:cNvPr id="78" name="Picture 77" descr="CYGN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684" y="3890665"/>
            <a:ext cx="1563495" cy="457163"/>
          </a:xfrm>
          <a:prstGeom prst="rect">
            <a:avLst/>
          </a:prstGeom>
        </p:spPr>
      </p:pic>
      <p:pic>
        <p:nvPicPr>
          <p:cNvPr id="94" name="Picture 93" descr="OCO-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63" y="5060725"/>
            <a:ext cx="1826810" cy="529962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4816288" y="1129387"/>
            <a:ext cx="5466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GLIMR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840623" y="3917456"/>
            <a:ext cx="7489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CYGNSS (8)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359068" y="3688825"/>
            <a:ext cx="6055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CloudSat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755024" y="4218468"/>
            <a:ext cx="623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CALIPSO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727534" y="5429574"/>
            <a:ext cx="524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OCO-2</a:t>
            </a: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68" y="1288020"/>
            <a:ext cx="879458" cy="787850"/>
          </a:xfrm>
          <a:prstGeom prst="rect">
            <a:avLst/>
          </a:prstGeom>
          <a:ln>
            <a:noFill/>
          </a:ln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14" y="4493664"/>
            <a:ext cx="395353" cy="202069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60">
            <a:off x="2260513" y="1751497"/>
            <a:ext cx="1197765" cy="448019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96" y="3891573"/>
            <a:ext cx="1133762" cy="868608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77" y="4456277"/>
            <a:ext cx="1091099" cy="735713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026">
            <a:off x="7747950" y="2000677"/>
            <a:ext cx="1197765" cy="448019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7679761" y="2187574"/>
            <a:ext cx="685800" cy="23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MAIA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714135" y="1274074"/>
            <a:ext cx="651507" cy="23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GeoCARB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525875" y="4501977"/>
            <a:ext cx="947848" cy="23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TROPICS (4+PF)</a:t>
            </a: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30" y="3089095"/>
            <a:ext cx="448920" cy="22446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ESSP-PO Has 22 Active Projects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252525">
                  <a:alpha val="14510"/>
                </a:srgbClr>
              </a:clrFrom>
              <a:clrTo>
                <a:srgbClr val="25252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29" b="98913" l="2125" r="98750">
                        <a14:foregroundMark x1="13250" y1="74819" x2="13250" y2="74819"/>
                        <a14:foregroundMark x1="18250" y1="69203" x2="18250" y2="69203"/>
                        <a14:foregroundMark x1="38625" y1="79167" x2="38625" y2="79167"/>
                        <a14:foregroundMark x1="36750" y1="87681" x2="36750" y2="87681"/>
                        <a14:foregroundMark x1="44375" y1="92572" x2="44375" y2="92572"/>
                        <a14:foregroundMark x1="6250" y1="70471" x2="6250" y2="70471"/>
                        <a14:foregroundMark x1="2125" y1="66304" x2="2125" y2="66304"/>
                        <a14:foregroundMark x1="49625" y1="5072" x2="49625" y2="5072"/>
                        <a14:foregroundMark x1="94500" y1="34239" x2="94500" y2="34239"/>
                        <a14:foregroundMark x1="98750" y1="35688" x2="98750" y2="35688"/>
                        <a14:foregroundMark x1="50500" y1="98913" x2="50500" y2="98913"/>
                        <a14:backgroundMark x1="19000" y1="12138" x2="19000" y2="12138"/>
                        <a14:backgroundMark x1="20250" y1="1993" x2="20250" y2="1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112">
            <a:off x="2461130" y="2617591"/>
            <a:ext cx="1802422" cy="12436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60">
            <a:off x="4353539" y="1249923"/>
            <a:ext cx="1197765" cy="44801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95423" y="1566529"/>
            <a:ext cx="5466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TEMPO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635228" y="4304451"/>
            <a:ext cx="82726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bg1"/>
                </a:solidFill>
                <a:latin typeface="Arial Narrow"/>
                <a:ea typeface="ＭＳ Ｐゴシック" charset="-128"/>
                <a:cs typeface="Arial Narrow"/>
              </a:rPr>
              <a:t>EVS-3</a:t>
            </a:r>
            <a:endParaRPr lang="en-US" sz="600" b="1" u="sng" dirty="0">
              <a:solidFill>
                <a:schemeClr val="bg1"/>
              </a:solidFill>
              <a:latin typeface="Arial Narrow"/>
              <a:ea typeface="ＭＳ Ｐゴシック" charset="-128"/>
              <a:cs typeface="Arial Narrow"/>
            </a:endParaRPr>
          </a:p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IMPACTS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ACTIVATE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Delta-X</a:t>
            </a:r>
            <a:b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DCOTSS</a:t>
            </a:r>
          </a:p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S-MODE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85" y="3355332"/>
            <a:ext cx="448920" cy="22446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34400" y="6492878"/>
            <a:ext cx="2133600" cy="365125"/>
          </a:xfrm>
        </p:spPr>
        <p:txBody>
          <a:bodyPr/>
          <a:lstStyle/>
          <a:p>
            <a:pPr>
              <a:defRPr/>
            </a:pPr>
            <a:fld id="{3FB972C5-C0C4-49EE-94CE-363488761A0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848" y="4012588"/>
            <a:ext cx="575505" cy="443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5428286"/>
            <a:ext cx="1136073" cy="40870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307581" y="5637065"/>
            <a:ext cx="5466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Libera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06/08/2023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NASA Langley EPTR - ESSP PO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FFEE96-DB6D-4202-A879-2407ADAEA028}"/>
              </a:ext>
            </a:extLst>
          </p:cNvPr>
          <p:cNvSpPr txBox="1"/>
          <p:nvPr/>
        </p:nvSpPr>
        <p:spPr>
          <a:xfrm>
            <a:off x="1532021" y="5784152"/>
            <a:ext cx="433500" cy="216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" b="1" dirty="0">
                <a:solidFill>
                  <a:schemeClr val="bg1"/>
                </a:solidFill>
                <a:latin typeface="Arial Narrow"/>
                <a:cs typeface="Arial Narrow"/>
              </a:rPr>
              <a:t>NTS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81E5FBE-E098-4813-BD28-ADDD50518A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988" y="4713039"/>
            <a:ext cx="395353" cy="2020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B16249-EE46-40BD-B30E-31E7FB71F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18" y="4739726"/>
            <a:ext cx="395353" cy="202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32E882-733E-4035-9BEB-44597D38EE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85258" y="2591690"/>
            <a:ext cx="565296" cy="32224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E64A6FE-4CAC-4E6E-B659-4F1FB79EB7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74409" y="2920796"/>
            <a:ext cx="565296" cy="3222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D7C7E2-30C3-493B-88BC-BDB786D0EB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77572" y="3281078"/>
            <a:ext cx="565296" cy="322244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E17CDCD-EDE8-4C93-9B55-0455CE5E1B57}"/>
              </a:ext>
            </a:extLst>
          </p:cNvPr>
          <p:cNvSpPr txBox="1"/>
          <p:nvPr/>
        </p:nvSpPr>
        <p:spPr>
          <a:xfrm>
            <a:off x="6552275" y="3338288"/>
            <a:ext cx="7617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PolSIR (2)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E89F87-8AAF-4810-8D3E-1D82D85F031A}"/>
              </a:ext>
            </a:extLst>
          </p:cNvPr>
          <p:cNvSpPr txBox="1"/>
          <p:nvPr/>
        </p:nvSpPr>
        <p:spPr>
          <a:xfrm>
            <a:off x="7703405" y="2683102"/>
            <a:ext cx="7617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INCUS (3)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C65569E-C8AA-460C-B2F8-4EC90E3B78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882" y="1349456"/>
            <a:ext cx="448920" cy="22446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4CDDED-B72A-4D69-B3E8-64D2E0B419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137" y="1615693"/>
            <a:ext cx="448920" cy="22446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5D8FB90-6876-4F5F-A283-89FD73B7AD12}"/>
              </a:ext>
            </a:extLst>
          </p:cNvPr>
          <p:cNvSpPr txBox="1"/>
          <p:nvPr/>
        </p:nvSpPr>
        <p:spPr>
          <a:xfrm>
            <a:off x="7515927" y="1598649"/>
            <a:ext cx="7617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 Narrow"/>
                <a:cs typeface="Arial Narrow"/>
              </a:rPr>
              <a:t>PREFIRE (2)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8F4B88-BA97-FF00-49C6-666D5E01DE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18" y="5006842"/>
            <a:ext cx="395353" cy="202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08429E-C761-9534-C515-62A9481086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174" y="5015495"/>
            <a:ext cx="395353" cy="2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8968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dirty="0"/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ESSP Presentation Template.potx" id="{CC0AA8D6-ADB7-45E2-8DBE-6D1171FE8874}" vid="{38D601B0-BEEB-4575-9DBF-661EA915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ESSP Presentation Template</Template>
  <TotalTime>44599</TotalTime>
  <Words>1248</Words>
  <Application>Microsoft Macintosh PowerPoint</Application>
  <PresentationFormat>Widescreen</PresentationFormat>
  <Paragraphs>373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 Narrow</vt:lpstr>
      <vt:lpstr>Calibri</vt:lpstr>
      <vt:lpstr>Custom Design</vt:lpstr>
      <vt:lpstr>PowerPoint Presentation</vt:lpstr>
      <vt:lpstr>Strategic Guidance</vt:lpstr>
      <vt:lpstr>ESSP Program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ESSP-PO Has 22 Active 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EPTR</dc:title>
  <dc:creator>Lmit</dc:creator>
  <cp:lastModifiedBy>Stover, Greg (LARC-A5)</cp:lastModifiedBy>
  <cp:revision>3778</cp:revision>
  <cp:lastPrinted>2016-08-03T15:43:42Z</cp:lastPrinted>
  <dcterms:created xsi:type="dcterms:W3CDTF">2009-02-10T16:20:20Z</dcterms:created>
  <dcterms:modified xsi:type="dcterms:W3CDTF">2023-08-22T12:05:15Z</dcterms:modified>
</cp:coreProperties>
</file>