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1512" r:id="rId2"/>
    <p:sldId id="259" r:id="rId3"/>
    <p:sldId id="260" r:id="rId4"/>
    <p:sldId id="1513" r:id="rId5"/>
    <p:sldId id="1514"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E683DF-B02C-4781-8AAE-7052933ABAB8}" v="3" dt="2023-08-21T15:11:45.0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10" d="100"/>
          <a:sy n="110" d="100"/>
        </p:scale>
        <p:origin x="1626"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04805B-D2FF-470B-B4AE-1FAC41AFCED3}" type="datetimeFigureOut">
              <a:rPr lang="en-US" smtClean="0"/>
              <a:t>8/21/2023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840D63-F2DF-4476-BC7A-30408FE03761}" type="slidenum">
              <a:rPr lang="en-US" smtClean="0"/>
              <a:t>‹#›</a:t>
            </a:fld>
            <a:endParaRPr lang="en-US"/>
          </a:p>
        </p:txBody>
      </p:sp>
    </p:spTree>
    <p:extLst>
      <p:ext uri="{BB962C8B-B14F-4D97-AF65-F5344CB8AC3E}">
        <p14:creationId xmlns:p14="http://schemas.microsoft.com/office/powerpoint/2010/main" val="161727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81100" y="696913"/>
            <a:ext cx="4648200" cy="3486150"/>
          </a:xfrm>
          <a:ln/>
        </p:spPr>
      </p:sp>
      <p:sp>
        <p:nvSpPr>
          <p:cNvPr id="64515" name="Rectangle 3"/>
          <p:cNvSpPr>
            <a:spLocks noGrp="1" noChangeArrowheads="1"/>
          </p:cNvSpPr>
          <p:nvPr>
            <p:ph type="body" idx="1"/>
          </p:nvPr>
        </p:nvSpPr>
        <p:spPr>
          <a:noFill/>
          <a:ln/>
        </p:spPr>
        <p:txBody>
          <a:bodyPr/>
          <a:lstStyle/>
          <a:p>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316853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4F192B-A0B5-4817-BF5B-DBC2E8C01720}"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234878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F192B-A0B5-4817-BF5B-DBC2E8C01720}"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3874252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F192B-A0B5-4817-BF5B-DBC2E8C01720}"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364956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F192B-A0B5-4817-BF5B-DBC2E8C01720}"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141200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4F192B-A0B5-4817-BF5B-DBC2E8C01720}" type="datetimeFigureOut">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4131288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4F192B-A0B5-4817-BF5B-DBC2E8C01720}"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63456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4F192B-A0B5-4817-BF5B-DBC2E8C01720}" type="datetimeFigureOut">
              <a:rPr lang="en-US" smtClean="0"/>
              <a:t>8/20/2023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26043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4F192B-A0B5-4817-BF5B-DBC2E8C01720}" type="datetimeFigureOut">
              <a:rPr lang="en-US" smtClean="0"/>
              <a:t>8/20/2023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108349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F192B-A0B5-4817-BF5B-DBC2E8C01720}" type="datetimeFigureOut">
              <a:rPr lang="en-US" smtClean="0"/>
              <a:t>8/20/2023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202469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4F192B-A0B5-4817-BF5B-DBC2E8C01720}"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3115879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4F192B-A0B5-4817-BF5B-DBC2E8C01720}" type="datetimeFigureOut">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25E757-CCED-4758-B047-CE8255449F25}" type="slidenum">
              <a:rPr lang="en-US" smtClean="0"/>
              <a:t>‹#›</a:t>
            </a:fld>
            <a:endParaRPr lang="en-US"/>
          </a:p>
        </p:txBody>
      </p:sp>
    </p:spTree>
    <p:extLst>
      <p:ext uri="{BB962C8B-B14F-4D97-AF65-F5344CB8AC3E}">
        <p14:creationId xmlns:p14="http://schemas.microsoft.com/office/powerpoint/2010/main" val="168095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F192B-A0B5-4817-BF5B-DBC2E8C01720}" type="datetimeFigureOut">
              <a:rPr lang="en-US" smtClean="0"/>
              <a:t>8/20/2023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5E757-CCED-4758-B047-CE8255449F25}" type="slidenum">
              <a:rPr lang="en-US" smtClean="0"/>
              <a:t>‹#›</a:t>
            </a:fld>
            <a:endParaRPr lang="en-US"/>
          </a:p>
        </p:txBody>
      </p:sp>
    </p:spTree>
    <p:extLst>
      <p:ext uri="{BB962C8B-B14F-4D97-AF65-F5344CB8AC3E}">
        <p14:creationId xmlns:p14="http://schemas.microsoft.com/office/powerpoint/2010/main" val="272713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 y="-56562"/>
            <a:ext cx="9219415" cy="6914561"/>
          </a:xfrm>
          <a:prstGeom prst="rect">
            <a:avLst/>
          </a:prstGeom>
        </p:spPr>
      </p:pic>
      <p:sp>
        <p:nvSpPr>
          <p:cNvPr id="3075" name="Title 1"/>
          <p:cNvSpPr>
            <a:spLocks noGrp="1"/>
          </p:cNvSpPr>
          <p:nvPr>
            <p:ph type="ctrTitle"/>
          </p:nvPr>
        </p:nvSpPr>
        <p:spPr>
          <a:xfrm>
            <a:off x="1435592" y="2045496"/>
            <a:ext cx="6306278" cy="1102519"/>
          </a:xfrm>
        </p:spPr>
        <p:txBody>
          <a:bodyPr/>
          <a:lstStyle/>
          <a:p>
            <a:pPr defTabSz="684610"/>
            <a:br>
              <a:rPr lang="en-US" sz="2400" dirty="0">
                <a:solidFill>
                  <a:schemeClr val="bg1"/>
                </a:solidFill>
              </a:rPr>
            </a:br>
            <a:r>
              <a:rPr lang="en-US" sz="2400" dirty="0">
                <a:solidFill>
                  <a:schemeClr val="bg1"/>
                </a:solidFill>
              </a:rPr>
              <a:t>EVS-3 Program</a:t>
            </a:r>
            <a:br>
              <a:rPr lang="en-US" sz="2400" dirty="0">
                <a:solidFill>
                  <a:schemeClr val="bg1"/>
                </a:solidFill>
              </a:rPr>
            </a:br>
            <a:r>
              <a:rPr lang="en-US" sz="2400" dirty="0">
                <a:solidFill>
                  <a:schemeClr val="bg1"/>
                </a:solidFill>
              </a:rPr>
              <a:t>August 22, 2023</a:t>
            </a:r>
          </a:p>
        </p:txBody>
      </p:sp>
      <p:sp>
        <p:nvSpPr>
          <p:cNvPr id="3076" name="Subtitle 2"/>
          <p:cNvSpPr>
            <a:spLocks noGrp="1"/>
          </p:cNvSpPr>
          <p:nvPr>
            <p:ph type="subTitle" idx="1"/>
          </p:nvPr>
        </p:nvSpPr>
        <p:spPr>
          <a:xfrm>
            <a:off x="5688092" y="3333067"/>
            <a:ext cx="3036457" cy="1055114"/>
          </a:xfrm>
        </p:spPr>
        <p:txBody>
          <a:bodyPr>
            <a:normAutofit fontScale="92500" lnSpcReduction="20000"/>
          </a:bodyPr>
          <a:lstStyle/>
          <a:p>
            <a:pPr algn="l" defTabSz="684610"/>
            <a:r>
              <a:rPr lang="en-US" sz="1600" dirty="0">
                <a:solidFill>
                  <a:schemeClr val="bg1"/>
                </a:solidFill>
              </a:rPr>
              <a:t>Melissa Martin (EVS-3 MM)</a:t>
            </a:r>
          </a:p>
          <a:p>
            <a:pPr algn="l" defTabSz="684610"/>
            <a:r>
              <a:rPr lang="en-US" sz="1600" dirty="0">
                <a:solidFill>
                  <a:schemeClr val="bg1"/>
                </a:solidFill>
              </a:rPr>
              <a:t>Barry Lefer (EVS-3 PS)</a:t>
            </a:r>
          </a:p>
          <a:p>
            <a:pPr algn="l" defTabSz="684610"/>
            <a:r>
              <a:rPr lang="en-US" sz="1600" dirty="0">
                <a:solidFill>
                  <a:schemeClr val="bg1"/>
                </a:solidFill>
              </a:rPr>
              <a:t>Deborah Smith (Airborne Data Management Group - ADMG)</a:t>
            </a:r>
          </a:p>
        </p:txBody>
      </p:sp>
      <p:sp>
        <p:nvSpPr>
          <p:cNvPr id="5" name="Rectangle 3"/>
          <p:cNvSpPr txBox="1">
            <a:spLocks noChangeArrowheads="1"/>
          </p:cNvSpPr>
          <p:nvPr/>
        </p:nvSpPr>
        <p:spPr bwMode="auto">
          <a:xfrm>
            <a:off x="1714500" y="1000128"/>
            <a:ext cx="6057900" cy="1308497"/>
          </a:xfrm>
          <a:prstGeom prst="rect">
            <a:avLst/>
          </a:prstGeom>
          <a:noFill/>
          <a:ln w="9525">
            <a:noFill/>
            <a:miter lim="800000"/>
            <a:headEnd/>
            <a:tailEnd/>
          </a:ln>
        </p:spPr>
        <p:txBody>
          <a:bodyPr anchor="ctr"/>
          <a:lstStyle/>
          <a:p>
            <a:pPr algn="ctr">
              <a:lnSpc>
                <a:spcPct val="100000"/>
              </a:lnSpc>
              <a:defRPr/>
            </a:pPr>
            <a:r>
              <a:rPr lang="en-US" sz="4400" b="1" kern="0" dirty="0">
                <a:solidFill>
                  <a:srgbClr val="0000FF"/>
                </a:solidFill>
                <a:effectLst>
                  <a:outerShdw blurRad="38100" dist="38100" dir="2700000" algn="tl">
                    <a:srgbClr val="C0C0C0"/>
                  </a:outerShdw>
                </a:effectLst>
                <a:latin typeface="Calibri"/>
                <a:ea typeface="ＭＳ Ｐゴシック" pitchFamily="-107" charset="-128"/>
              </a:rPr>
              <a:t>Earth System Science </a:t>
            </a:r>
            <a:br>
              <a:rPr lang="en-US" sz="4400" b="1" kern="0" dirty="0">
                <a:solidFill>
                  <a:srgbClr val="0000FF"/>
                </a:solidFill>
                <a:effectLst>
                  <a:outerShdw blurRad="38100" dist="38100" dir="2700000" algn="tl">
                    <a:srgbClr val="C0C0C0"/>
                  </a:outerShdw>
                </a:effectLst>
                <a:latin typeface="Calibri"/>
                <a:ea typeface="ＭＳ Ｐゴシック" pitchFamily="-107" charset="-128"/>
              </a:rPr>
            </a:br>
            <a:r>
              <a:rPr lang="en-US" sz="4400" b="1" kern="0" dirty="0">
                <a:solidFill>
                  <a:srgbClr val="0000FF"/>
                </a:solidFill>
                <a:effectLst>
                  <a:outerShdw blurRad="38100" dist="38100" dir="2700000" algn="tl">
                    <a:srgbClr val="C0C0C0"/>
                  </a:outerShdw>
                </a:effectLst>
                <a:latin typeface="Calibri"/>
                <a:ea typeface="ＭＳ Ｐゴシック" pitchFamily="-107" charset="-128"/>
              </a:rPr>
              <a:t>Pathfinder Program</a:t>
            </a:r>
            <a:endParaRPr lang="en-US" sz="3600" b="1" kern="0" dirty="0">
              <a:solidFill>
                <a:srgbClr val="0000FF"/>
              </a:solidFill>
              <a:effectLst>
                <a:outerShdw blurRad="38100" dist="38100" dir="2700000" algn="tl">
                  <a:srgbClr val="C0C0C0"/>
                </a:outerShdw>
              </a:effectLst>
              <a:latin typeface="Calibri"/>
              <a:ea typeface="ＭＳ Ｐゴシック" pitchFamily="-107" charset="-128"/>
            </a:endParaRPr>
          </a:p>
        </p:txBody>
      </p:sp>
    </p:spTree>
    <p:extLst>
      <p:ext uri="{BB962C8B-B14F-4D97-AF65-F5344CB8AC3E}">
        <p14:creationId xmlns:p14="http://schemas.microsoft.com/office/powerpoint/2010/main" val="137969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065C8-69AF-AAF6-A509-DFB586617063}"/>
              </a:ext>
            </a:extLst>
          </p:cNvPr>
          <p:cNvSpPr>
            <a:spLocks noGrp="1"/>
          </p:cNvSpPr>
          <p:nvPr>
            <p:ph type="title"/>
          </p:nvPr>
        </p:nvSpPr>
        <p:spPr/>
        <p:txBody>
          <a:bodyPr/>
          <a:lstStyle/>
          <a:p>
            <a:r>
              <a:rPr lang="en-US" dirty="0"/>
              <a:t>Topics for Discussion</a:t>
            </a:r>
          </a:p>
        </p:txBody>
      </p:sp>
      <p:sp>
        <p:nvSpPr>
          <p:cNvPr id="3" name="Content Placeholder 2">
            <a:extLst>
              <a:ext uri="{FF2B5EF4-FFF2-40B4-BE49-F238E27FC236}">
                <a16:creationId xmlns:a16="http://schemas.microsoft.com/office/drawing/2014/main" id="{33BB7F23-F9E9-18A7-EA12-E6801DB636F5}"/>
              </a:ext>
            </a:extLst>
          </p:cNvPr>
          <p:cNvSpPr>
            <a:spLocks noGrp="1"/>
          </p:cNvSpPr>
          <p:nvPr>
            <p:ph idx="1"/>
          </p:nvPr>
        </p:nvSpPr>
        <p:spPr/>
        <p:txBody>
          <a:bodyPr>
            <a:normAutofit/>
          </a:bodyPr>
          <a:lstStyle/>
          <a:p>
            <a:pPr marL="257175" indent="-257175" fontAlgn="ctr">
              <a:lnSpc>
                <a:spcPct val="105000"/>
              </a:lnSpc>
              <a:spcBef>
                <a:spcPts val="0"/>
              </a:spcBef>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Lessons learned</a:t>
            </a:r>
            <a:endParaRPr lang="en-US" sz="1600" dirty="0">
              <a:latin typeface="Calibri" panose="020F0502020204030204" pitchFamily="34" charset="0"/>
              <a:ea typeface="Calibri" panose="020F0502020204030204" pitchFamily="34" charset="0"/>
            </a:endParaRPr>
          </a:p>
          <a:p>
            <a:pPr marL="257175" indent="-257175" fontAlgn="ctr">
              <a:lnSpc>
                <a:spcPct val="105000"/>
              </a:lnSpc>
              <a:spcBef>
                <a:spcPts val="0"/>
              </a:spcBef>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Open data workshops</a:t>
            </a:r>
            <a:endParaRPr lang="en-US" sz="1600" dirty="0">
              <a:latin typeface="Calibri" panose="020F0502020204030204" pitchFamily="34" charset="0"/>
              <a:ea typeface="Calibri" panose="020F0502020204030204" pitchFamily="34" charset="0"/>
            </a:endParaRPr>
          </a:p>
          <a:p>
            <a:pPr marL="257175" indent="-257175" fontAlgn="ctr">
              <a:lnSpc>
                <a:spcPct val="105000"/>
              </a:lnSpc>
              <a:spcBef>
                <a:spcPts val="0"/>
              </a:spcBef>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Inclusivity, inclusion, and diversity</a:t>
            </a:r>
            <a:endParaRPr lang="en-US" sz="1600" dirty="0">
              <a:latin typeface="Calibri" panose="020F0502020204030204" pitchFamily="34" charset="0"/>
              <a:ea typeface="Calibri" panose="020F0502020204030204" pitchFamily="34" charset="0"/>
            </a:endParaRPr>
          </a:p>
          <a:p>
            <a:pPr marL="257175" indent="-257175" fontAlgn="ctr">
              <a:lnSpc>
                <a:spcPct val="105000"/>
              </a:lnSpc>
              <a:spcBef>
                <a:spcPts val="0"/>
              </a:spcBef>
              <a:buFont typeface="Symbol" panose="05050102010706020507" pitchFamily="18" charset="2"/>
              <a:buChar char=""/>
            </a:pPr>
            <a:r>
              <a:rPr lang="en-US" sz="1600" dirty="0">
                <a:latin typeface="Calibri" panose="020F0502020204030204" pitchFamily="34" charset="0"/>
                <a:ea typeface="Times New Roman" panose="02020603050405020304" pitchFamily="18" charset="0"/>
              </a:rPr>
              <a:t>Optimized post-flight data analysis and dissemination</a:t>
            </a:r>
          </a:p>
          <a:p>
            <a:pPr marL="257175" indent="-257175" fontAlgn="ctr">
              <a:lnSpc>
                <a:spcPct val="105000"/>
              </a:lnSpc>
              <a:spcBef>
                <a:spcPts val="0"/>
              </a:spcBef>
              <a:buFont typeface="Symbol" panose="05050102010706020507" pitchFamily="18" charset="2"/>
              <a:buChar char=""/>
            </a:pPr>
            <a:r>
              <a:rPr lang="en-US" sz="1600" dirty="0">
                <a:solidFill>
                  <a:srgbClr val="000000"/>
                </a:solidFill>
                <a:latin typeface="Calibri" panose="020F0502020204030204" pitchFamily="34" charset="0"/>
                <a:ea typeface="Calibri" panose="020F0502020204030204" pitchFamily="34" charset="0"/>
              </a:rPr>
              <a:t>Strategies used for using final dollars such as those in reserves</a:t>
            </a:r>
          </a:p>
          <a:p>
            <a:pPr marL="257175" indent="-257175" fontAlgn="ctr">
              <a:lnSpc>
                <a:spcPct val="105000"/>
              </a:lnSpc>
              <a:spcBef>
                <a:spcPts val="0"/>
              </a:spcBef>
              <a:buFont typeface="Symbol" panose="05050102010706020507" pitchFamily="18" charset="2"/>
              <a:buChar char=""/>
            </a:pPr>
            <a:r>
              <a:rPr lang="en-US" sz="1600" dirty="0">
                <a:solidFill>
                  <a:srgbClr val="000000"/>
                </a:solidFill>
                <a:latin typeface="Calibri" panose="020F0502020204030204" pitchFamily="34" charset="0"/>
                <a:ea typeface="Calibri" panose="020F0502020204030204" pitchFamily="34" charset="0"/>
              </a:rPr>
              <a:t>How to keep the Investigation science going after completion of EVS Investigation</a:t>
            </a:r>
          </a:p>
          <a:p>
            <a:pPr marL="257175" indent="-257175" fontAlgn="ctr">
              <a:lnSpc>
                <a:spcPct val="105000"/>
              </a:lnSpc>
              <a:spcBef>
                <a:spcPts val="0"/>
              </a:spcBef>
              <a:buFont typeface="Symbol" panose="05050102010706020507" pitchFamily="18" charset="2"/>
              <a:buChar char=""/>
            </a:pPr>
            <a:r>
              <a:rPr lang="en-US" sz="1600" dirty="0">
                <a:solidFill>
                  <a:srgbClr val="000000"/>
                </a:solidFill>
                <a:latin typeface="Calibri" panose="020F0502020204030204" pitchFamily="34" charset="0"/>
                <a:ea typeface="Calibri" panose="020F0502020204030204" pitchFamily="34" charset="0"/>
              </a:rPr>
              <a:t>Types of overview papers that have been done</a:t>
            </a:r>
          </a:p>
          <a:p>
            <a:pPr marL="257175" indent="-257175" fontAlgn="ctr">
              <a:lnSpc>
                <a:spcPct val="105000"/>
              </a:lnSpc>
              <a:spcBef>
                <a:spcPts val="0"/>
              </a:spcBef>
              <a:buFont typeface="Symbol" panose="05050102010706020507" pitchFamily="18" charset="2"/>
              <a:buChar char=""/>
            </a:pPr>
            <a:r>
              <a:rPr lang="en-US" sz="1600" dirty="0">
                <a:solidFill>
                  <a:srgbClr val="000000"/>
                </a:solidFill>
                <a:latin typeface="Calibri" panose="020F0502020204030204" pitchFamily="34" charset="0"/>
                <a:ea typeface="Calibri" panose="020F0502020204030204" pitchFamily="34" charset="0"/>
              </a:rPr>
              <a:t>Opportunities for collaboration across the EVS Investigations? Mission synergies to be taken advantage of?</a:t>
            </a:r>
          </a:p>
          <a:p>
            <a:pPr marL="257175" indent="-257175" fontAlgn="ctr">
              <a:lnSpc>
                <a:spcPct val="105000"/>
              </a:lnSpc>
              <a:spcBef>
                <a:spcPts val="0"/>
              </a:spcBef>
              <a:buFont typeface="Symbol" panose="05050102010706020507" pitchFamily="18" charset="2"/>
              <a:buChar char=""/>
            </a:pPr>
            <a:r>
              <a:rPr lang="en-US" sz="1600" dirty="0">
                <a:solidFill>
                  <a:srgbClr val="000000"/>
                </a:solidFill>
                <a:latin typeface="Calibri" panose="020F0502020204030204" pitchFamily="34" charset="0"/>
                <a:ea typeface="Calibri" panose="020F0502020204030204" pitchFamily="34" charset="0"/>
              </a:rPr>
              <a:t>Final data archive, synchronized data, data release date</a:t>
            </a:r>
            <a:endParaRPr lang="en-US" sz="1600" dirty="0">
              <a:latin typeface="Calibri" panose="020F0502020204030204" pitchFamily="34" charset="0"/>
              <a:ea typeface="Calibri" panose="020F0502020204030204" pitchFamily="34" charset="0"/>
            </a:endParaRPr>
          </a:p>
          <a:p>
            <a:endParaRPr lang="en-US" sz="3600" dirty="0"/>
          </a:p>
        </p:txBody>
      </p:sp>
    </p:spTree>
    <p:extLst>
      <p:ext uri="{BB962C8B-B14F-4D97-AF65-F5344CB8AC3E}">
        <p14:creationId xmlns:p14="http://schemas.microsoft.com/office/powerpoint/2010/main" val="1664872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8FA50-B8E2-8A7F-CE44-8F22968914C8}"/>
              </a:ext>
            </a:extLst>
          </p:cNvPr>
          <p:cNvSpPr>
            <a:spLocks noGrp="1"/>
          </p:cNvSpPr>
          <p:nvPr>
            <p:ph type="title"/>
          </p:nvPr>
        </p:nvSpPr>
        <p:spPr>
          <a:xfrm>
            <a:off x="251146" y="0"/>
            <a:ext cx="7886700" cy="1325563"/>
          </a:xfrm>
        </p:spPr>
        <p:txBody>
          <a:bodyPr/>
          <a:lstStyle/>
          <a:p>
            <a:r>
              <a:rPr lang="en-US" dirty="0"/>
              <a:t>Inclusivity</a:t>
            </a:r>
          </a:p>
        </p:txBody>
      </p:sp>
      <p:sp>
        <p:nvSpPr>
          <p:cNvPr id="3" name="Content Placeholder 2">
            <a:extLst>
              <a:ext uri="{FF2B5EF4-FFF2-40B4-BE49-F238E27FC236}">
                <a16:creationId xmlns:a16="http://schemas.microsoft.com/office/drawing/2014/main" id="{2820FBCE-381B-AA9B-7D16-5257BDC2CA97}"/>
              </a:ext>
            </a:extLst>
          </p:cNvPr>
          <p:cNvSpPr>
            <a:spLocks noGrp="1"/>
          </p:cNvSpPr>
          <p:nvPr>
            <p:ph idx="1"/>
          </p:nvPr>
        </p:nvSpPr>
        <p:spPr>
          <a:xfrm>
            <a:off x="519593" y="1573955"/>
            <a:ext cx="8263680" cy="4351338"/>
          </a:xfrm>
        </p:spPr>
        <p:txBody>
          <a:bodyPr>
            <a:normAutofit fontScale="85000" lnSpcReduction="20000"/>
          </a:bodyPr>
          <a:lstStyle/>
          <a:p>
            <a:r>
              <a:rPr lang="en-US" dirty="0"/>
              <a:t>Investigation Code of Conducts / Agreements of behavior</a:t>
            </a:r>
          </a:p>
          <a:p>
            <a:pPr lvl="1"/>
            <a:r>
              <a:rPr lang="en-US" dirty="0"/>
              <a:t>Required Investigation documentation</a:t>
            </a:r>
          </a:p>
          <a:p>
            <a:pPr lvl="1"/>
            <a:r>
              <a:rPr lang="en-US" dirty="0"/>
              <a:t>To be developed as a team for overall buy-in</a:t>
            </a:r>
          </a:p>
          <a:p>
            <a:r>
              <a:rPr lang="en-US" dirty="0"/>
              <a:t>Accessibility: Shared drive accessible to all participants (NASA and non-NASA) </a:t>
            </a:r>
          </a:p>
          <a:p>
            <a:r>
              <a:rPr lang="en-US" dirty="0"/>
              <a:t>Communications within the science team</a:t>
            </a:r>
          </a:p>
          <a:p>
            <a:pPr lvl="1"/>
            <a:r>
              <a:rPr lang="en-US" dirty="0"/>
              <a:t>Frequency of meetings, openness, communication platform used, etc. </a:t>
            </a:r>
          </a:p>
          <a:p>
            <a:pPr lvl="1"/>
            <a:r>
              <a:rPr lang="en-US" sz="2400" dirty="0">
                <a:latin typeface="Calibri" panose="020F0502020204030204" pitchFamily="34" charset="0"/>
                <a:ea typeface="Calibri" panose="020F0502020204030204" pitchFamily="34" charset="0"/>
              </a:rPr>
              <a:t>Inner-project deployment communication (lines of authority)</a:t>
            </a:r>
          </a:p>
          <a:p>
            <a:pPr lvl="1"/>
            <a:r>
              <a:rPr lang="en-US" sz="2400" dirty="0">
                <a:latin typeface="Calibri" panose="020F0502020204030204" pitchFamily="34" charset="0"/>
                <a:ea typeface="Calibri" panose="020F0502020204030204" pitchFamily="34" charset="0"/>
              </a:rPr>
              <a:t>Recommend 1:1 point of contact between science and aircraft ops for decisions, flight schedules, engineering, modifications, requirements, etc. to ensure both orgs know where decisions are coming from and how to disseminate to respective orgs.</a:t>
            </a:r>
          </a:p>
          <a:p>
            <a:pPr lvl="1"/>
            <a:r>
              <a:rPr lang="en-US" sz="2400" dirty="0">
                <a:latin typeface="Calibri" panose="020F0502020204030204" pitchFamily="34" charset="0"/>
                <a:ea typeface="Calibri" panose="020F0502020204030204" pitchFamily="34" charset="0"/>
              </a:rPr>
              <a:t>Open communication: When a request or activity cannot be executed/approved, it is helpful for the teams to understand the rationale </a:t>
            </a:r>
          </a:p>
          <a:p>
            <a:pPr lvl="1"/>
            <a:endParaRPr lang="en-US" sz="2400" dirty="0">
              <a:latin typeface="Calibri" panose="020F0502020204030204" pitchFamily="34" charset="0"/>
              <a:ea typeface="Calibri" panose="020F0502020204030204" pitchFamily="34" charset="0"/>
            </a:endParaRPr>
          </a:p>
          <a:p>
            <a:pPr lvl="1"/>
            <a:endParaRPr lang="en-US" dirty="0"/>
          </a:p>
          <a:p>
            <a:endParaRPr lang="en-US" dirty="0"/>
          </a:p>
        </p:txBody>
      </p:sp>
    </p:spTree>
    <p:extLst>
      <p:ext uri="{BB962C8B-B14F-4D97-AF65-F5344CB8AC3E}">
        <p14:creationId xmlns:p14="http://schemas.microsoft.com/office/powerpoint/2010/main" val="374526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001C-21B3-B229-0829-4C311AA632D8}"/>
              </a:ext>
            </a:extLst>
          </p:cNvPr>
          <p:cNvSpPr>
            <a:spLocks noGrp="1"/>
          </p:cNvSpPr>
          <p:nvPr>
            <p:ph type="title"/>
          </p:nvPr>
        </p:nvSpPr>
        <p:spPr>
          <a:xfrm>
            <a:off x="369116" y="18255"/>
            <a:ext cx="7886700" cy="1325563"/>
          </a:xfrm>
        </p:spPr>
        <p:txBody>
          <a:bodyPr/>
          <a:lstStyle/>
          <a:p>
            <a:r>
              <a:rPr lang="en-US" dirty="0"/>
              <a:t>Planning</a:t>
            </a:r>
          </a:p>
        </p:txBody>
      </p:sp>
      <p:sp>
        <p:nvSpPr>
          <p:cNvPr id="3" name="Content Placeholder 2">
            <a:extLst>
              <a:ext uri="{FF2B5EF4-FFF2-40B4-BE49-F238E27FC236}">
                <a16:creationId xmlns:a16="http://schemas.microsoft.com/office/drawing/2014/main" id="{DA8802B2-935F-26DA-5983-FDD955083D34}"/>
              </a:ext>
            </a:extLst>
          </p:cNvPr>
          <p:cNvSpPr>
            <a:spLocks noGrp="1"/>
          </p:cNvSpPr>
          <p:nvPr>
            <p:ph idx="1"/>
          </p:nvPr>
        </p:nvSpPr>
        <p:spPr>
          <a:xfrm>
            <a:off x="469783" y="1392572"/>
            <a:ext cx="8045567" cy="5352177"/>
          </a:xfrm>
        </p:spPr>
        <p:txBody>
          <a:bodyPr>
            <a:normAutofit fontScale="55000" lnSpcReduction="20000"/>
          </a:bodyPr>
          <a:lstStyle/>
          <a:p>
            <a:r>
              <a:rPr lang="en-US" dirty="0"/>
              <a:t>SOFRS (Science Operations Flight Request System): </a:t>
            </a:r>
          </a:p>
          <a:p>
            <a:pPr lvl="1"/>
            <a:r>
              <a:rPr lang="en-US" dirty="0"/>
              <a:t>to be kept up to date and to include all pertinent information including all PIs and funding Program Managers</a:t>
            </a:r>
          </a:p>
          <a:p>
            <a:r>
              <a:rPr lang="en-US" dirty="0"/>
              <a:t>Deployment site visits/survey: </a:t>
            </a:r>
          </a:p>
          <a:p>
            <a:pPr lvl="1"/>
            <a:r>
              <a:rPr lang="en-US" dirty="0"/>
              <a:t>critical to the success of the campaign and needs to be done in advance. </a:t>
            </a:r>
          </a:p>
          <a:p>
            <a:pPr lvl="1"/>
            <a:r>
              <a:rPr lang="en-US" dirty="0"/>
              <a:t>should include alternative locations (diverts, moving operations, etc.)</a:t>
            </a:r>
          </a:p>
          <a:p>
            <a:r>
              <a:rPr lang="en-US" dirty="0"/>
              <a:t>Schedules and operational windows:  </a:t>
            </a:r>
          </a:p>
          <a:p>
            <a:pPr lvl="1"/>
            <a:r>
              <a:rPr lang="en-US" dirty="0"/>
              <a:t>Should be clearly defined during the planning phase</a:t>
            </a:r>
          </a:p>
          <a:p>
            <a:pPr lvl="1"/>
            <a:r>
              <a:rPr lang="en-US" dirty="0"/>
              <a:t>Contingency plans should be established which incorporate flexibility in the schedule</a:t>
            </a:r>
          </a:p>
          <a:p>
            <a:pPr lvl="1"/>
            <a:r>
              <a:rPr lang="en-US" dirty="0"/>
              <a:t>Important to recognize risks to schedules and deployment locations, such as aircraft availability, ship availability, personnel availability, weather, etc. </a:t>
            </a:r>
          </a:p>
          <a:p>
            <a:pPr lvl="1"/>
            <a:r>
              <a:rPr lang="en-US" dirty="0"/>
              <a:t>Need back-up flight scientists and operators for instruments</a:t>
            </a:r>
          </a:p>
          <a:p>
            <a:r>
              <a:rPr lang="en-US" dirty="0"/>
              <a:t>Budgetary considerations: </a:t>
            </a:r>
          </a:p>
          <a:p>
            <a:pPr lvl="1"/>
            <a:r>
              <a:rPr lang="en-US" dirty="0"/>
              <a:t>Any changes (even minor changes) from budgeted aircraft ops plan can result in increases higher than expected.  Need as many details as possible laid out in advance to understand costs (e.g. pace of operations, weekend flights, suitcase </a:t>
            </a:r>
            <a:r>
              <a:rPr lang="en-US" dirty="0" err="1"/>
              <a:t>flts</a:t>
            </a:r>
            <a:r>
              <a:rPr lang="en-US" dirty="0"/>
              <a:t>, double sorties). </a:t>
            </a:r>
          </a:p>
          <a:p>
            <a:r>
              <a:rPr lang="en-US" dirty="0"/>
              <a:t>Personnel:</a:t>
            </a:r>
          </a:p>
          <a:p>
            <a:pPr lvl="1"/>
            <a:r>
              <a:rPr lang="en-US" dirty="0"/>
              <a:t>Roles and responsibilities should be clearly defined</a:t>
            </a:r>
          </a:p>
          <a:p>
            <a:pPr lvl="1"/>
            <a:r>
              <a:rPr lang="en-US" dirty="0"/>
              <a:t>Commitments from Investigation science teams need to be established before the start of the campaign to prevent interruptions in the field support</a:t>
            </a:r>
          </a:p>
          <a:p>
            <a:r>
              <a:rPr lang="en-US" dirty="0"/>
              <a:t>Emergency management, guidelines, reporting and procedures should be developed and clearly understood (at least by the Investigation management team)</a:t>
            </a:r>
          </a:p>
          <a:p>
            <a:r>
              <a:rPr lang="en-US" dirty="0"/>
              <a:t>Flight planning:</a:t>
            </a:r>
          </a:p>
          <a:p>
            <a:pPr lvl="1"/>
            <a:r>
              <a:rPr lang="en-US" dirty="0"/>
              <a:t>It is beneficial to have a pilot on the ground to help with flight planning (while a flight is going on) especially if the flight being planned is complicated.  This might be at an additional cost. </a:t>
            </a:r>
          </a:p>
          <a:p>
            <a:endParaRPr lang="en-US" dirty="0"/>
          </a:p>
        </p:txBody>
      </p:sp>
    </p:spTree>
    <p:extLst>
      <p:ext uri="{BB962C8B-B14F-4D97-AF65-F5344CB8AC3E}">
        <p14:creationId xmlns:p14="http://schemas.microsoft.com/office/powerpoint/2010/main" val="94241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001C-21B3-B229-0829-4C311AA632D8}"/>
              </a:ext>
            </a:extLst>
          </p:cNvPr>
          <p:cNvSpPr>
            <a:spLocks noGrp="1"/>
          </p:cNvSpPr>
          <p:nvPr>
            <p:ph type="title"/>
          </p:nvPr>
        </p:nvSpPr>
        <p:spPr>
          <a:xfrm>
            <a:off x="369116" y="18255"/>
            <a:ext cx="7886700" cy="1325563"/>
          </a:xfrm>
        </p:spPr>
        <p:txBody>
          <a:bodyPr/>
          <a:lstStyle/>
          <a:p>
            <a:r>
              <a:rPr lang="en-US" dirty="0"/>
              <a:t>Data Management</a:t>
            </a:r>
          </a:p>
        </p:txBody>
      </p:sp>
      <p:sp>
        <p:nvSpPr>
          <p:cNvPr id="3" name="Content Placeholder 2">
            <a:extLst>
              <a:ext uri="{FF2B5EF4-FFF2-40B4-BE49-F238E27FC236}">
                <a16:creationId xmlns:a16="http://schemas.microsoft.com/office/drawing/2014/main" id="{DA8802B2-935F-26DA-5983-FDD955083D34}"/>
              </a:ext>
            </a:extLst>
          </p:cNvPr>
          <p:cNvSpPr>
            <a:spLocks noGrp="1"/>
          </p:cNvSpPr>
          <p:nvPr>
            <p:ph idx="1"/>
          </p:nvPr>
        </p:nvSpPr>
        <p:spPr>
          <a:xfrm>
            <a:off x="289682" y="1057013"/>
            <a:ext cx="8662729" cy="5872293"/>
          </a:xfrm>
        </p:spPr>
        <p:txBody>
          <a:bodyPr>
            <a:normAutofit fontScale="85000" lnSpcReduction="20000"/>
          </a:bodyPr>
          <a:lstStyle/>
          <a:p>
            <a:r>
              <a:rPr lang="en-US" sz="1300" dirty="0"/>
              <a:t>Requirements at ICR:</a:t>
            </a:r>
          </a:p>
          <a:p>
            <a:pPr lvl="1"/>
            <a:r>
              <a:rPr lang="en-US" sz="1300" dirty="0"/>
              <a:t>Data quality analysis is needed at the individual PI level and project level to provide a wholistic picture and ensure project data quality.  </a:t>
            </a:r>
          </a:p>
          <a:p>
            <a:pPr lvl="1"/>
            <a:r>
              <a:rPr lang="en-US" sz="1300" dirty="0"/>
              <a:t>At least two data submission deadlines may be needed, one for individual co-Is and the second one for an independent assessment of all data to check for consistency especially between the closely related measurements.</a:t>
            </a:r>
          </a:p>
          <a:p>
            <a:pPr lvl="1"/>
            <a:r>
              <a:rPr lang="en-US" sz="1300" dirty="0"/>
              <a:t>Sampling time synchronization requirements </a:t>
            </a:r>
          </a:p>
          <a:p>
            <a:r>
              <a:rPr lang="en-US" sz="1300" dirty="0"/>
              <a:t>At project start, Project Scientist should meet with each instrument co-I individually to:</a:t>
            </a:r>
          </a:p>
          <a:p>
            <a:pPr lvl="1">
              <a:buFont typeface="+mj-lt"/>
              <a:buAutoNum type="arabicPeriod"/>
            </a:pPr>
            <a:r>
              <a:rPr lang="en-US" sz="1300" dirty="0"/>
              <a:t>Reaffirm measurements or products that are required for the archive and separate any additional value added products (beyond level 1 science requirements) that will not tracked by the Investigation or Program office.</a:t>
            </a:r>
          </a:p>
          <a:p>
            <a:pPr lvl="1">
              <a:buFont typeface="+mj-lt"/>
              <a:buAutoNum type="arabicPeriod"/>
            </a:pPr>
            <a:r>
              <a:rPr lang="en-US" sz="1300" dirty="0"/>
              <a:t>Determine if there are any dependencies on other datasets and how each team would deal with delays from those dependencies.</a:t>
            </a:r>
          </a:p>
          <a:p>
            <a:pPr lvl="1">
              <a:buFont typeface="+mj-lt"/>
              <a:buAutoNum type="arabicPeriod"/>
            </a:pPr>
            <a:r>
              <a:rPr lang="en-US" sz="1300" dirty="0"/>
              <a:t>Determine how data is going to be time stamped relative to other measurements and get agreements that the team will address any issues determined from the data archive.</a:t>
            </a:r>
          </a:p>
          <a:p>
            <a:pPr lvl="1">
              <a:buFont typeface="+mj-lt"/>
              <a:buAutoNum type="arabicPeriod"/>
            </a:pPr>
            <a:r>
              <a:rPr lang="en-US" sz="1300" dirty="0"/>
              <a:t>Get commitment to meet archive schedule from each instrument Co-I. </a:t>
            </a:r>
          </a:p>
          <a:p>
            <a:pPr lvl="1">
              <a:buFont typeface="+mj-lt"/>
              <a:buAutoNum type="arabicPeriod"/>
            </a:pPr>
            <a:r>
              <a:rPr lang="en-US" sz="1300" dirty="0"/>
              <a:t>After meeting instrument Co-Is individually, meet as a group to discuss overall schedule.</a:t>
            </a:r>
          </a:p>
          <a:p>
            <a:pPr lvl="1">
              <a:buFont typeface="+mj-lt"/>
              <a:buAutoNum type="arabicPeriod"/>
            </a:pPr>
            <a:r>
              <a:rPr lang="en-US" sz="1300" dirty="0"/>
              <a:t>Issues with meeting schedule should be resolved before data collection begins (include ESSP/HQ)</a:t>
            </a:r>
          </a:p>
          <a:p>
            <a:pPr lvl="1">
              <a:buFont typeface="+mj-lt"/>
              <a:buAutoNum type="arabicPeriod"/>
            </a:pPr>
            <a:r>
              <a:rPr lang="en-US" sz="1300" dirty="0"/>
              <a:t>Establish process with ESSP/HQ for re-evaluating data deadlines in case of unexpected contingencies, schedule changes, or new commitments.</a:t>
            </a:r>
          </a:p>
          <a:p>
            <a:r>
              <a:rPr lang="en-US" sz="1300" dirty="0"/>
              <a:t>Prior to each deployment:</a:t>
            </a:r>
          </a:p>
          <a:p>
            <a:pPr lvl="1">
              <a:buFont typeface="+mj-lt"/>
              <a:buAutoNum type="arabicPeriod"/>
            </a:pPr>
            <a:r>
              <a:rPr lang="en-US" sz="1300" dirty="0"/>
              <a:t>Meet with each instrument co-I to review required data products and schedule.  Discuss any new commitments/projects that may impact ability to meet schedule.</a:t>
            </a:r>
          </a:p>
          <a:p>
            <a:pPr lvl="1">
              <a:buFont typeface="+mj-lt"/>
              <a:buAutoNum type="arabicPeriod"/>
            </a:pPr>
            <a:r>
              <a:rPr lang="en-US" sz="1300" dirty="0"/>
              <a:t>Discuss issues with ESSP/HQ to resolve</a:t>
            </a:r>
          </a:p>
          <a:p>
            <a:pPr lvl="1">
              <a:buFont typeface="+mj-lt"/>
              <a:buAutoNum type="arabicPeriod"/>
            </a:pPr>
            <a:r>
              <a:rPr lang="en-US" sz="1300" dirty="0"/>
              <a:t>Decide on policy for status checks</a:t>
            </a:r>
          </a:p>
          <a:p>
            <a:r>
              <a:rPr lang="en-US" sz="1300" dirty="0"/>
              <a:t>Post deployment</a:t>
            </a:r>
          </a:p>
          <a:p>
            <a:pPr marL="800100" lvl="1" indent="-342900">
              <a:buFont typeface="+mj-lt"/>
              <a:buAutoNum type="arabicPeriod"/>
            </a:pPr>
            <a:r>
              <a:rPr lang="en-US" sz="1300" dirty="0"/>
              <a:t>Perform status checks and plan for evaluating the datasets for consistency (e.g. time sync, reporting intervals).</a:t>
            </a:r>
          </a:p>
          <a:p>
            <a:pPr marL="800100" lvl="1" indent="-342900">
              <a:buFont typeface="+mj-lt"/>
              <a:buAutoNum type="arabicPeriod"/>
            </a:pPr>
            <a:r>
              <a:rPr lang="en-US" sz="1300" dirty="0"/>
              <a:t>Identify issues with meeting deadlines at earliest possible time</a:t>
            </a:r>
          </a:p>
          <a:p>
            <a:pPr marL="800100" lvl="1" indent="-342900">
              <a:buFont typeface="+mj-lt"/>
              <a:buAutoNum type="arabicPeriod"/>
            </a:pPr>
            <a:r>
              <a:rPr lang="en-US" sz="1300" dirty="0"/>
              <a:t>Engage ESSP/HQ if needed to adjust timeline and relate potential long-term impacts</a:t>
            </a:r>
          </a:p>
          <a:p>
            <a:r>
              <a:rPr lang="en-US" sz="1300" dirty="0"/>
              <a:t>For late data:</a:t>
            </a:r>
          </a:p>
          <a:p>
            <a:pPr marL="800100" lvl="1" indent="-342900">
              <a:buFont typeface="+mj-lt"/>
              <a:buAutoNum type="arabicPeriod"/>
            </a:pPr>
            <a:r>
              <a:rPr lang="en-US" sz="1300" dirty="0"/>
              <a:t>Archive any data without dependencies on schedule but Project Scientist should get agreements to that an update will be provided once dependencies are available.</a:t>
            </a:r>
          </a:p>
          <a:p>
            <a:pPr marL="800100" lvl="1" indent="-342900">
              <a:buFont typeface="+mj-lt"/>
              <a:buAutoNum type="arabicPeriod"/>
            </a:pPr>
            <a:r>
              <a:rPr lang="en-US" sz="1300" dirty="0"/>
              <a:t>Make archive schedule and status check schedule</a:t>
            </a:r>
          </a:p>
          <a:p>
            <a:r>
              <a:rPr lang="en-US" sz="1300" dirty="0"/>
              <a:t>Once archive is complete, perform integrated analysis to cross check data agreement/alignment</a:t>
            </a:r>
          </a:p>
          <a:p>
            <a:endParaRPr lang="en-US" sz="800" dirty="0"/>
          </a:p>
        </p:txBody>
      </p:sp>
    </p:spTree>
    <p:extLst>
      <p:ext uri="{BB962C8B-B14F-4D97-AF65-F5344CB8AC3E}">
        <p14:creationId xmlns:p14="http://schemas.microsoft.com/office/powerpoint/2010/main" val="11385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A601C-8D7D-6796-508B-2BA656548B5E}"/>
              </a:ext>
            </a:extLst>
          </p:cNvPr>
          <p:cNvSpPr>
            <a:spLocks noGrp="1"/>
          </p:cNvSpPr>
          <p:nvPr>
            <p:ph type="title"/>
          </p:nvPr>
        </p:nvSpPr>
        <p:spPr/>
        <p:txBody>
          <a:bodyPr/>
          <a:lstStyle/>
          <a:p>
            <a:r>
              <a:rPr lang="en-US" dirty="0"/>
              <a:t>Open Data Workshop</a:t>
            </a:r>
          </a:p>
        </p:txBody>
      </p:sp>
      <p:sp>
        <p:nvSpPr>
          <p:cNvPr id="3" name="Content Placeholder 2">
            <a:extLst>
              <a:ext uri="{FF2B5EF4-FFF2-40B4-BE49-F238E27FC236}">
                <a16:creationId xmlns:a16="http://schemas.microsoft.com/office/drawing/2014/main" id="{F583B5F1-902D-079C-D9F8-A1ADAA64E9C2}"/>
              </a:ext>
            </a:extLst>
          </p:cNvPr>
          <p:cNvSpPr>
            <a:spLocks noGrp="1"/>
          </p:cNvSpPr>
          <p:nvPr>
            <p:ph idx="1"/>
          </p:nvPr>
        </p:nvSpPr>
        <p:spPr/>
        <p:txBody>
          <a:bodyPr>
            <a:normAutofit/>
          </a:bodyPr>
          <a:lstStyle/>
          <a:p>
            <a:pPr marL="0">
              <a:spcBef>
                <a:spcPts val="0"/>
              </a:spcBef>
            </a:pPr>
            <a:r>
              <a:rPr lang="en-US" sz="2000" dirty="0">
                <a:solidFill>
                  <a:srgbClr val="000000"/>
                </a:solidFill>
                <a:latin typeface="Calibri" panose="020F0502020204030204" pitchFamily="34" charset="0"/>
                <a:ea typeface="Calibri" panose="020F0502020204030204" pitchFamily="34" charset="0"/>
              </a:rPr>
              <a:t>What is NASA looking for here?</a:t>
            </a:r>
          </a:p>
          <a:p>
            <a:pPr marL="0">
              <a:spcBef>
                <a:spcPts val="0"/>
              </a:spcBef>
            </a:pPr>
            <a:r>
              <a:rPr lang="en-US" sz="2000" dirty="0">
                <a:solidFill>
                  <a:srgbClr val="000000"/>
                </a:solidFill>
                <a:latin typeface="Calibri" panose="020F0502020204030204" pitchFamily="34" charset="0"/>
                <a:ea typeface="Calibri" panose="020F0502020204030204" pitchFamily="34" charset="0"/>
              </a:rPr>
              <a:t>Lessons learned from Open Data Workshops</a:t>
            </a:r>
          </a:p>
          <a:p>
            <a:pPr marL="0">
              <a:spcBef>
                <a:spcPts val="0"/>
              </a:spcBef>
            </a:pPr>
            <a:r>
              <a:rPr lang="en-US" sz="2000" dirty="0">
                <a:solidFill>
                  <a:srgbClr val="000000"/>
                </a:solidFill>
                <a:latin typeface="Calibri" panose="020F0502020204030204" pitchFamily="34" charset="0"/>
                <a:ea typeface="Calibri" panose="020F0502020204030204" pitchFamily="34" charset="0"/>
              </a:rPr>
              <a:t>ESSP PO applications funded: </a:t>
            </a:r>
            <a:r>
              <a:rPr lang="en-US" sz="2000" dirty="0">
                <a:latin typeface="Calibri" panose="020F0502020204030204" pitchFamily="34" charset="0"/>
                <a:ea typeface="Calibri" panose="020F0502020204030204" pitchFamily="34" charset="0"/>
              </a:rPr>
              <a:t>Delta-X applications workshop</a:t>
            </a:r>
          </a:p>
          <a:p>
            <a:pPr marL="0">
              <a:spcBef>
                <a:spcPts val="0"/>
              </a:spcBef>
            </a:pPr>
            <a:r>
              <a:rPr lang="en-US" sz="2000" dirty="0">
                <a:latin typeface="Calibri" panose="020F0502020204030204" pitchFamily="34" charset="0"/>
                <a:ea typeface="Calibri" panose="020F0502020204030204" pitchFamily="34" charset="0"/>
              </a:rPr>
              <a:t>Improve airborne and field data stewardship</a:t>
            </a:r>
          </a:p>
          <a:p>
            <a:pPr marL="0" indent="0">
              <a:buNone/>
            </a:pPr>
            <a:endParaRPr lang="en-US" sz="4400" dirty="0"/>
          </a:p>
        </p:txBody>
      </p:sp>
    </p:spTree>
    <p:extLst>
      <p:ext uri="{BB962C8B-B14F-4D97-AF65-F5344CB8AC3E}">
        <p14:creationId xmlns:p14="http://schemas.microsoft.com/office/powerpoint/2010/main" val="41393342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2679</TotalTime>
  <Words>917</Words>
  <Application>Microsoft Office PowerPoint</Application>
  <PresentationFormat>On-screen Show (4:3)</PresentationFormat>
  <Paragraphs>75</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Symbol</vt:lpstr>
      <vt:lpstr>Office Theme</vt:lpstr>
      <vt:lpstr> EVS-3 Program August 22, 2023</vt:lpstr>
      <vt:lpstr>Topics for Discussion</vt:lpstr>
      <vt:lpstr>Inclusivity</vt:lpstr>
      <vt:lpstr>Planning</vt:lpstr>
      <vt:lpstr>Data Management</vt:lpstr>
      <vt:lpstr>Open Data 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EVS-3 Program August 22, 2023</dc:title>
  <dc:creator>Martin, Meiying Melissa Y. (LARC-A5)</dc:creator>
  <cp:lastModifiedBy>Martin, Meiying Melissa Y. (LARC-A5)</cp:lastModifiedBy>
  <cp:revision>2</cp:revision>
  <dcterms:created xsi:type="dcterms:W3CDTF">2023-08-20T15:22:31Z</dcterms:created>
  <dcterms:modified xsi:type="dcterms:W3CDTF">2023-08-22T12:01:44Z</dcterms:modified>
</cp:coreProperties>
</file>