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4"/>
  </p:notesMasterIdLst>
  <p:handoutMasterIdLst>
    <p:handoutMasterId r:id="rId15"/>
  </p:handoutMasterIdLst>
  <p:sldIdLst>
    <p:sldId id="268" r:id="rId4"/>
    <p:sldId id="304" r:id="rId5"/>
    <p:sldId id="300" r:id="rId6"/>
    <p:sldId id="301" r:id="rId7"/>
    <p:sldId id="28828" r:id="rId8"/>
    <p:sldId id="28829" r:id="rId9"/>
    <p:sldId id="339" r:id="rId10"/>
    <p:sldId id="28830" r:id="rId11"/>
    <p:sldId id="302" r:id="rId12"/>
    <p:sldId id="2883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59027A6-1A4C-4375-AF89-C089AA1EFFE0}">
          <p14:sldIdLst>
            <p14:sldId id="268"/>
          </p14:sldIdLst>
        </p14:section>
        <p14:section name="ESSP/ESD Overview" id="{97A8BD9C-A354-4476-8D8A-9F9E7106C748}">
          <p14:sldIdLst>
            <p14:sldId id="304"/>
            <p14:sldId id="300"/>
            <p14:sldId id="301"/>
          </p14:sldIdLst>
        </p14:section>
        <p14:section name="Earth Fleet &amp; EV" id="{C3459B5B-B584-4101-9908-33A0A24536C3}">
          <p14:sldIdLst>
            <p14:sldId id="28828"/>
            <p14:sldId id="28829"/>
            <p14:sldId id="339"/>
          </p14:sldIdLst>
        </p14:section>
        <p14:section name="New and Noteworthy" id="{71C5DA0A-4DED-4D7C-A70F-6A60D4E3F6B5}">
          <p14:sldIdLst>
            <p14:sldId id="28830"/>
            <p14:sldId id="302"/>
          </p14:sldIdLst>
        </p14:section>
        <p14:section name="Program Forum Preview" id="{A4C4BEFF-62CF-4E0B-9466-EB2F74949D9C}">
          <p14:sldIdLst>
            <p14:sldId id="28831"/>
          </p14:sldIdLst>
        </p14:section>
      </p14:sectionLst>
    </p:ext>
    <p:ext uri="{EFAFB233-063F-42B5-8137-9DF3F51BA10A}">
      <p15:sldGuideLst xmlns:p15="http://schemas.microsoft.com/office/powerpoint/2012/main">
        <p15:guide id="1" orient="horz" userDrawn="1">
          <p15:clr>
            <a:srgbClr val="A4A3A4"/>
          </p15:clr>
        </p15:guide>
        <p15:guide id="2" userDrawn="1">
          <p15:clr>
            <a:srgbClr val="A4A3A4"/>
          </p15:clr>
        </p15:guide>
        <p15:guide id="3" pos="3840" userDrawn="1">
          <p15:clr>
            <a:srgbClr val="A4A3A4"/>
          </p15:clr>
        </p15:guide>
        <p15:guide id="4" orient="horz" pos="2496" userDrawn="1">
          <p15:clr>
            <a:srgbClr val="A4A3A4"/>
          </p15:clr>
        </p15:guide>
        <p15:guide id="5" orient="horz" pos="12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FADD4-B31F-6401-F75B-0AF4F485109E}" name="Stewart, Hannah (HQ-DK000)[BOOZ ALLEN HAMILTON]" initials="SH(DAH" userId="S::hstewar2@ndc.nasa.gov::d165141d-a77f-4001-a768-ed3610546a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748388"/>
    <a:srgbClr val="5C7A8F"/>
    <a:srgbClr val="A4CAE4"/>
    <a:srgbClr val="FFD966"/>
    <a:srgbClr val="C7A16D"/>
    <a:srgbClr val="E6E6E6"/>
    <a:srgbClr val="928E7E"/>
    <a:srgbClr val="FFFFFF"/>
    <a:srgbClr val="ABD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AD7CAD-5117-4BEE-ADDA-8D2FFCDA2750}" v="2291" dt="2023-08-21T19:00:26.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guide/>
        <p:guide pos="3840"/>
        <p:guide orient="horz" pos="2496"/>
        <p:guide orient="horz" pos="127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21"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64280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118638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Earth System Science Pathfinder Program is an integral component of our ESD Flight portfolio.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was founded in the late 1990's to fill a gap and address emerging areas of science that weren’t being addressed within our existing portfolio. </a:t>
            </a:r>
            <a:endParaRPr lang="en-US" dirty="0">
              <a:cs typeface="Calibri" panose="020F0502020204030204"/>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ESSP now serves the important purpose of stimulating new scientific understanding of the global Earth system, and helps us address some of the most pressing challenges associated with a changing climate including forest fires, heat waves, floods, storms, and other extreme weather events.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Each ESSP mission support’s the program’s overarching goals through the development and operation of remote-sensing instruments or suborbital missions that produce data that can utilized to address key Earth Science research questions. </a:t>
            </a:r>
            <a:endParaRPr lang="en-US" dirty="0">
              <a:cs typeface="Calibri" panose="020F0502020204030204"/>
            </a:endParaRPr>
          </a:p>
          <a:p>
            <a:pPr>
              <a:buFont typeface="Arial" panose="020B0604020202020204" pitchFamily="34" charset="0"/>
            </a:pPr>
            <a:endParaRPr lang="en-US" dirty="0">
              <a:cs typeface="Calibri" panose="020F0502020204030204"/>
            </a:endParaRPr>
          </a:p>
          <a:p>
            <a:pPr marL="171450" indent="-171450">
              <a:buFont typeface="Arial" panose="020B0604020202020204" pitchFamily="34" charset="0"/>
              <a:buChar char="•"/>
            </a:pPr>
            <a:r>
              <a:rPr lang="en-US" dirty="0"/>
              <a:t>In 2009, ESSP evolved as a result of a 2007 decadal survey recommendation to introduce lower cost, higher risk missions. The resulting ESSP Earth Venture Class includes missions focused on developing innovative research using higher risk technologies and producing key applications from their measurements. </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2017 the program evolved again, this time from a 2017 Decadal Survey recommendation to include an Earth Venture Continuity component to provide opportunities for low-cost sustained observations.  </a:t>
            </a:r>
            <a:endParaRPr lang="en-US" dirty="0">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defRPr/>
            </a:pPr>
            <a:r>
              <a:rPr lang="en-US" dirty="0"/>
              <a:t>Not only is ESSP of critical importance to the Division and the Directorate at large, but is urgently important for our communities. </a:t>
            </a:r>
            <a:r>
              <a:rPr lang="en-US" sz="1800" dirty="0"/>
              <a:t>The</a:t>
            </a:r>
            <a:r>
              <a:rPr lang="en-US" sz="1800" b="0" i="0" u="none" strike="noStrike" baseline="0" dirty="0">
                <a:solidFill>
                  <a:srgbClr val="000000"/>
                </a:solidFill>
                <a:latin typeface="Calibri"/>
                <a:cs typeface="Calibri"/>
              </a:rPr>
              <a:t> program plays a vital role by funding relatively inexpensive science instruments and missions that seek to produce accurate and timely information to help our communities respond to a changing environment.</a:t>
            </a:r>
            <a:endParaRPr lang="en-US" dirty="0">
              <a:latin typeface="Calibri"/>
              <a:cs typeface="Calibri"/>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540017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chart demonstrates the size and scale of ESSP within the larger ESD Flight Portfolio.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ESSP comprises a sizeable portion of our overall portfolio, supporting 22 active project including 8 in formulation/implementation, 8 operating missions, and a number of Airborne 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defRPr/>
            </a:pPr>
            <a:r>
              <a:rPr lang="en-US" dirty="0"/>
              <a:t>These projects are competitively selected and PI-led to address NASA’s high priority Earth System Science outcomes. </a:t>
            </a:r>
          </a:p>
        </p:txBody>
      </p:sp>
      <p:sp>
        <p:nvSpPr>
          <p:cNvPr id="4" name="Slide Number Placeholder 3"/>
          <p:cNvSpPr>
            <a:spLocks noGrp="1"/>
          </p:cNvSpPr>
          <p:nvPr>
            <p:ph type="sldNum" sz="quarter" idx="5"/>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73464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This chart visualizes our ESSP missions on the spectrum of cost and risk. ESSP missions are lower cost and higher risk, encouraging us to embrace innovation and development of new technologies that allow us to explore new scientific avenues and gather valuable Earth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92451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5</a:t>
            </a:fld>
            <a:endParaRPr lang="en-US"/>
          </a:p>
        </p:txBody>
      </p:sp>
    </p:spTree>
    <p:extLst>
      <p:ext uri="{BB962C8B-B14F-4D97-AF65-F5344CB8AC3E}">
        <p14:creationId xmlns:p14="http://schemas.microsoft.com/office/powerpoint/2010/main" val="3145971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29538" rtl="0" eaLnBrk="1" fontAlgn="auto" latinLnBrk="0" hangingPunct="1">
              <a:lnSpc>
                <a:spcPct val="100000"/>
              </a:lnSpc>
              <a:spcBef>
                <a:spcPts val="0"/>
              </a:spcBef>
              <a:spcAft>
                <a:spcPts val="0"/>
              </a:spcAft>
              <a:buClrTx/>
              <a:buSzTx/>
              <a:buFontTx/>
              <a:buNone/>
              <a:tabLst/>
              <a:defRPr/>
            </a:pPr>
            <a:fld id="{CD55D744-63D1-449E-BD91-E870527A29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53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98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240937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dirty="0">
              <a:solidFill>
                <a:srgbClr val="000000"/>
              </a:solidFill>
            </a:endParaRPr>
          </a:p>
          <a:p>
            <a:pPr>
              <a:defRPr/>
            </a:pPr>
            <a:r>
              <a:rPr lang="en-US" sz="1200" dirty="0">
                <a:solidFill>
                  <a:srgbClr val="000000"/>
                </a:solidFill>
              </a:rPr>
              <a:t>Four Pillars:</a:t>
            </a:r>
          </a:p>
          <a:p>
            <a:pPr marL="228600" indent="-228600">
              <a:buFont typeface="+mj-lt"/>
              <a:buAutoNum type="arabicParenR"/>
              <a:defRPr/>
            </a:pPr>
            <a:r>
              <a:rPr lang="en-US" sz="1100" dirty="0"/>
              <a:t>Data (archive)</a:t>
            </a:r>
          </a:p>
          <a:p>
            <a:pPr marL="228600" indent="-228600">
              <a:buFont typeface="+mj-lt"/>
              <a:buAutoNum type="arabicParenR"/>
              <a:defRPr/>
            </a:pPr>
            <a:r>
              <a:rPr lang="en-US" sz="1100" dirty="0"/>
              <a:t>Software (new)</a:t>
            </a:r>
          </a:p>
          <a:p>
            <a:pPr marL="228600" indent="-228600">
              <a:buFont typeface="+mj-lt"/>
              <a:buAutoNum type="arabicParenR"/>
              <a:defRPr/>
            </a:pPr>
            <a:r>
              <a:rPr lang="en-US" sz="1100" dirty="0"/>
              <a:t>Meetings (public)</a:t>
            </a:r>
          </a:p>
          <a:p>
            <a:pPr marL="228600" indent="-228600">
              <a:buFont typeface="+mj-lt"/>
              <a:buAutoNum type="arabicParenR"/>
              <a:defRPr/>
            </a:pPr>
            <a:r>
              <a:rPr lang="en-US" sz="1100" dirty="0"/>
              <a:t>Publications</a:t>
            </a:r>
          </a:p>
          <a:p>
            <a:pPr marL="228600" indent="-228600">
              <a:buFont typeface="+mj-lt"/>
              <a:buAutoNum type="arabicParenR"/>
              <a:defRPr/>
            </a:pPr>
            <a:endParaRPr lang="en-US" sz="1100" dirty="0"/>
          </a:p>
          <a:p>
            <a:pPr marL="228600" indent="-228600">
              <a:buFont typeface="+mj-lt"/>
              <a:buAutoNum type="arabicParenR"/>
              <a:defRPr/>
            </a:pPr>
            <a:endParaRPr lang="en-US" sz="1100" dirty="0"/>
          </a:p>
        </p:txBody>
      </p:sp>
      <p:sp>
        <p:nvSpPr>
          <p:cNvPr id="4" name="Slide Number Placeholder 3"/>
          <p:cNvSpPr>
            <a:spLocks noGrp="1"/>
          </p:cNvSpPr>
          <p:nvPr>
            <p:ph type="sldNum" sz="quarter" idx="5"/>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4026478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represents roughly where we are in the PPBE process. (We’re finalizing PAIG this week, which should be done by Thursday. The next step is to submit to OMB)</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392366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8/22/2023</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69694" y="4628849"/>
            <a:ext cx="5264258"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9A2B6083-2109-7E40-AD81-BCC8CCBD9B12}"/>
              </a:ext>
            </a:extLst>
          </p:cNvPr>
          <p:cNvGrpSpPr/>
          <p:nvPr userDrawn="1"/>
        </p:nvGrpSpPr>
        <p:grpSpPr>
          <a:xfrm>
            <a:off x="-473777" y="-10705"/>
            <a:ext cx="3197522" cy="6876906"/>
            <a:chOff x="-473777" y="-10705"/>
            <a:chExt cx="3197522" cy="6876906"/>
          </a:xfrm>
        </p:grpSpPr>
        <p:sp>
          <p:nvSpPr>
            <p:cNvPr id="15" name="Freeform 5">
              <a:extLst>
                <a:ext uri="{FF2B5EF4-FFF2-40B4-BE49-F238E27FC236}">
                  <a16:creationId xmlns:a16="http://schemas.microsoft.com/office/drawing/2014/main" id="{462C1B29-E598-6E4D-8850-540D54D59E09}"/>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C4C33094-D84E-564C-83F9-A23BC3DE304E}"/>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9121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40" userDrawn="1">
          <p15:clr>
            <a:srgbClr val="FBAE40"/>
          </p15:clr>
        </p15:guide>
        <p15:guide id="2" pos="1056" userDrawn="1">
          <p15:clr>
            <a:srgbClr val="FBAE40"/>
          </p15:clr>
        </p15:guide>
        <p15:guide id="3" orient="horz" pos="2352" userDrawn="1">
          <p15:clr>
            <a:srgbClr val="FBAE40"/>
          </p15:clr>
        </p15:guide>
        <p15:guide id="4" orient="horz" pos="26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8/22/2023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8/22/2023</a:t>
            </a:fld>
            <a:endParaRPr lang="en-US"/>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2375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8/22/2023</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8/22/2023</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8/22/2023</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7E9FD414-97F5-4349-956F-7065147EBD6A}" type="datetime1">
              <a:rPr lang="en-US" smtClean="0"/>
              <a:t>8/22/2023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6481D-1439-BBA7-1170-534F7AEB57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75A196-FE9E-A5F5-8393-01E716DEF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D87559-587A-6975-C4C4-BC361E724A87}"/>
              </a:ext>
            </a:extLst>
          </p:cNvPr>
          <p:cNvSpPr>
            <a:spLocks noGrp="1"/>
          </p:cNvSpPr>
          <p:nvPr>
            <p:ph type="dt" sz="half" idx="10"/>
          </p:nvPr>
        </p:nvSpPr>
        <p:spPr/>
        <p:txBody>
          <a:bodyPr/>
          <a:lstStyle/>
          <a:p>
            <a:fld id="{DFB9355D-C74D-0F4E-9058-3C9103FBC548}" type="datetimeFigureOut">
              <a:rPr lang="en-US" smtClean="0"/>
              <a:t>8/22/2023</a:t>
            </a:fld>
            <a:endParaRPr lang="en-US"/>
          </a:p>
        </p:txBody>
      </p:sp>
      <p:sp>
        <p:nvSpPr>
          <p:cNvPr id="5" name="Footer Placeholder 4">
            <a:extLst>
              <a:ext uri="{FF2B5EF4-FFF2-40B4-BE49-F238E27FC236}">
                <a16:creationId xmlns:a16="http://schemas.microsoft.com/office/drawing/2014/main" id="{6F1D2146-E67A-7FA4-E3E7-EEC5B46E4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A0DF6-44B1-B15D-2FF9-D245BF56B765}"/>
              </a:ext>
            </a:extLst>
          </p:cNvPr>
          <p:cNvSpPr>
            <a:spLocks noGrp="1"/>
          </p:cNvSpPr>
          <p:nvPr>
            <p:ph type="sldNum" sz="quarter" idx="12"/>
          </p:nvPr>
        </p:nvSpPr>
        <p:spPr/>
        <p:txBody>
          <a:bodyPr/>
          <a:lstStyle/>
          <a:p>
            <a:fld id="{F1C44402-20B7-3D4E-A386-08176E7A2C33}" type="slidenum">
              <a:rPr lang="en-US" smtClean="0"/>
              <a:t>‹#›</a:t>
            </a:fld>
            <a:endParaRPr lang="en-US"/>
          </a:p>
        </p:txBody>
      </p:sp>
    </p:spTree>
    <p:extLst>
      <p:ext uri="{BB962C8B-B14F-4D97-AF65-F5344CB8AC3E}">
        <p14:creationId xmlns:p14="http://schemas.microsoft.com/office/powerpoint/2010/main" val="2482292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C1F9B709-0C3C-448D-BBFC-4729F83FDEBF}" type="datetime1">
              <a:rPr lang="en-US" smtClean="0"/>
              <a:t>8/22/2023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r>
              <a:rPr lang="en-US"/>
              <a:t>FOR INTERNAL NASA USE ONLY</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805C972-C234-44D2-B040-6DD95830DD33}" type="slidenum">
              <a:rPr lang="en-US" smtClean="0"/>
              <a:t>‹#›</a:t>
            </a:fld>
            <a:endParaRPr lang="en-US"/>
          </a:p>
        </p:txBody>
      </p:sp>
    </p:spTree>
    <p:extLst>
      <p:ext uri="{BB962C8B-B14F-4D97-AF65-F5344CB8AC3E}">
        <p14:creationId xmlns:p14="http://schemas.microsoft.com/office/powerpoint/2010/main" val="115372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8/22/2023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8/22/2023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DA10E9-5C67-4148-864B-F3F3C56C3ABE}"/>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8366573-8E41-884C-9A46-968B69E936A7}"/>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F3E06820-AF45-8447-870A-93CC24EA81F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6CB6D904-E209-9448-B66C-46D6E4395CDE}"/>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0091EB8C-663B-8A41-BB64-1DECFB769A0E}"/>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1CD0F9D4-562D-0246-864A-D56E121E5335}"/>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8/22/2023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AAE3F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31332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2E17EC8-09E2-424C-BB85-D04BFAC3207D}"/>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B6E981B-1C2A-2242-ADE4-BC55A4F67B27}"/>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0C96509C-4E27-D849-8408-50EBD5C06593}"/>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6EC4A690-7495-B842-B699-9B4304CDCFB6}"/>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19DFF28-29A9-BB40-91D3-2FADDEDE51A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7" name="Rectangle 26">
            <a:extLst>
              <a:ext uri="{FF2B5EF4-FFF2-40B4-BE49-F238E27FC236}">
                <a16:creationId xmlns:a16="http://schemas.microsoft.com/office/drawing/2014/main" id="{F32B1BB1-8F47-DC4D-B3AA-284B213F78E0}"/>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1811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595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8/22/2023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AAE3F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4"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8/22/2023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8/22/2023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347911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8/22/2023</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8/22/2023</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9">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8/22/2023</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6" r:id="rId1"/>
    <p:sldLayoutId id="2147483650" r:id="rId2"/>
    <p:sldLayoutId id="2147483660" r:id="rId3"/>
    <p:sldLayoutId id="2147483667" r:id="rId4"/>
    <p:sldLayoutId id="2147483663" r:id="rId5"/>
    <p:sldLayoutId id="2147483651" r:id="rId6"/>
    <p:sldLayoutId id="2147483668"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9" r:id="rId16"/>
    <p:sldLayoutId id="214748367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93.png"/><Relationship Id="rId2" Type="http://schemas.openxmlformats.org/officeDocument/2006/relationships/notesSlide" Target="../notesSlides/notesSlide10.xml"/><Relationship Id="rId16" Type="http://schemas.openxmlformats.org/officeDocument/2006/relationships/image" Target="../media/image92.svg"/><Relationship Id="rId1" Type="http://schemas.openxmlformats.org/officeDocument/2006/relationships/slideLayout" Target="../slideLayouts/slideLayout4.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3" Type="http://schemas.microsoft.com/office/2007/relationships/hdphoto" Target="../media/hdphoto1.wdp"/><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png"/><Relationship Id="rId42" Type="http://schemas.microsoft.com/office/2007/relationships/hdphoto" Target="../media/hdphoto2.wdp"/><Relationship Id="rId47" Type="http://schemas.microsoft.com/office/2007/relationships/hdphoto" Target="../media/hdphoto3.wdp"/><Relationship Id="rId50" Type="http://schemas.microsoft.com/office/2007/relationships/hdphoto" Target="../media/hdphoto6.wdp"/><Relationship Id="rId55" Type="http://schemas.microsoft.com/office/2007/relationships/hdphoto" Target="../media/hdphoto9.wdp"/><Relationship Id="rId7"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23.png"/><Relationship Id="rId29" Type="http://schemas.openxmlformats.org/officeDocument/2006/relationships/image" Target="../media/image36.png"/><Relationship Id="rId11" Type="http://schemas.openxmlformats.org/officeDocument/2006/relationships/image" Target="../media/image3.pn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1.png"/><Relationship Id="rId53" Type="http://schemas.microsoft.com/office/2007/relationships/hdphoto" Target="../media/hdphoto8.wdp"/><Relationship Id="rId5" Type="http://schemas.openxmlformats.org/officeDocument/2006/relationships/image" Target="../media/image14.png"/><Relationship Id="rId10" Type="http://schemas.openxmlformats.org/officeDocument/2006/relationships/image" Target="../media/image19.png"/><Relationship Id="rId19" Type="http://schemas.openxmlformats.org/officeDocument/2006/relationships/image" Target="../media/image26.png"/><Relationship Id="rId31" Type="http://schemas.openxmlformats.org/officeDocument/2006/relationships/image" Target="../media/image38.png"/><Relationship Id="rId44" Type="http://schemas.openxmlformats.org/officeDocument/2006/relationships/image" Target="../media/image50.png"/><Relationship Id="rId52" Type="http://schemas.openxmlformats.org/officeDocument/2006/relationships/image" Target="../media/image53.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49.png"/><Relationship Id="rId48" Type="http://schemas.microsoft.com/office/2007/relationships/hdphoto" Target="../media/hdphoto4.wdp"/><Relationship Id="rId8" Type="http://schemas.openxmlformats.org/officeDocument/2006/relationships/image" Target="../media/image17.png"/><Relationship Id="rId51" Type="http://schemas.microsoft.com/office/2007/relationships/hdphoto" Target="../media/hdphoto7.wdp"/><Relationship Id="rId3"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2.png"/><Relationship Id="rId20" Type="http://schemas.openxmlformats.org/officeDocument/2006/relationships/image" Target="../media/image27.png"/><Relationship Id="rId41" Type="http://schemas.openxmlformats.org/officeDocument/2006/relationships/image" Target="../media/image48.png"/><Relationship Id="rId54"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15.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4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slides/_rels/slide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1582064" y="4581855"/>
            <a:ext cx="5797548" cy="1025922"/>
          </a:xfrm>
        </p:spPr>
        <p:txBody>
          <a:bodyPr vert="horz" wrap="square" lIns="91440" tIns="45720" rIns="91440" bIns="45720" rtlCol="0" anchor="t">
            <a:spAutoFit/>
          </a:bodyPr>
          <a:lstStyle/>
          <a:p>
            <a:pPr>
              <a:spcBef>
                <a:spcPts val="400"/>
              </a:spcBef>
            </a:pPr>
            <a:r>
              <a:rPr lang="en-US" b="1">
                <a:latin typeface="Arial"/>
                <a:cs typeface="Arial"/>
              </a:rPr>
              <a:t>Scott Schwinger</a:t>
            </a:r>
            <a:endParaRPr lang="en-US" sz="1800" b="1">
              <a:latin typeface="Arial"/>
              <a:cs typeface="Arial"/>
            </a:endParaRPr>
          </a:p>
          <a:p>
            <a:pPr>
              <a:spcBef>
                <a:spcPts val="400"/>
              </a:spcBef>
            </a:pPr>
            <a:r>
              <a:rPr lang="en-US" sz="1800"/>
              <a:t>Associate Director for Flight Programs (Acting) </a:t>
            </a:r>
          </a:p>
          <a:p>
            <a:pPr>
              <a:spcBef>
                <a:spcPts val="400"/>
              </a:spcBef>
            </a:pPr>
            <a:r>
              <a:rPr lang="en-US" sz="1800"/>
              <a:t>August 22, 2023</a:t>
            </a:r>
          </a:p>
        </p:txBody>
      </p:sp>
      <p:grpSp>
        <p:nvGrpSpPr>
          <p:cNvPr id="27" name="Group 26">
            <a:extLst>
              <a:ext uri="{FF2B5EF4-FFF2-40B4-BE49-F238E27FC236}">
                <a16:creationId xmlns:a16="http://schemas.microsoft.com/office/drawing/2014/main" id="{9F6938CA-4FFB-7847-9784-140F153B3603}"/>
              </a:ext>
            </a:extLst>
          </p:cNvPr>
          <p:cNvGrpSpPr/>
          <p:nvPr/>
        </p:nvGrpSpPr>
        <p:grpSpPr>
          <a:xfrm>
            <a:off x="1676398" y="3207897"/>
            <a:ext cx="5478785" cy="575139"/>
            <a:chOff x="5014910" y="1147993"/>
            <a:chExt cx="4860929" cy="510278"/>
          </a:xfrm>
          <a:effectLst>
            <a:outerShdw blurRad="317500" sx="102000" sy="102000" algn="ctr" rotWithShape="0">
              <a:schemeClr val="accent1">
                <a:lumMod val="50000"/>
                <a:alpha val="40000"/>
              </a:schemeClr>
            </a:outerShdw>
          </a:effectLst>
        </p:grpSpPr>
        <p:grpSp>
          <p:nvGrpSpPr>
            <p:cNvPr id="28" name="Group 27">
              <a:extLst>
                <a:ext uri="{FF2B5EF4-FFF2-40B4-BE49-F238E27FC236}">
                  <a16:creationId xmlns:a16="http://schemas.microsoft.com/office/drawing/2014/main" id="{8AF998B4-14D8-2742-9FA1-C23E547E830E}"/>
                </a:ext>
              </a:extLst>
            </p:cNvPr>
            <p:cNvGrpSpPr>
              <a:grpSpLocks noChangeAspect="1"/>
            </p:cNvGrpSpPr>
            <p:nvPr/>
          </p:nvGrpSpPr>
          <p:grpSpPr>
            <a:xfrm>
              <a:off x="5014910" y="1147993"/>
              <a:ext cx="2364290" cy="510278"/>
              <a:chOff x="339725" y="371475"/>
              <a:chExt cx="2647951" cy="571500"/>
            </a:xfrm>
            <a:solidFill>
              <a:srgbClr val="65CBF9"/>
            </a:solidFill>
          </p:grpSpPr>
          <p:sp>
            <p:nvSpPr>
              <p:cNvPr id="38" name="Freeform 55">
                <a:extLst>
                  <a:ext uri="{FF2B5EF4-FFF2-40B4-BE49-F238E27FC236}">
                    <a16:creationId xmlns:a16="http://schemas.microsoft.com/office/drawing/2014/main" id="{DC9E97D1-D3CA-574B-A2A7-9531DE1E6293}"/>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39" name="Freeform 56">
                <a:extLst>
                  <a:ext uri="{FF2B5EF4-FFF2-40B4-BE49-F238E27FC236}">
                    <a16:creationId xmlns:a16="http://schemas.microsoft.com/office/drawing/2014/main" id="{F4B373C5-6A61-5246-8797-6E4BD803C909}"/>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0" name="Freeform 57">
                <a:extLst>
                  <a:ext uri="{FF2B5EF4-FFF2-40B4-BE49-F238E27FC236}">
                    <a16:creationId xmlns:a16="http://schemas.microsoft.com/office/drawing/2014/main" id="{C6FBCAE4-DEF4-B94F-BE2D-71FAC1CD1AF0}"/>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1" name="Freeform 58">
                <a:extLst>
                  <a:ext uri="{FF2B5EF4-FFF2-40B4-BE49-F238E27FC236}">
                    <a16:creationId xmlns:a16="http://schemas.microsoft.com/office/drawing/2014/main" id="{6492482F-28FD-5943-A422-92A6F6C722F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2" name="Freeform 59">
                <a:extLst>
                  <a:ext uri="{FF2B5EF4-FFF2-40B4-BE49-F238E27FC236}">
                    <a16:creationId xmlns:a16="http://schemas.microsoft.com/office/drawing/2014/main" id="{E995C6D0-3ACF-9D4F-A9A8-36A7F3B8E39C}"/>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3" name="Freeform 60">
                <a:extLst>
                  <a:ext uri="{FF2B5EF4-FFF2-40B4-BE49-F238E27FC236}">
                    <a16:creationId xmlns:a16="http://schemas.microsoft.com/office/drawing/2014/main" id="{56382F00-B897-2E40-8F6E-739C9B6FBDD5}"/>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4" name="Freeform 61">
                <a:extLst>
                  <a:ext uri="{FF2B5EF4-FFF2-40B4-BE49-F238E27FC236}">
                    <a16:creationId xmlns:a16="http://schemas.microsoft.com/office/drawing/2014/main" id="{1E02AE62-2EA7-084E-B61A-28CAE2D688BF}"/>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grpSp>
        <p:grpSp>
          <p:nvGrpSpPr>
            <p:cNvPr id="29" name="Group 28">
              <a:extLst>
                <a:ext uri="{FF2B5EF4-FFF2-40B4-BE49-F238E27FC236}">
                  <a16:creationId xmlns:a16="http://schemas.microsoft.com/office/drawing/2014/main" id="{F9FA3C5C-3560-CD43-ABFD-E257614EFE6C}"/>
                </a:ext>
              </a:extLst>
            </p:cNvPr>
            <p:cNvGrpSpPr/>
            <p:nvPr/>
          </p:nvGrpSpPr>
          <p:grpSpPr>
            <a:xfrm>
              <a:off x="7506209" y="1181604"/>
              <a:ext cx="2369630" cy="450144"/>
              <a:chOff x="4764088" y="3179763"/>
              <a:chExt cx="2657475" cy="504825"/>
            </a:xfrm>
            <a:solidFill>
              <a:schemeClr val="bg1"/>
            </a:solidFill>
          </p:grpSpPr>
          <p:sp>
            <p:nvSpPr>
              <p:cNvPr id="30" name="Freeform 5">
                <a:extLst>
                  <a:ext uri="{FF2B5EF4-FFF2-40B4-BE49-F238E27FC236}">
                    <a16:creationId xmlns:a16="http://schemas.microsoft.com/office/drawing/2014/main" id="{D7343EF2-D28E-8548-B29A-A4B93E882138}"/>
                  </a:ext>
                </a:extLst>
              </p:cNvPr>
              <p:cNvSpPr>
                <a:spLocks/>
              </p:cNvSpPr>
              <p:nvPr/>
            </p:nvSpPr>
            <p:spPr bwMode="auto">
              <a:xfrm>
                <a:off x="4764088" y="3179763"/>
                <a:ext cx="300038" cy="504825"/>
              </a:xfrm>
              <a:custGeom>
                <a:avLst/>
                <a:gdLst>
                  <a:gd name="T0" fmla="*/ 14 w 80"/>
                  <a:gd name="T1" fmla="*/ 94 h 132"/>
                  <a:gd name="T2" fmla="*/ 40 w 80"/>
                  <a:gd name="T3" fmla="*/ 120 h 132"/>
                  <a:gd name="T4" fmla="*/ 65 w 80"/>
                  <a:gd name="T5" fmla="*/ 96 h 132"/>
                  <a:gd name="T6" fmla="*/ 35 w 80"/>
                  <a:gd name="T7" fmla="*/ 69 h 132"/>
                  <a:gd name="T8" fmla="*/ 3 w 80"/>
                  <a:gd name="T9" fmla="*/ 35 h 132"/>
                  <a:gd name="T10" fmla="*/ 41 w 80"/>
                  <a:gd name="T11" fmla="*/ 0 h 132"/>
                  <a:gd name="T12" fmla="*/ 77 w 80"/>
                  <a:gd name="T13" fmla="*/ 33 h 132"/>
                  <a:gd name="T14" fmla="*/ 63 w 80"/>
                  <a:gd name="T15" fmla="*/ 33 h 132"/>
                  <a:gd name="T16" fmla="*/ 40 w 80"/>
                  <a:gd name="T17" fmla="*/ 12 h 132"/>
                  <a:gd name="T18" fmla="*/ 17 w 80"/>
                  <a:gd name="T19" fmla="*/ 34 h 132"/>
                  <a:gd name="T20" fmla="*/ 48 w 80"/>
                  <a:gd name="T21" fmla="*/ 60 h 132"/>
                  <a:gd name="T22" fmla="*/ 80 w 80"/>
                  <a:gd name="T23" fmla="*/ 95 h 132"/>
                  <a:gd name="T24" fmla="*/ 40 w 80"/>
                  <a:gd name="T25" fmla="*/ 132 h 132"/>
                  <a:gd name="T26" fmla="*/ 0 w 80"/>
                  <a:gd name="T27" fmla="*/ 94 h 132"/>
                  <a:gd name="T28" fmla="*/ 14 w 80"/>
                  <a:gd name="T29" fmla="*/ 9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32">
                    <a:moveTo>
                      <a:pt x="14" y="94"/>
                    </a:moveTo>
                    <a:cubicBezTo>
                      <a:pt x="16" y="116"/>
                      <a:pt x="32" y="120"/>
                      <a:pt x="40" y="120"/>
                    </a:cubicBezTo>
                    <a:cubicBezTo>
                      <a:pt x="53" y="120"/>
                      <a:pt x="65" y="110"/>
                      <a:pt x="65" y="96"/>
                    </a:cubicBezTo>
                    <a:cubicBezTo>
                      <a:pt x="65" y="78"/>
                      <a:pt x="50" y="74"/>
                      <a:pt x="35" y="69"/>
                    </a:cubicBezTo>
                    <a:cubicBezTo>
                      <a:pt x="25" y="66"/>
                      <a:pt x="3" y="59"/>
                      <a:pt x="3" y="35"/>
                    </a:cubicBezTo>
                    <a:cubicBezTo>
                      <a:pt x="2" y="13"/>
                      <a:pt x="21" y="0"/>
                      <a:pt x="41" y="0"/>
                    </a:cubicBezTo>
                    <a:cubicBezTo>
                      <a:pt x="56" y="0"/>
                      <a:pt x="75" y="9"/>
                      <a:pt x="77" y="33"/>
                    </a:cubicBezTo>
                    <a:cubicBezTo>
                      <a:pt x="63" y="33"/>
                      <a:pt x="63" y="33"/>
                      <a:pt x="63" y="33"/>
                    </a:cubicBezTo>
                    <a:cubicBezTo>
                      <a:pt x="61" y="25"/>
                      <a:pt x="57" y="12"/>
                      <a:pt x="40" y="12"/>
                    </a:cubicBezTo>
                    <a:cubicBezTo>
                      <a:pt x="27" y="12"/>
                      <a:pt x="17" y="21"/>
                      <a:pt x="17" y="34"/>
                    </a:cubicBezTo>
                    <a:cubicBezTo>
                      <a:pt x="17" y="50"/>
                      <a:pt x="29" y="53"/>
                      <a:pt x="48" y="60"/>
                    </a:cubicBezTo>
                    <a:cubicBezTo>
                      <a:pt x="61" y="65"/>
                      <a:pt x="80" y="71"/>
                      <a:pt x="80" y="95"/>
                    </a:cubicBezTo>
                    <a:cubicBezTo>
                      <a:pt x="80" y="116"/>
                      <a:pt x="64" y="132"/>
                      <a:pt x="40" y="132"/>
                    </a:cubicBezTo>
                    <a:cubicBezTo>
                      <a:pt x="19" y="132"/>
                      <a:pt x="1" y="119"/>
                      <a:pt x="0" y="94"/>
                    </a:cubicBezTo>
                    <a:lnTo>
                      <a:pt x="1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3BE20F93-C408-0844-B398-3472661322C0}"/>
                  </a:ext>
                </a:extLst>
              </p:cNvPr>
              <p:cNvSpPr>
                <a:spLocks/>
              </p:cNvSpPr>
              <p:nvPr/>
            </p:nvSpPr>
            <p:spPr bwMode="auto">
              <a:xfrm>
                <a:off x="5113338" y="3179763"/>
                <a:ext cx="468313" cy="504825"/>
              </a:xfrm>
              <a:custGeom>
                <a:avLst/>
                <a:gdLst>
                  <a:gd name="T0" fmla="*/ 125 w 125"/>
                  <a:gd name="T1" fmla="*/ 96 h 132"/>
                  <a:gd name="T2" fmla="*/ 66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6" y="132"/>
                    </a:cubicBezTo>
                    <a:cubicBezTo>
                      <a:pt x="29" y="132"/>
                      <a:pt x="0" y="103"/>
                      <a:pt x="0" y="66"/>
                    </a:cubicBezTo>
                    <a:cubicBezTo>
                      <a:pt x="0" y="30"/>
                      <a:pt x="28" y="0"/>
                      <a:pt x="66" y="0"/>
                    </a:cubicBezTo>
                    <a:cubicBezTo>
                      <a:pt x="98" y="0"/>
                      <a:pt x="118" y="21"/>
                      <a:pt x="125" y="37"/>
                    </a:cubicBezTo>
                    <a:cubicBezTo>
                      <a:pt x="110" y="37"/>
                      <a:pt x="110" y="37"/>
                      <a:pt x="110" y="37"/>
                    </a:cubicBezTo>
                    <a:cubicBezTo>
                      <a:pt x="105" y="30"/>
                      <a:pt x="91" y="13"/>
                      <a:pt x="66" y="13"/>
                    </a:cubicBezTo>
                    <a:cubicBezTo>
                      <a:pt x="36"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7">
                <a:extLst>
                  <a:ext uri="{FF2B5EF4-FFF2-40B4-BE49-F238E27FC236}">
                    <a16:creationId xmlns:a16="http://schemas.microsoft.com/office/drawing/2014/main" id="{9A3D9C59-0C09-F34E-8561-4E435C62DAFF}"/>
                  </a:ext>
                </a:extLst>
              </p:cNvPr>
              <p:cNvSpPr>
                <a:spLocks noChangeArrowheads="1"/>
              </p:cNvSpPr>
              <p:nvPr/>
            </p:nvSpPr>
            <p:spPr bwMode="auto">
              <a:xfrm>
                <a:off x="5653088" y="3187701"/>
                <a:ext cx="52388" cy="490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59098E31-84AE-D240-AD28-667FB0F7A599}"/>
                  </a:ext>
                </a:extLst>
              </p:cNvPr>
              <p:cNvSpPr>
                <a:spLocks/>
              </p:cNvSpPr>
              <p:nvPr/>
            </p:nvSpPr>
            <p:spPr bwMode="auto">
              <a:xfrm>
                <a:off x="5803901" y="3187701"/>
                <a:ext cx="265113" cy="490538"/>
              </a:xfrm>
              <a:custGeom>
                <a:avLst/>
                <a:gdLst>
                  <a:gd name="T0" fmla="*/ 0 w 167"/>
                  <a:gd name="T1" fmla="*/ 0 h 309"/>
                  <a:gd name="T2" fmla="*/ 167 w 167"/>
                  <a:gd name="T3" fmla="*/ 0 h 309"/>
                  <a:gd name="T4" fmla="*/ 167 w 167"/>
                  <a:gd name="T5" fmla="*/ 32 h 309"/>
                  <a:gd name="T6" fmla="*/ 33 w 167"/>
                  <a:gd name="T7" fmla="*/ 32 h 309"/>
                  <a:gd name="T8" fmla="*/ 33 w 167"/>
                  <a:gd name="T9" fmla="*/ 138 h 309"/>
                  <a:gd name="T10" fmla="*/ 165 w 167"/>
                  <a:gd name="T11" fmla="*/ 138 h 309"/>
                  <a:gd name="T12" fmla="*/ 165 w 167"/>
                  <a:gd name="T13" fmla="*/ 169 h 309"/>
                  <a:gd name="T14" fmla="*/ 33 w 167"/>
                  <a:gd name="T15" fmla="*/ 169 h 309"/>
                  <a:gd name="T16" fmla="*/ 33 w 167"/>
                  <a:gd name="T17" fmla="*/ 277 h 309"/>
                  <a:gd name="T18" fmla="*/ 167 w 167"/>
                  <a:gd name="T19" fmla="*/ 277 h 309"/>
                  <a:gd name="T20" fmla="*/ 167 w 167"/>
                  <a:gd name="T21" fmla="*/ 309 h 309"/>
                  <a:gd name="T22" fmla="*/ 0 w 167"/>
                  <a:gd name="T23" fmla="*/ 309 h 309"/>
                  <a:gd name="T24" fmla="*/ 0 w 167"/>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9">
                    <a:moveTo>
                      <a:pt x="0" y="0"/>
                    </a:moveTo>
                    <a:lnTo>
                      <a:pt x="167" y="0"/>
                    </a:lnTo>
                    <a:lnTo>
                      <a:pt x="167" y="32"/>
                    </a:lnTo>
                    <a:lnTo>
                      <a:pt x="33" y="32"/>
                    </a:lnTo>
                    <a:lnTo>
                      <a:pt x="33" y="138"/>
                    </a:lnTo>
                    <a:lnTo>
                      <a:pt x="165" y="138"/>
                    </a:lnTo>
                    <a:lnTo>
                      <a:pt x="165" y="169"/>
                    </a:lnTo>
                    <a:lnTo>
                      <a:pt x="33" y="169"/>
                    </a:lnTo>
                    <a:lnTo>
                      <a:pt x="33" y="277"/>
                    </a:lnTo>
                    <a:lnTo>
                      <a:pt x="167" y="277"/>
                    </a:lnTo>
                    <a:lnTo>
                      <a:pt x="167" y="309"/>
                    </a:lnTo>
                    <a:lnTo>
                      <a:pt x="0" y="30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id="{0BE69CB1-5A6D-E34F-B2D2-C62D2E2DEDA0}"/>
                  </a:ext>
                </a:extLst>
              </p:cNvPr>
              <p:cNvSpPr>
                <a:spLocks/>
              </p:cNvSpPr>
              <p:nvPr/>
            </p:nvSpPr>
            <p:spPr bwMode="auto">
              <a:xfrm>
                <a:off x="6151563" y="3187701"/>
                <a:ext cx="387350" cy="490538"/>
              </a:xfrm>
              <a:custGeom>
                <a:avLst/>
                <a:gdLst>
                  <a:gd name="T0" fmla="*/ 213 w 244"/>
                  <a:gd name="T1" fmla="*/ 258 h 309"/>
                  <a:gd name="T2" fmla="*/ 213 w 244"/>
                  <a:gd name="T3" fmla="*/ 0 h 309"/>
                  <a:gd name="T4" fmla="*/ 244 w 244"/>
                  <a:gd name="T5" fmla="*/ 0 h 309"/>
                  <a:gd name="T6" fmla="*/ 244 w 244"/>
                  <a:gd name="T7" fmla="*/ 309 h 309"/>
                  <a:gd name="T8" fmla="*/ 213 w 244"/>
                  <a:gd name="T9" fmla="*/ 309 h 309"/>
                  <a:gd name="T10" fmla="*/ 34 w 244"/>
                  <a:gd name="T11" fmla="*/ 48 h 309"/>
                  <a:gd name="T12" fmla="*/ 34 w 244"/>
                  <a:gd name="T13" fmla="*/ 309 h 309"/>
                  <a:gd name="T14" fmla="*/ 0 w 244"/>
                  <a:gd name="T15" fmla="*/ 309 h 309"/>
                  <a:gd name="T16" fmla="*/ 0 w 244"/>
                  <a:gd name="T17" fmla="*/ 0 h 309"/>
                  <a:gd name="T18" fmla="*/ 36 w 244"/>
                  <a:gd name="T19" fmla="*/ 0 h 309"/>
                  <a:gd name="T20" fmla="*/ 213 w 244"/>
                  <a:gd name="T21" fmla="*/ 2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309">
                    <a:moveTo>
                      <a:pt x="213" y="258"/>
                    </a:moveTo>
                    <a:lnTo>
                      <a:pt x="213" y="0"/>
                    </a:lnTo>
                    <a:lnTo>
                      <a:pt x="244" y="0"/>
                    </a:lnTo>
                    <a:lnTo>
                      <a:pt x="244" y="309"/>
                    </a:lnTo>
                    <a:lnTo>
                      <a:pt x="213" y="309"/>
                    </a:lnTo>
                    <a:lnTo>
                      <a:pt x="34" y="48"/>
                    </a:lnTo>
                    <a:lnTo>
                      <a:pt x="34" y="309"/>
                    </a:lnTo>
                    <a:lnTo>
                      <a:pt x="0" y="309"/>
                    </a:lnTo>
                    <a:lnTo>
                      <a:pt x="0" y="0"/>
                    </a:lnTo>
                    <a:lnTo>
                      <a:pt x="36" y="0"/>
                    </a:lnTo>
                    <a:lnTo>
                      <a:pt x="213"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a:extLst>
                  <a:ext uri="{FF2B5EF4-FFF2-40B4-BE49-F238E27FC236}">
                    <a16:creationId xmlns:a16="http://schemas.microsoft.com/office/drawing/2014/main" id="{A90BF7B2-590D-9F4F-99CD-8F43A837D972}"/>
                  </a:ext>
                </a:extLst>
              </p:cNvPr>
              <p:cNvSpPr>
                <a:spLocks/>
              </p:cNvSpPr>
              <p:nvPr/>
            </p:nvSpPr>
            <p:spPr bwMode="auto">
              <a:xfrm>
                <a:off x="6613526" y="3179763"/>
                <a:ext cx="469900" cy="504825"/>
              </a:xfrm>
              <a:custGeom>
                <a:avLst/>
                <a:gdLst>
                  <a:gd name="T0" fmla="*/ 125 w 125"/>
                  <a:gd name="T1" fmla="*/ 96 h 132"/>
                  <a:gd name="T2" fmla="*/ 67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7" y="132"/>
                    </a:cubicBezTo>
                    <a:cubicBezTo>
                      <a:pt x="29" y="132"/>
                      <a:pt x="0" y="103"/>
                      <a:pt x="0" y="66"/>
                    </a:cubicBezTo>
                    <a:cubicBezTo>
                      <a:pt x="0" y="30"/>
                      <a:pt x="28" y="0"/>
                      <a:pt x="66" y="0"/>
                    </a:cubicBezTo>
                    <a:cubicBezTo>
                      <a:pt x="98" y="0"/>
                      <a:pt x="118" y="21"/>
                      <a:pt x="125" y="37"/>
                    </a:cubicBezTo>
                    <a:cubicBezTo>
                      <a:pt x="110" y="37"/>
                      <a:pt x="110" y="37"/>
                      <a:pt x="110" y="37"/>
                    </a:cubicBezTo>
                    <a:cubicBezTo>
                      <a:pt x="106" y="30"/>
                      <a:pt x="91" y="13"/>
                      <a:pt x="66" y="13"/>
                    </a:cubicBezTo>
                    <a:cubicBezTo>
                      <a:pt x="37"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a:extLst>
                  <a:ext uri="{FF2B5EF4-FFF2-40B4-BE49-F238E27FC236}">
                    <a16:creationId xmlns:a16="http://schemas.microsoft.com/office/drawing/2014/main" id="{3C0FA28E-8A7B-2240-812C-28F4AF94088C}"/>
                  </a:ext>
                </a:extLst>
              </p:cNvPr>
              <p:cNvSpPr>
                <a:spLocks/>
              </p:cNvSpPr>
              <p:nvPr/>
            </p:nvSpPr>
            <p:spPr bwMode="auto">
              <a:xfrm>
                <a:off x="7154863" y="3187701"/>
                <a:ext cx="266700" cy="490538"/>
              </a:xfrm>
              <a:custGeom>
                <a:avLst/>
                <a:gdLst>
                  <a:gd name="T0" fmla="*/ 0 w 168"/>
                  <a:gd name="T1" fmla="*/ 0 h 309"/>
                  <a:gd name="T2" fmla="*/ 168 w 168"/>
                  <a:gd name="T3" fmla="*/ 0 h 309"/>
                  <a:gd name="T4" fmla="*/ 168 w 168"/>
                  <a:gd name="T5" fmla="*/ 32 h 309"/>
                  <a:gd name="T6" fmla="*/ 33 w 168"/>
                  <a:gd name="T7" fmla="*/ 32 h 309"/>
                  <a:gd name="T8" fmla="*/ 33 w 168"/>
                  <a:gd name="T9" fmla="*/ 138 h 309"/>
                  <a:gd name="T10" fmla="*/ 168 w 168"/>
                  <a:gd name="T11" fmla="*/ 138 h 309"/>
                  <a:gd name="T12" fmla="*/ 168 w 168"/>
                  <a:gd name="T13" fmla="*/ 169 h 309"/>
                  <a:gd name="T14" fmla="*/ 33 w 168"/>
                  <a:gd name="T15" fmla="*/ 169 h 309"/>
                  <a:gd name="T16" fmla="*/ 33 w 168"/>
                  <a:gd name="T17" fmla="*/ 277 h 309"/>
                  <a:gd name="T18" fmla="*/ 168 w 168"/>
                  <a:gd name="T19" fmla="*/ 277 h 309"/>
                  <a:gd name="T20" fmla="*/ 168 w 168"/>
                  <a:gd name="T21" fmla="*/ 309 h 309"/>
                  <a:gd name="T22" fmla="*/ 0 w 168"/>
                  <a:gd name="T23" fmla="*/ 309 h 309"/>
                  <a:gd name="T24" fmla="*/ 0 w 168"/>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309">
                    <a:moveTo>
                      <a:pt x="0" y="0"/>
                    </a:moveTo>
                    <a:lnTo>
                      <a:pt x="168" y="0"/>
                    </a:lnTo>
                    <a:lnTo>
                      <a:pt x="168" y="32"/>
                    </a:lnTo>
                    <a:lnTo>
                      <a:pt x="33" y="32"/>
                    </a:lnTo>
                    <a:lnTo>
                      <a:pt x="33" y="138"/>
                    </a:lnTo>
                    <a:lnTo>
                      <a:pt x="168" y="138"/>
                    </a:lnTo>
                    <a:lnTo>
                      <a:pt x="168" y="169"/>
                    </a:lnTo>
                    <a:lnTo>
                      <a:pt x="33" y="169"/>
                    </a:lnTo>
                    <a:lnTo>
                      <a:pt x="33" y="277"/>
                    </a:lnTo>
                    <a:lnTo>
                      <a:pt x="168" y="277"/>
                    </a:lnTo>
                    <a:lnTo>
                      <a:pt x="168" y="309"/>
                    </a:lnTo>
                    <a:lnTo>
                      <a:pt x="0" y="30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2" name="Subtitle 2">
            <a:extLst>
              <a:ext uri="{FF2B5EF4-FFF2-40B4-BE49-F238E27FC236}">
                <a16:creationId xmlns:a16="http://schemas.microsoft.com/office/drawing/2014/main" id="{31518034-A9A9-1C45-9E02-155E8C853468}"/>
              </a:ext>
            </a:extLst>
          </p:cNvPr>
          <p:cNvSpPr txBox="1">
            <a:spLocks/>
          </p:cNvSpPr>
          <p:nvPr/>
        </p:nvSpPr>
        <p:spPr>
          <a:xfrm>
            <a:off x="1569694" y="4067646"/>
            <a:ext cx="5264258" cy="492443"/>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00"/>
              </a:spcBef>
            </a:pPr>
            <a:r>
              <a:rPr lang="en-US" sz="2600" b="1"/>
              <a:t>ESSP Program Forum</a:t>
            </a:r>
          </a:p>
        </p:txBody>
      </p:sp>
    </p:spTree>
    <p:extLst>
      <p:ext uri="{BB962C8B-B14F-4D97-AF65-F5344CB8AC3E}">
        <p14:creationId xmlns:p14="http://schemas.microsoft.com/office/powerpoint/2010/main" val="404853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Group 131">
            <a:extLst>
              <a:ext uri="{FF2B5EF4-FFF2-40B4-BE49-F238E27FC236}">
                <a16:creationId xmlns:a16="http://schemas.microsoft.com/office/drawing/2014/main" id="{8E79AC5C-2881-962F-1900-032C204ADAD1}"/>
              </a:ext>
            </a:extLst>
          </p:cNvPr>
          <p:cNvGrpSpPr/>
          <p:nvPr/>
        </p:nvGrpSpPr>
        <p:grpSpPr>
          <a:xfrm>
            <a:off x="6844056" y="1363421"/>
            <a:ext cx="1286234" cy="461951"/>
            <a:chOff x="6860118" y="1305232"/>
            <a:chExt cx="1286234" cy="461951"/>
          </a:xfrm>
        </p:grpSpPr>
        <p:cxnSp>
          <p:nvCxnSpPr>
            <p:cNvPr id="133" name="Straight Connector 132">
              <a:extLst>
                <a:ext uri="{FF2B5EF4-FFF2-40B4-BE49-F238E27FC236}">
                  <a16:creationId xmlns:a16="http://schemas.microsoft.com/office/drawing/2014/main" id="{680DB559-3C19-E326-1DC5-C257B45D1961}"/>
                </a:ext>
              </a:extLst>
            </p:cNvPr>
            <p:cNvCxnSpPr>
              <a:cxnSpLocks/>
            </p:cNvCxnSpPr>
            <p:nvPr/>
          </p:nvCxnSpPr>
          <p:spPr>
            <a:xfrm>
              <a:off x="6860118" y="1305232"/>
              <a:ext cx="0" cy="461951"/>
            </a:xfrm>
            <a:prstGeom prst="line">
              <a:avLst/>
            </a:prstGeom>
            <a:ln w="3810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9E3F0A0-C8DA-C6AA-D1DA-C03BF9C6FD8C}"/>
                </a:ext>
              </a:extLst>
            </p:cNvPr>
            <p:cNvCxnSpPr>
              <a:cxnSpLocks/>
            </p:cNvCxnSpPr>
            <p:nvPr/>
          </p:nvCxnSpPr>
          <p:spPr>
            <a:xfrm flipH="1">
              <a:off x="6860118" y="1305232"/>
              <a:ext cx="1286234" cy="0"/>
            </a:xfrm>
            <a:prstGeom prst="line">
              <a:avLst/>
            </a:prstGeom>
            <a:ln w="38100">
              <a:solidFill>
                <a:srgbClr val="A6A6A6"/>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26DF72EC-CC79-31F1-7AB3-F5E89E8B2586}"/>
              </a:ext>
            </a:extLst>
          </p:cNvPr>
          <p:cNvGrpSpPr/>
          <p:nvPr/>
        </p:nvGrpSpPr>
        <p:grpSpPr>
          <a:xfrm flipH="1">
            <a:off x="4035205" y="1363421"/>
            <a:ext cx="1286234" cy="461951"/>
            <a:chOff x="6860118" y="1305232"/>
            <a:chExt cx="1286234" cy="461951"/>
          </a:xfrm>
        </p:grpSpPr>
        <p:cxnSp>
          <p:nvCxnSpPr>
            <p:cNvPr id="119" name="Straight Connector 118">
              <a:extLst>
                <a:ext uri="{FF2B5EF4-FFF2-40B4-BE49-F238E27FC236}">
                  <a16:creationId xmlns:a16="http://schemas.microsoft.com/office/drawing/2014/main" id="{DA37607F-170F-5F93-B907-7C778CC7BC42}"/>
                </a:ext>
              </a:extLst>
            </p:cNvPr>
            <p:cNvCxnSpPr>
              <a:cxnSpLocks/>
            </p:cNvCxnSpPr>
            <p:nvPr/>
          </p:nvCxnSpPr>
          <p:spPr>
            <a:xfrm>
              <a:off x="6860118" y="1305232"/>
              <a:ext cx="0" cy="461951"/>
            </a:xfrm>
            <a:prstGeom prst="line">
              <a:avLst/>
            </a:prstGeom>
            <a:ln w="38100">
              <a:solidFill>
                <a:srgbClr val="A4CAE4"/>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4F03307-6B05-1B2D-0687-8C6235556B56}"/>
                </a:ext>
              </a:extLst>
            </p:cNvPr>
            <p:cNvCxnSpPr>
              <a:cxnSpLocks/>
            </p:cNvCxnSpPr>
            <p:nvPr/>
          </p:nvCxnSpPr>
          <p:spPr>
            <a:xfrm flipH="1">
              <a:off x="6860118" y="1305232"/>
              <a:ext cx="1286234" cy="0"/>
            </a:xfrm>
            <a:prstGeom prst="line">
              <a:avLst/>
            </a:prstGeom>
            <a:ln w="38100">
              <a:solidFill>
                <a:srgbClr val="A4CAE4"/>
              </a:solidFill>
            </a:ln>
          </p:spPr>
          <p:style>
            <a:lnRef idx="1">
              <a:schemeClr val="accent1"/>
            </a:lnRef>
            <a:fillRef idx="0">
              <a:schemeClr val="accent1"/>
            </a:fillRef>
            <a:effectRef idx="0">
              <a:schemeClr val="accent1"/>
            </a:effectRef>
            <a:fontRef idx="minor">
              <a:schemeClr val="tx1"/>
            </a:fontRef>
          </p:style>
        </p:cxnSp>
      </p:grpSp>
      <p:cxnSp>
        <p:nvCxnSpPr>
          <p:cNvPr id="122" name="Straight Connector 121">
            <a:extLst>
              <a:ext uri="{FF2B5EF4-FFF2-40B4-BE49-F238E27FC236}">
                <a16:creationId xmlns:a16="http://schemas.microsoft.com/office/drawing/2014/main" id="{0AC79905-2593-7C1C-1B34-750CD6C44638}"/>
              </a:ext>
            </a:extLst>
          </p:cNvPr>
          <p:cNvCxnSpPr>
            <a:cxnSpLocks/>
          </p:cNvCxnSpPr>
          <p:nvPr/>
        </p:nvCxnSpPr>
        <p:spPr>
          <a:xfrm flipH="1">
            <a:off x="2685203" y="2907628"/>
            <a:ext cx="1350002" cy="0"/>
          </a:xfrm>
          <a:prstGeom prst="line">
            <a:avLst/>
          </a:prstGeom>
          <a:ln w="38100">
            <a:solidFill>
              <a:srgbClr val="748388"/>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17BDD2B-F946-CE07-201B-813E76DF5B0D}"/>
              </a:ext>
            </a:extLst>
          </p:cNvPr>
          <p:cNvCxnSpPr>
            <a:cxnSpLocks/>
          </p:cNvCxnSpPr>
          <p:nvPr/>
        </p:nvCxnSpPr>
        <p:spPr>
          <a:xfrm flipH="1">
            <a:off x="8243003" y="2907628"/>
            <a:ext cx="1350002" cy="0"/>
          </a:xfrm>
          <a:prstGeom prst="line">
            <a:avLst/>
          </a:prstGeom>
          <a:ln w="38100">
            <a:solidFill>
              <a:srgbClr val="C7A16D"/>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478F981-1172-ECC4-59E0-CCF098A11C1D}"/>
              </a:ext>
            </a:extLst>
          </p:cNvPr>
          <p:cNvCxnSpPr>
            <a:cxnSpLocks/>
          </p:cNvCxnSpPr>
          <p:nvPr/>
        </p:nvCxnSpPr>
        <p:spPr>
          <a:xfrm flipH="1">
            <a:off x="7897863" y="4600763"/>
            <a:ext cx="1350002" cy="0"/>
          </a:xfrm>
          <a:prstGeom prst="line">
            <a:avLst/>
          </a:prstGeom>
          <a:ln w="3810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21C53C6-9868-8EB0-2F16-947B3E40C9E9}"/>
              </a:ext>
            </a:extLst>
          </p:cNvPr>
          <p:cNvCxnSpPr>
            <a:cxnSpLocks/>
          </p:cNvCxnSpPr>
          <p:nvPr/>
        </p:nvCxnSpPr>
        <p:spPr>
          <a:xfrm flipH="1">
            <a:off x="2711056" y="4600763"/>
            <a:ext cx="1350002" cy="0"/>
          </a:xfrm>
          <a:prstGeom prst="line">
            <a:avLst/>
          </a:prstGeom>
          <a:ln w="38100">
            <a:solidFill>
              <a:srgbClr val="5C7A8F"/>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E2B8EFAE-9068-92EE-C92E-714D9B1E0817}"/>
              </a:ext>
            </a:extLst>
          </p:cNvPr>
          <p:cNvGrpSpPr/>
          <p:nvPr/>
        </p:nvGrpSpPr>
        <p:grpSpPr>
          <a:xfrm flipV="1">
            <a:off x="6827260" y="5661727"/>
            <a:ext cx="1286234" cy="461951"/>
            <a:chOff x="6860118" y="1305232"/>
            <a:chExt cx="1286234" cy="461951"/>
          </a:xfrm>
        </p:grpSpPr>
        <p:cxnSp>
          <p:nvCxnSpPr>
            <p:cNvPr id="127" name="Straight Connector 126">
              <a:extLst>
                <a:ext uri="{FF2B5EF4-FFF2-40B4-BE49-F238E27FC236}">
                  <a16:creationId xmlns:a16="http://schemas.microsoft.com/office/drawing/2014/main" id="{D51ADB4A-5069-D8B1-9ECE-93B3A1817EB1}"/>
                </a:ext>
              </a:extLst>
            </p:cNvPr>
            <p:cNvCxnSpPr>
              <a:cxnSpLocks/>
            </p:cNvCxnSpPr>
            <p:nvPr/>
          </p:nvCxnSpPr>
          <p:spPr>
            <a:xfrm>
              <a:off x="6860118" y="1305232"/>
              <a:ext cx="0" cy="461951"/>
            </a:xfrm>
            <a:prstGeom prst="line">
              <a:avLst/>
            </a:prstGeom>
            <a:ln w="38100">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A072B23-B8D6-FA1B-D250-D651D6B045A5}"/>
                </a:ext>
              </a:extLst>
            </p:cNvPr>
            <p:cNvCxnSpPr>
              <a:cxnSpLocks/>
            </p:cNvCxnSpPr>
            <p:nvPr/>
          </p:nvCxnSpPr>
          <p:spPr>
            <a:xfrm flipH="1">
              <a:off x="6860118" y="1305232"/>
              <a:ext cx="1286234" cy="0"/>
            </a:xfrm>
            <a:prstGeom prst="line">
              <a:avLst/>
            </a:prstGeom>
            <a:ln w="38100">
              <a:solidFill>
                <a:srgbClr val="A6A6A6"/>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B86A1E69-8026-02F1-35C3-3AB750839749}"/>
              </a:ext>
            </a:extLst>
          </p:cNvPr>
          <p:cNvGrpSpPr/>
          <p:nvPr/>
        </p:nvGrpSpPr>
        <p:grpSpPr>
          <a:xfrm flipH="1" flipV="1">
            <a:off x="4002347" y="5666310"/>
            <a:ext cx="1286234" cy="461951"/>
            <a:chOff x="6860118" y="1305232"/>
            <a:chExt cx="1286234" cy="461951"/>
          </a:xfrm>
        </p:grpSpPr>
        <p:cxnSp>
          <p:nvCxnSpPr>
            <p:cNvPr id="130" name="Straight Connector 129">
              <a:extLst>
                <a:ext uri="{FF2B5EF4-FFF2-40B4-BE49-F238E27FC236}">
                  <a16:creationId xmlns:a16="http://schemas.microsoft.com/office/drawing/2014/main" id="{52B11090-C662-18BF-64AE-299A3DE18614}"/>
                </a:ext>
              </a:extLst>
            </p:cNvPr>
            <p:cNvCxnSpPr>
              <a:cxnSpLocks/>
            </p:cNvCxnSpPr>
            <p:nvPr/>
          </p:nvCxnSpPr>
          <p:spPr>
            <a:xfrm>
              <a:off x="6860118" y="1305232"/>
              <a:ext cx="0" cy="461951"/>
            </a:xfrm>
            <a:prstGeom prst="line">
              <a:avLst/>
            </a:prstGeom>
            <a:ln w="38100">
              <a:solidFill>
                <a:srgbClr val="A4CAE4"/>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9B1E59C-D77B-F02A-42E9-4535081F5629}"/>
                </a:ext>
              </a:extLst>
            </p:cNvPr>
            <p:cNvCxnSpPr>
              <a:cxnSpLocks/>
            </p:cNvCxnSpPr>
            <p:nvPr/>
          </p:nvCxnSpPr>
          <p:spPr>
            <a:xfrm flipH="1">
              <a:off x="6860118" y="1305232"/>
              <a:ext cx="1286234" cy="0"/>
            </a:xfrm>
            <a:prstGeom prst="line">
              <a:avLst/>
            </a:prstGeom>
            <a:ln w="38100">
              <a:solidFill>
                <a:srgbClr val="A4CAE4"/>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DA92783-4814-1F0D-4D7C-BDA5F5A8D6EE}"/>
              </a:ext>
            </a:extLst>
          </p:cNvPr>
          <p:cNvSpPr>
            <a:spLocks noGrp="1"/>
          </p:cNvSpPr>
          <p:nvPr>
            <p:ph type="sldNum" sz="quarter" idx="12"/>
          </p:nvPr>
        </p:nvSpPr>
        <p:spPr>
          <a:solidFill>
            <a:srgbClr val="5C7A8F"/>
          </a:solidFill>
        </p:spPr>
        <p:txBody>
          <a:bodyPr/>
          <a:lstStyle/>
          <a:p>
            <a:fld id="{2E8C51FE-49D9-314D-9957-ABBF7DDE8782}" type="slidenum">
              <a:rPr lang="en-US" smtClean="0"/>
              <a:pPr/>
              <a:t>10</a:t>
            </a:fld>
            <a:endParaRPr lang="en-US"/>
          </a:p>
        </p:txBody>
      </p:sp>
      <p:grpSp>
        <p:nvGrpSpPr>
          <p:cNvPr id="5" name="Group 4">
            <a:extLst>
              <a:ext uri="{FF2B5EF4-FFF2-40B4-BE49-F238E27FC236}">
                <a16:creationId xmlns:a16="http://schemas.microsoft.com/office/drawing/2014/main" id="{8F569DD2-9050-460B-A33B-E24A2C0CEFA2}"/>
              </a:ext>
            </a:extLst>
          </p:cNvPr>
          <p:cNvGrpSpPr/>
          <p:nvPr/>
        </p:nvGrpSpPr>
        <p:grpSpPr>
          <a:xfrm>
            <a:off x="3714750" y="1349076"/>
            <a:ext cx="4762500" cy="4032251"/>
            <a:chOff x="3714751" y="1512888"/>
            <a:chExt cx="4762500" cy="4032251"/>
          </a:xfrm>
          <a:solidFill>
            <a:srgbClr val="C7A16D"/>
          </a:solidFill>
        </p:grpSpPr>
        <p:sp>
          <p:nvSpPr>
            <p:cNvPr id="46" name="Freeform 5">
              <a:extLst>
                <a:ext uri="{FF2B5EF4-FFF2-40B4-BE49-F238E27FC236}">
                  <a16:creationId xmlns:a16="http://schemas.microsoft.com/office/drawing/2014/main" id="{DE22330F-2978-4ABB-BD14-23F92C9EFD08}"/>
                </a:ext>
              </a:extLst>
            </p:cNvPr>
            <p:cNvSpPr>
              <a:spLocks/>
            </p:cNvSpPr>
            <p:nvPr/>
          </p:nvSpPr>
          <p:spPr bwMode="auto">
            <a:xfrm>
              <a:off x="3714751" y="3937001"/>
              <a:ext cx="1352550" cy="1608138"/>
            </a:xfrm>
            <a:custGeom>
              <a:avLst/>
              <a:gdLst>
                <a:gd name="T0" fmla="*/ 0 w 580"/>
                <a:gd name="T1" fmla="*/ 0 h 690"/>
                <a:gd name="T2" fmla="*/ 286 w 580"/>
                <a:gd name="T3" fmla="*/ 690 h 690"/>
                <a:gd name="T4" fmla="*/ 580 w 580"/>
                <a:gd name="T5" fmla="*/ 397 h 690"/>
                <a:gd name="T6" fmla="*/ 416 w 580"/>
                <a:gd name="T7" fmla="*/ 0 h 690"/>
                <a:gd name="T8" fmla="*/ 0 w 580"/>
                <a:gd name="T9" fmla="*/ 0 h 690"/>
              </a:gdLst>
              <a:ahLst/>
              <a:cxnLst>
                <a:cxn ang="0">
                  <a:pos x="T0" y="T1"/>
                </a:cxn>
                <a:cxn ang="0">
                  <a:pos x="T2" y="T3"/>
                </a:cxn>
                <a:cxn ang="0">
                  <a:pos x="T4" y="T5"/>
                </a:cxn>
                <a:cxn ang="0">
                  <a:pos x="T6" y="T7"/>
                </a:cxn>
                <a:cxn ang="0">
                  <a:pos x="T8" y="T9"/>
                </a:cxn>
              </a:cxnLst>
              <a:rect l="0" t="0" r="r" b="b"/>
              <a:pathLst>
                <a:path w="580" h="690">
                  <a:moveTo>
                    <a:pt x="0" y="0"/>
                  </a:moveTo>
                  <a:cubicBezTo>
                    <a:pt x="5" y="268"/>
                    <a:pt x="113" y="511"/>
                    <a:pt x="286" y="690"/>
                  </a:cubicBezTo>
                  <a:cubicBezTo>
                    <a:pt x="580" y="397"/>
                    <a:pt x="580" y="397"/>
                    <a:pt x="580" y="397"/>
                  </a:cubicBezTo>
                  <a:cubicBezTo>
                    <a:pt x="482" y="292"/>
                    <a:pt x="420" y="153"/>
                    <a:pt x="416" y="0"/>
                  </a:cubicBezTo>
                  <a:lnTo>
                    <a:pt x="0" y="0"/>
                  </a:lnTo>
                  <a:close/>
                </a:path>
              </a:pathLst>
            </a:custGeom>
            <a:solidFill>
              <a:srgbClr val="5C7A8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6">
              <a:extLst>
                <a:ext uri="{FF2B5EF4-FFF2-40B4-BE49-F238E27FC236}">
                  <a16:creationId xmlns:a16="http://schemas.microsoft.com/office/drawing/2014/main" id="{A1F8A0F4-1566-470B-BB15-C37CD11936CE}"/>
                </a:ext>
              </a:extLst>
            </p:cNvPr>
            <p:cNvSpPr>
              <a:spLocks/>
            </p:cNvSpPr>
            <p:nvPr/>
          </p:nvSpPr>
          <p:spPr bwMode="auto">
            <a:xfrm>
              <a:off x="3714751" y="2241551"/>
              <a:ext cx="1352550" cy="1608138"/>
            </a:xfrm>
            <a:custGeom>
              <a:avLst/>
              <a:gdLst>
                <a:gd name="T0" fmla="*/ 0 w 580"/>
                <a:gd name="T1" fmla="*/ 690 h 690"/>
                <a:gd name="T2" fmla="*/ 416 w 580"/>
                <a:gd name="T3" fmla="*/ 690 h 690"/>
                <a:gd name="T4" fmla="*/ 580 w 580"/>
                <a:gd name="T5" fmla="*/ 293 h 690"/>
                <a:gd name="T6" fmla="*/ 286 w 580"/>
                <a:gd name="T7" fmla="*/ 0 h 690"/>
                <a:gd name="T8" fmla="*/ 0 w 580"/>
                <a:gd name="T9" fmla="*/ 690 h 690"/>
              </a:gdLst>
              <a:ahLst/>
              <a:cxnLst>
                <a:cxn ang="0">
                  <a:pos x="T0" y="T1"/>
                </a:cxn>
                <a:cxn ang="0">
                  <a:pos x="T2" y="T3"/>
                </a:cxn>
                <a:cxn ang="0">
                  <a:pos x="T4" y="T5"/>
                </a:cxn>
                <a:cxn ang="0">
                  <a:pos x="T6" y="T7"/>
                </a:cxn>
                <a:cxn ang="0">
                  <a:pos x="T8" y="T9"/>
                </a:cxn>
              </a:cxnLst>
              <a:rect l="0" t="0" r="r" b="b"/>
              <a:pathLst>
                <a:path w="580" h="690">
                  <a:moveTo>
                    <a:pt x="0" y="690"/>
                  </a:moveTo>
                  <a:cubicBezTo>
                    <a:pt x="416" y="690"/>
                    <a:pt x="416" y="690"/>
                    <a:pt x="416" y="690"/>
                  </a:cubicBezTo>
                  <a:cubicBezTo>
                    <a:pt x="420" y="537"/>
                    <a:pt x="482" y="398"/>
                    <a:pt x="580" y="293"/>
                  </a:cubicBezTo>
                  <a:cubicBezTo>
                    <a:pt x="286" y="0"/>
                    <a:pt x="286" y="0"/>
                    <a:pt x="286" y="0"/>
                  </a:cubicBezTo>
                  <a:cubicBezTo>
                    <a:pt x="113" y="179"/>
                    <a:pt x="5" y="422"/>
                    <a:pt x="0" y="690"/>
                  </a:cubicBezTo>
                  <a:close/>
                </a:path>
              </a:pathLst>
            </a:custGeom>
            <a:solidFill>
              <a:srgbClr val="748388"/>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7">
              <a:extLst>
                <a:ext uri="{FF2B5EF4-FFF2-40B4-BE49-F238E27FC236}">
                  <a16:creationId xmlns:a16="http://schemas.microsoft.com/office/drawing/2014/main" id="{9236847C-5CE2-4181-BBC8-793A647E2D91}"/>
                </a:ext>
              </a:extLst>
            </p:cNvPr>
            <p:cNvSpPr>
              <a:spLocks/>
            </p:cNvSpPr>
            <p:nvPr/>
          </p:nvSpPr>
          <p:spPr bwMode="auto">
            <a:xfrm>
              <a:off x="4445001" y="1512888"/>
              <a:ext cx="1609725" cy="1350963"/>
            </a:xfrm>
            <a:custGeom>
              <a:avLst/>
              <a:gdLst>
                <a:gd name="T0" fmla="*/ 293 w 690"/>
                <a:gd name="T1" fmla="*/ 579 h 579"/>
                <a:gd name="T2" fmla="*/ 690 w 690"/>
                <a:gd name="T3" fmla="*/ 415 h 579"/>
                <a:gd name="T4" fmla="*/ 690 w 690"/>
                <a:gd name="T5" fmla="*/ 0 h 579"/>
                <a:gd name="T6" fmla="*/ 0 w 690"/>
                <a:gd name="T7" fmla="*/ 286 h 579"/>
                <a:gd name="T8" fmla="*/ 293 w 690"/>
                <a:gd name="T9" fmla="*/ 579 h 579"/>
              </a:gdLst>
              <a:ahLst/>
              <a:cxnLst>
                <a:cxn ang="0">
                  <a:pos x="T0" y="T1"/>
                </a:cxn>
                <a:cxn ang="0">
                  <a:pos x="T2" y="T3"/>
                </a:cxn>
                <a:cxn ang="0">
                  <a:pos x="T4" y="T5"/>
                </a:cxn>
                <a:cxn ang="0">
                  <a:pos x="T6" y="T7"/>
                </a:cxn>
                <a:cxn ang="0">
                  <a:pos x="T8" y="T9"/>
                </a:cxn>
              </a:cxnLst>
              <a:rect l="0" t="0" r="r" b="b"/>
              <a:pathLst>
                <a:path w="690" h="579">
                  <a:moveTo>
                    <a:pt x="293" y="579"/>
                  </a:moveTo>
                  <a:cubicBezTo>
                    <a:pt x="397" y="481"/>
                    <a:pt x="536" y="420"/>
                    <a:pt x="690" y="415"/>
                  </a:cubicBezTo>
                  <a:cubicBezTo>
                    <a:pt x="690" y="0"/>
                    <a:pt x="690" y="0"/>
                    <a:pt x="690" y="0"/>
                  </a:cubicBezTo>
                  <a:cubicBezTo>
                    <a:pt x="422" y="5"/>
                    <a:pt x="179" y="113"/>
                    <a:pt x="0" y="286"/>
                  </a:cubicBezTo>
                  <a:lnTo>
                    <a:pt x="293" y="579"/>
                  </a:lnTo>
                  <a:close/>
                </a:path>
              </a:pathLst>
            </a:custGeom>
            <a:solidFill>
              <a:srgbClr val="A4CAE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8">
              <a:extLst>
                <a:ext uri="{FF2B5EF4-FFF2-40B4-BE49-F238E27FC236}">
                  <a16:creationId xmlns:a16="http://schemas.microsoft.com/office/drawing/2014/main" id="{B1A13CC0-A6C4-42DE-9831-0883761FD68B}"/>
                </a:ext>
              </a:extLst>
            </p:cNvPr>
            <p:cNvSpPr>
              <a:spLocks/>
            </p:cNvSpPr>
            <p:nvPr/>
          </p:nvSpPr>
          <p:spPr bwMode="auto">
            <a:xfrm>
              <a:off x="6140451" y="1512888"/>
              <a:ext cx="1609725" cy="1350963"/>
            </a:xfrm>
            <a:custGeom>
              <a:avLst/>
              <a:gdLst>
                <a:gd name="T0" fmla="*/ 0 w 690"/>
                <a:gd name="T1" fmla="*/ 415 h 579"/>
                <a:gd name="T2" fmla="*/ 396 w 690"/>
                <a:gd name="T3" fmla="*/ 579 h 579"/>
                <a:gd name="T4" fmla="*/ 690 w 690"/>
                <a:gd name="T5" fmla="*/ 286 h 579"/>
                <a:gd name="T6" fmla="*/ 0 w 690"/>
                <a:gd name="T7" fmla="*/ 0 h 579"/>
                <a:gd name="T8" fmla="*/ 0 w 690"/>
                <a:gd name="T9" fmla="*/ 415 h 579"/>
              </a:gdLst>
              <a:ahLst/>
              <a:cxnLst>
                <a:cxn ang="0">
                  <a:pos x="T0" y="T1"/>
                </a:cxn>
                <a:cxn ang="0">
                  <a:pos x="T2" y="T3"/>
                </a:cxn>
                <a:cxn ang="0">
                  <a:pos x="T4" y="T5"/>
                </a:cxn>
                <a:cxn ang="0">
                  <a:pos x="T6" y="T7"/>
                </a:cxn>
                <a:cxn ang="0">
                  <a:pos x="T8" y="T9"/>
                </a:cxn>
              </a:cxnLst>
              <a:rect l="0" t="0" r="r" b="b"/>
              <a:pathLst>
                <a:path w="690" h="579">
                  <a:moveTo>
                    <a:pt x="0" y="415"/>
                  </a:moveTo>
                  <a:cubicBezTo>
                    <a:pt x="153" y="420"/>
                    <a:pt x="292" y="481"/>
                    <a:pt x="396" y="579"/>
                  </a:cubicBezTo>
                  <a:cubicBezTo>
                    <a:pt x="690" y="286"/>
                    <a:pt x="690" y="286"/>
                    <a:pt x="690" y="286"/>
                  </a:cubicBezTo>
                  <a:cubicBezTo>
                    <a:pt x="510" y="113"/>
                    <a:pt x="267" y="5"/>
                    <a:pt x="0" y="0"/>
                  </a:cubicBezTo>
                  <a:lnTo>
                    <a:pt x="0" y="415"/>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9">
              <a:extLst>
                <a:ext uri="{FF2B5EF4-FFF2-40B4-BE49-F238E27FC236}">
                  <a16:creationId xmlns:a16="http://schemas.microsoft.com/office/drawing/2014/main" id="{018FF822-0AB2-41C5-95AF-357826A5CAC6}"/>
                </a:ext>
              </a:extLst>
            </p:cNvPr>
            <p:cNvSpPr>
              <a:spLocks/>
            </p:cNvSpPr>
            <p:nvPr/>
          </p:nvSpPr>
          <p:spPr bwMode="auto">
            <a:xfrm>
              <a:off x="7124701" y="3937001"/>
              <a:ext cx="1352550" cy="1608138"/>
            </a:xfrm>
            <a:custGeom>
              <a:avLst/>
              <a:gdLst>
                <a:gd name="T0" fmla="*/ 0 w 580"/>
                <a:gd name="T1" fmla="*/ 397 h 690"/>
                <a:gd name="T2" fmla="*/ 294 w 580"/>
                <a:gd name="T3" fmla="*/ 690 h 690"/>
                <a:gd name="T4" fmla="*/ 580 w 580"/>
                <a:gd name="T5" fmla="*/ 0 h 690"/>
                <a:gd name="T6" fmla="*/ 165 w 580"/>
                <a:gd name="T7" fmla="*/ 0 h 690"/>
                <a:gd name="T8" fmla="*/ 0 w 580"/>
                <a:gd name="T9" fmla="*/ 397 h 690"/>
              </a:gdLst>
              <a:ahLst/>
              <a:cxnLst>
                <a:cxn ang="0">
                  <a:pos x="T0" y="T1"/>
                </a:cxn>
                <a:cxn ang="0">
                  <a:pos x="T2" y="T3"/>
                </a:cxn>
                <a:cxn ang="0">
                  <a:pos x="T4" y="T5"/>
                </a:cxn>
                <a:cxn ang="0">
                  <a:pos x="T6" y="T7"/>
                </a:cxn>
                <a:cxn ang="0">
                  <a:pos x="T8" y="T9"/>
                </a:cxn>
              </a:cxnLst>
              <a:rect l="0" t="0" r="r" b="b"/>
              <a:pathLst>
                <a:path w="580" h="690">
                  <a:moveTo>
                    <a:pt x="0" y="397"/>
                  </a:moveTo>
                  <a:cubicBezTo>
                    <a:pt x="294" y="690"/>
                    <a:pt x="294" y="690"/>
                    <a:pt x="294" y="690"/>
                  </a:cubicBezTo>
                  <a:cubicBezTo>
                    <a:pt x="467" y="511"/>
                    <a:pt x="575" y="268"/>
                    <a:pt x="580" y="0"/>
                  </a:cubicBezTo>
                  <a:cubicBezTo>
                    <a:pt x="165" y="0"/>
                    <a:pt x="165" y="0"/>
                    <a:pt x="165" y="0"/>
                  </a:cubicBezTo>
                  <a:cubicBezTo>
                    <a:pt x="160" y="153"/>
                    <a:pt x="99" y="292"/>
                    <a:pt x="0" y="397"/>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10">
              <a:extLst>
                <a:ext uri="{FF2B5EF4-FFF2-40B4-BE49-F238E27FC236}">
                  <a16:creationId xmlns:a16="http://schemas.microsoft.com/office/drawing/2014/main" id="{2D01DC84-74EC-4286-BAEB-CFCA7CE326F0}"/>
                </a:ext>
              </a:extLst>
            </p:cNvPr>
            <p:cNvSpPr>
              <a:spLocks/>
            </p:cNvSpPr>
            <p:nvPr/>
          </p:nvSpPr>
          <p:spPr bwMode="auto">
            <a:xfrm>
              <a:off x="7124701" y="2241551"/>
              <a:ext cx="1352550" cy="1608138"/>
            </a:xfrm>
            <a:custGeom>
              <a:avLst/>
              <a:gdLst>
                <a:gd name="T0" fmla="*/ 0 w 580"/>
                <a:gd name="T1" fmla="*/ 293 h 690"/>
                <a:gd name="T2" fmla="*/ 165 w 580"/>
                <a:gd name="T3" fmla="*/ 690 h 690"/>
                <a:gd name="T4" fmla="*/ 580 w 580"/>
                <a:gd name="T5" fmla="*/ 690 h 690"/>
                <a:gd name="T6" fmla="*/ 294 w 580"/>
                <a:gd name="T7" fmla="*/ 0 h 690"/>
                <a:gd name="T8" fmla="*/ 0 w 580"/>
                <a:gd name="T9" fmla="*/ 293 h 690"/>
              </a:gdLst>
              <a:ahLst/>
              <a:cxnLst>
                <a:cxn ang="0">
                  <a:pos x="T0" y="T1"/>
                </a:cxn>
                <a:cxn ang="0">
                  <a:pos x="T2" y="T3"/>
                </a:cxn>
                <a:cxn ang="0">
                  <a:pos x="T4" y="T5"/>
                </a:cxn>
                <a:cxn ang="0">
                  <a:pos x="T6" y="T7"/>
                </a:cxn>
                <a:cxn ang="0">
                  <a:pos x="T8" y="T9"/>
                </a:cxn>
              </a:cxnLst>
              <a:rect l="0" t="0" r="r" b="b"/>
              <a:pathLst>
                <a:path w="580" h="690">
                  <a:moveTo>
                    <a:pt x="0" y="293"/>
                  </a:moveTo>
                  <a:cubicBezTo>
                    <a:pt x="98" y="398"/>
                    <a:pt x="160" y="537"/>
                    <a:pt x="165" y="690"/>
                  </a:cubicBezTo>
                  <a:cubicBezTo>
                    <a:pt x="580" y="690"/>
                    <a:pt x="580" y="690"/>
                    <a:pt x="580" y="690"/>
                  </a:cubicBezTo>
                  <a:cubicBezTo>
                    <a:pt x="575" y="422"/>
                    <a:pt x="467" y="179"/>
                    <a:pt x="294" y="0"/>
                  </a:cubicBezTo>
                  <a:lnTo>
                    <a:pt x="0" y="293"/>
                  </a:lnTo>
                  <a:close/>
                </a:path>
              </a:pathLst>
            </a:custGeom>
            <a:solidFill>
              <a:srgbClr val="C7A16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Shape 51">
              <a:extLst>
                <a:ext uri="{FF2B5EF4-FFF2-40B4-BE49-F238E27FC236}">
                  <a16:creationId xmlns:a16="http://schemas.microsoft.com/office/drawing/2014/main" id="{CDC1AB9A-8740-499D-A0BE-94C4FD69703D}"/>
                </a:ext>
              </a:extLst>
            </p:cNvPr>
            <p:cNvSpPr>
              <a:spLocks/>
            </p:cNvSpPr>
            <p:nvPr/>
          </p:nvSpPr>
          <p:spPr bwMode="auto">
            <a:xfrm>
              <a:off x="6961711" y="2932447"/>
              <a:ext cx="525463" cy="925513"/>
            </a:xfrm>
            <a:custGeom>
              <a:avLst/>
              <a:gdLst>
                <a:gd name="connsiteX0" fmla="*/ 140124 w 525463"/>
                <a:gd name="connsiteY0" fmla="*/ 0 h 925513"/>
                <a:gd name="connsiteX1" fmla="*/ 525463 w 525463"/>
                <a:gd name="connsiteY1" fmla="*/ 925513 h 925513"/>
                <a:gd name="connsiteX2" fmla="*/ 324620 w 525463"/>
                <a:gd name="connsiteY2" fmla="*/ 925513 h 925513"/>
                <a:gd name="connsiteX3" fmla="*/ 267270 w 525463"/>
                <a:gd name="connsiteY3" fmla="*/ 599195 h 925513"/>
                <a:gd name="connsiteX4" fmla="*/ 254861 w 525463"/>
                <a:gd name="connsiteY4" fmla="*/ 565737 h 925513"/>
                <a:gd name="connsiteX5" fmla="*/ 100012 w 525463"/>
                <a:gd name="connsiteY5" fmla="*/ 547688 h 925513"/>
                <a:gd name="connsiteX6" fmla="*/ 193599 w 525463"/>
                <a:gd name="connsiteY6" fmla="*/ 421961 h 925513"/>
                <a:gd name="connsiteX7" fmla="*/ 183789 w 525463"/>
                <a:gd name="connsiteY7" fmla="*/ 401320 h 925513"/>
                <a:gd name="connsiteX8" fmla="*/ 0 w 525463"/>
                <a:gd name="connsiteY8" fmla="*/ 142207 h 9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463" h="925513">
                  <a:moveTo>
                    <a:pt x="140124" y="0"/>
                  </a:moveTo>
                  <a:cubicBezTo>
                    <a:pt x="368992" y="244783"/>
                    <a:pt x="513786" y="568829"/>
                    <a:pt x="525463" y="925513"/>
                  </a:cubicBezTo>
                  <a:cubicBezTo>
                    <a:pt x="525463" y="925513"/>
                    <a:pt x="525463" y="925513"/>
                    <a:pt x="324620" y="925513"/>
                  </a:cubicBezTo>
                  <a:cubicBezTo>
                    <a:pt x="320241" y="811864"/>
                    <a:pt x="300427" y="702476"/>
                    <a:pt x="267270" y="599195"/>
                  </a:cubicBezTo>
                  <a:lnTo>
                    <a:pt x="254861" y="565737"/>
                  </a:lnTo>
                  <a:lnTo>
                    <a:pt x="100012" y="547688"/>
                  </a:lnTo>
                  <a:lnTo>
                    <a:pt x="193599" y="421961"/>
                  </a:lnTo>
                  <a:lnTo>
                    <a:pt x="183789" y="401320"/>
                  </a:lnTo>
                  <a:cubicBezTo>
                    <a:pt x="133774" y="306999"/>
                    <a:pt x="71813" y="220013"/>
                    <a:pt x="0" y="142207"/>
                  </a:cubicBezTo>
                  <a:close/>
                </a:path>
              </a:pathLst>
            </a:custGeom>
            <a:grp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Shape 52">
              <a:extLst>
                <a:ext uri="{FF2B5EF4-FFF2-40B4-BE49-F238E27FC236}">
                  <a16:creationId xmlns:a16="http://schemas.microsoft.com/office/drawing/2014/main" id="{A37E7521-F448-4B48-B7F7-6ADD559307F2}"/>
                </a:ext>
              </a:extLst>
            </p:cNvPr>
            <p:cNvSpPr>
              <a:spLocks/>
            </p:cNvSpPr>
            <p:nvPr/>
          </p:nvSpPr>
          <p:spPr bwMode="auto">
            <a:xfrm>
              <a:off x="6132512" y="2513071"/>
              <a:ext cx="923925" cy="523875"/>
            </a:xfrm>
            <a:custGeom>
              <a:avLst/>
              <a:gdLst>
                <a:gd name="connsiteX0" fmla="*/ 0 w 923925"/>
                <a:gd name="connsiteY0" fmla="*/ 0 h 523875"/>
                <a:gd name="connsiteX1" fmla="*/ 923925 w 923925"/>
                <a:gd name="connsiteY1" fmla="*/ 381847 h 523875"/>
                <a:gd name="connsiteX2" fmla="*/ 783937 w 923925"/>
                <a:gd name="connsiteY2" fmla="*/ 523875 h 523875"/>
                <a:gd name="connsiteX3" fmla="*/ 524001 w 923925"/>
                <a:gd name="connsiteY3" fmla="*/ 339005 h 523875"/>
                <a:gd name="connsiteX4" fmla="*/ 476437 w 923925"/>
                <a:gd name="connsiteY4" fmla="*/ 316493 h 523875"/>
                <a:gd name="connsiteX5" fmla="*/ 354013 w 923925"/>
                <a:gd name="connsiteY5" fmla="*/ 412751 h 523875"/>
                <a:gd name="connsiteX6" fmla="*/ 332487 w 923925"/>
                <a:gd name="connsiteY6" fmla="*/ 258325 h 523875"/>
                <a:gd name="connsiteX7" fmla="*/ 325556 w 923925"/>
                <a:gd name="connsiteY7" fmla="*/ 255776 h 523875"/>
                <a:gd name="connsiteX8" fmla="*/ 0 w 923925"/>
                <a:gd name="connsiteY8" fmla="*/ 200237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925" h="523875">
                  <a:moveTo>
                    <a:pt x="0" y="0"/>
                  </a:moveTo>
                  <a:cubicBezTo>
                    <a:pt x="356971" y="11642"/>
                    <a:pt x="681278" y="153670"/>
                    <a:pt x="923925" y="381847"/>
                  </a:cubicBezTo>
                  <a:cubicBezTo>
                    <a:pt x="923925" y="381847"/>
                    <a:pt x="923925" y="381847"/>
                    <a:pt x="783937" y="523875"/>
                  </a:cubicBezTo>
                  <a:cubicBezTo>
                    <a:pt x="706068" y="451406"/>
                    <a:pt x="618684" y="389086"/>
                    <a:pt x="524001" y="339005"/>
                  </a:cubicBezTo>
                  <a:lnTo>
                    <a:pt x="476437" y="316493"/>
                  </a:lnTo>
                  <a:lnTo>
                    <a:pt x="354013" y="412751"/>
                  </a:lnTo>
                  <a:lnTo>
                    <a:pt x="332487" y="258325"/>
                  </a:lnTo>
                  <a:lnTo>
                    <a:pt x="325556" y="255776"/>
                  </a:lnTo>
                  <a:cubicBezTo>
                    <a:pt x="222122" y="222938"/>
                    <a:pt x="112866" y="203729"/>
                    <a:pt x="0" y="200237"/>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Freeform: Shape 53">
              <a:extLst>
                <a:ext uri="{FF2B5EF4-FFF2-40B4-BE49-F238E27FC236}">
                  <a16:creationId xmlns:a16="http://schemas.microsoft.com/office/drawing/2014/main" id="{47F38113-A4B0-41AD-A0FF-6F35C6119DCE}"/>
                </a:ext>
              </a:extLst>
            </p:cNvPr>
            <p:cNvSpPr>
              <a:spLocks/>
            </p:cNvSpPr>
            <p:nvPr/>
          </p:nvSpPr>
          <p:spPr bwMode="auto">
            <a:xfrm>
              <a:off x="5139892" y="2506600"/>
              <a:ext cx="927100" cy="523875"/>
            </a:xfrm>
            <a:custGeom>
              <a:avLst/>
              <a:gdLst>
                <a:gd name="connsiteX0" fmla="*/ 927100 w 927100"/>
                <a:gd name="connsiteY0" fmla="*/ 0 h 523875"/>
                <a:gd name="connsiteX1" fmla="*/ 927100 w 927100"/>
                <a:gd name="connsiteY1" fmla="*/ 200237 h 523875"/>
                <a:gd name="connsiteX2" fmla="*/ 599607 w 927100"/>
                <a:gd name="connsiteY2" fmla="*/ 255776 h 523875"/>
                <a:gd name="connsiteX3" fmla="*/ 558512 w 927100"/>
                <a:gd name="connsiteY3" fmla="*/ 270862 h 523875"/>
                <a:gd name="connsiteX4" fmla="*/ 541338 w 927100"/>
                <a:gd name="connsiteY4" fmla="*/ 419100 h 523875"/>
                <a:gd name="connsiteX5" fmla="*/ 421557 w 927100"/>
                <a:gd name="connsiteY5" fmla="*/ 329264 h 523875"/>
                <a:gd name="connsiteX6" fmla="*/ 400982 w 927100"/>
                <a:gd name="connsiteY6" fmla="*/ 339005 h 523875"/>
                <a:gd name="connsiteX7" fmla="*/ 142451 w 927100"/>
                <a:gd name="connsiteY7" fmla="*/ 523875 h 523875"/>
                <a:gd name="connsiteX8" fmla="*/ 0 w 927100"/>
                <a:gd name="connsiteY8" fmla="*/ 381847 h 523875"/>
                <a:gd name="connsiteX9" fmla="*/ 927100 w 927100"/>
                <a:gd name="connsiteY9"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100" h="523875">
                  <a:moveTo>
                    <a:pt x="927100" y="0"/>
                  </a:moveTo>
                  <a:cubicBezTo>
                    <a:pt x="927100" y="0"/>
                    <a:pt x="927100" y="0"/>
                    <a:pt x="927100" y="200237"/>
                  </a:cubicBezTo>
                  <a:cubicBezTo>
                    <a:pt x="813256" y="203729"/>
                    <a:pt x="703353" y="222938"/>
                    <a:pt x="599607" y="255776"/>
                  </a:cubicBezTo>
                  <a:lnTo>
                    <a:pt x="558512" y="270862"/>
                  </a:lnTo>
                  <a:lnTo>
                    <a:pt x="541338" y="419100"/>
                  </a:lnTo>
                  <a:lnTo>
                    <a:pt x="421557" y="329264"/>
                  </a:lnTo>
                  <a:lnTo>
                    <a:pt x="400982" y="339005"/>
                  </a:lnTo>
                  <a:cubicBezTo>
                    <a:pt x="306430" y="389086"/>
                    <a:pt x="219515" y="451406"/>
                    <a:pt x="142451" y="523875"/>
                  </a:cubicBezTo>
                  <a:lnTo>
                    <a:pt x="0" y="381847"/>
                  </a:lnTo>
                  <a:cubicBezTo>
                    <a:pt x="242867" y="153670"/>
                    <a:pt x="567469" y="11642"/>
                    <a:pt x="927100" y="0"/>
                  </a:cubicBezTo>
                  <a:close/>
                </a:path>
              </a:pathLst>
            </a:custGeom>
            <a:solidFill>
              <a:srgbClr val="A4CAE4"/>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Freeform: Shape 54">
              <a:extLst>
                <a:ext uri="{FF2B5EF4-FFF2-40B4-BE49-F238E27FC236}">
                  <a16:creationId xmlns:a16="http://schemas.microsoft.com/office/drawing/2014/main" id="{EFD44DD8-F6E7-4ABB-B89F-181F3E9514C9}"/>
                </a:ext>
              </a:extLst>
            </p:cNvPr>
            <p:cNvSpPr>
              <a:spLocks/>
            </p:cNvSpPr>
            <p:nvPr/>
          </p:nvSpPr>
          <p:spPr bwMode="auto">
            <a:xfrm>
              <a:off x="4710529" y="2929844"/>
              <a:ext cx="531813" cy="919846"/>
            </a:xfrm>
            <a:custGeom>
              <a:avLst/>
              <a:gdLst>
                <a:gd name="connsiteX0" fmla="*/ 382390 w 522288"/>
                <a:gd name="connsiteY0" fmla="*/ 0 h 925513"/>
                <a:gd name="connsiteX1" fmla="*/ 522288 w 522288"/>
                <a:gd name="connsiteY1" fmla="*/ 142207 h 925513"/>
                <a:gd name="connsiteX2" fmla="*/ 338794 w 522288"/>
                <a:gd name="connsiteY2" fmla="*/ 401320 h 925513"/>
                <a:gd name="connsiteX3" fmla="*/ 315289 w 522288"/>
                <a:gd name="connsiteY3" fmla="*/ 450858 h 925513"/>
                <a:gd name="connsiteX4" fmla="*/ 406401 w 522288"/>
                <a:gd name="connsiteY4" fmla="*/ 566738 h 925513"/>
                <a:gd name="connsiteX5" fmla="*/ 260250 w 522288"/>
                <a:gd name="connsiteY5" fmla="*/ 586225 h 925513"/>
                <a:gd name="connsiteX6" fmla="*/ 255447 w 522288"/>
                <a:gd name="connsiteY6" fmla="*/ 599195 h 925513"/>
                <a:gd name="connsiteX7" fmla="*/ 198190 w 522288"/>
                <a:gd name="connsiteY7" fmla="*/ 925513 h 925513"/>
                <a:gd name="connsiteX8" fmla="*/ 0 w 522288"/>
                <a:gd name="connsiteY8" fmla="*/ 925513 h 925513"/>
                <a:gd name="connsiteX9" fmla="*/ 382390 w 522288"/>
                <a:gd name="connsiteY9" fmla="*/ 0 h 9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288" h="925513">
                  <a:moveTo>
                    <a:pt x="382390" y="0"/>
                  </a:moveTo>
                  <a:cubicBezTo>
                    <a:pt x="382390" y="0"/>
                    <a:pt x="382390" y="0"/>
                    <a:pt x="522288" y="142207"/>
                  </a:cubicBezTo>
                  <a:cubicBezTo>
                    <a:pt x="450590" y="220013"/>
                    <a:pt x="388729" y="306999"/>
                    <a:pt x="338794" y="401320"/>
                  </a:cubicBezTo>
                  <a:lnTo>
                    <a:pt x="315289" y="450858"/>
                  </a:lnTo>
                  <a:lnTo>
                    <a:pt x="406401" y="566738"/>
                  </a:lnTo>
                  <a:lnTo>
                    <a:pt x="260250" y="586225"/>
                  </a:lnTo>
                  <a:lnTo>
                    <a:pt x="255447" y="599195"/>
                  </a:lnTo>
                  <a:cubicBezTo>
                    <a:pt x="222344" y="702476"/>
                    <a:pt x="202562" y="811864"/>
                    <a:pt x="198190" y="925513"/>
                  </a:cubicBezTo>
                  <a:cubicBezTo>
                    <a:pt x="198190" y="925513"/>
                    <a:pt x="198190" y="925513"/>
                    <a:pt x="0" y="925513"/>
                  </a:cubicBezTo>
                  <a:cubicBezTo>
                    <a:pt x="9326" y="568829"/>
                    <a:pt x="153889" y="244783"/>
                    <a:pt x="382390" y="0"/>
                  </a:cubicBezTo>
                  <a:close/>
                </a:path>
              </a:pathLst>
            </a:custGeom>
            <a:solidFill>
              <a:srgbClr val="748388"/>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Freeform: Shape 55">
              <a:extLst>
                <a:ext uri="{FF2B5EF4-FFF2-40B4-BE49-F238E27FC236}">
                  <a16:creationId xmlns:a16="http://schemas.microsoft.com/office/drawing/2014/main" id="{C592017D-3F77-4214-B66A-3217373C91C4}"/>
                </a:ext>
              </a:extLst>
            </p:cNvPr>
            <p:cNvSpPr>
              <a:spLocks/>
            </p:cNvSpPr>
            <p:nvPr/>
          </p:nvSpPr>
          <p:spPr bwMode="auto">
            <a:xfrm>
              <a:off x="4710529" y="3937000"/>
              <a:ext cx="522288" cy="925513"/>
            </a:xfrm>
            <a:custGeom>
              <a:avLst/>
              <a:gdLst>
                <a:gd name="connsiteX0" fmla="*/ 0 w 522288"/>
                <a:gd name="connsiteY0" fmla="*/ 0 h 925513"/>
                <a:gd name="connsiteX1" fmla="*/ 198190 w 522288"/>
                <a:gd name="connsiteY1" fmla="*/ 0 h 925513"/>
                <a:gd name="connsiteX2" fmla="*/ 255447 w 522288"/>
                <a:gd name="connsiteY2" fmla="*/ 326318 h 925513"/>
                <a:gd name="connsiteX3" fmla="*/ 268300 w 522288"/>
                <a:gd name="connsiteY3" fmla="*/ 361028 h 925513"/>
                <a:gd name="connsiteX4" fmla="*/ 412751 w 522288"/>
                <a:gd name="connsiteY4" fmla="*/ 379413 h 925513"/>
                <a:gd name="connsiteX5" fmla="*/ 325036 w 522288"/>
                <a:gd name="connsiteY5" fmla="*/ 495197 h 925513"/>
                <a:gd name="connsiteX6" fmla="*/ 338794 w 522288"/>
                <a:gd name="connsiteY6" fmla="*/ 524194 h 925513"/>
                <a:gd name="connsiteX7" fmla="*/ 522288 w 522288"/>
                <a:gd name="connsiteY7" fmla="*/ 783306 h 925513"/>
                <a:gd name="connsiteX8" fmla="*/ 382390 w 522288"/>
                <a:gd name="connsiteY8" fmla="*/ 925513 h 925513"/>
                <a:gd name="connsiteX9" fmla="*/ 0 w 522288"/>
                <a:gd name="connsiteY9" fmla="*/ 0 h 9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288" h="925513">
                  <a:moveTo>
                    <a:pt x="0" y="0"/>
                  </a:moveTo>
                  <a:lnTo>
                    <a:pt x="198190" y="0"/>
                  </a:lnTo>
                  <a:cubicBezTo>
                    <a:pt x="202562" y="113649"/>
                    <a:pt x="222344" y="223036"/>
                    <a:pt x="255447" y="326318"/>
                  </a:cubicBezTo>
                  <a:lnTo>
                    <a:pt x="268300" y="361028"/>
                  </a:lnTo>
                  <a:lnTo>
                    <a:pt x="412751" y="379413"/>
                  </a:lnTo>
                  <a:lnTo>
                    <a:pt x="325036" y="495197"/>
                  </a:lnTo>
                  <a:lnTo>
                    <a:pt x="338794" y="524194"/>
                  </a:lnTo>
                  <a:cubicBezTo>
                    <a:pt x="388729" y="618514"/>
                    <a:pt x="450590" y="705500"/>
                    <a:pt x="522288" y="783306"/>
                  </a:cubicBezTo>
                  <a:cubicBezTo>
                    <a:pt x="522288" y="783306"/>
                    <a:pt x="522288" y="783306"/>
                    <a:pt x="382390" y="925513"/>
                  </a:cubicBezTo>
                  <a:cubicBezTo>
                    <a:pt x="153889" y="680730"/>
                    <a:pt x="9326" y="356684"/>
                    <a:pt x="0" y="0"/>
                  </a:cubicBezTo>
                  <a:close/>
                </a:path>
              </a:pathLst>
            </a:custGeom>
            <a:solidFill>
              <a:srgbClr val="5C7A8F"/>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Freeform: Shape 56">
              <a:extLst>
                <a:ext uri="{FF2B5EF4-FFF2-40B4-BE49-F238E27FC236}">
                  <a16:creationId xmlns:a16="http://schemas.microsoft.com/office/drawing/2014/main" id="{784F7DC2-0817-44A3-97F0-B01AC4C3ECB4}"/>
                </a:ext>
              </a:extLst>
            </p:cNvPr>
            <p:cNvSpPr>
              <a:spLocks/>
            </p:cNvSpPr>
            <p:nvPr/>
          </p:nvSpPr>
          <p:spPr bwMode="auto">
            <a:xfrm>
              <a:off x="6961711" y="3937001"/>
              <a:ext cx="508667" cy="912871"/>
            </a:xfrm>
            <a:custGeom>
              <a:avLst/>
              <a:gdLst>
                <a:gd name="connsiteX0" fmla="*/ 324620 w 525463"/>
                <a:gd name="connsiteY0" fmla="*/ 0 h 925513"/>
                <a:gd name="connsiteX1" fmla="*/ 525463 w 525463"/>
                <a:gd name="connsiteY1" fmla="*/ 0 h 925513"/>
                <a:gd name="connsiteX2" fmla="*/ 140124 w 525463"/>
                <a:gd name="connsiteY2" fmla="*/ 925513 h 925513"/>
                <a:gd name="connsiteX3" fmla="*/ 0 w 525463"/>
                <a:gd name="connsiteY3" fmla="*/ 783306 h 925513"/>
                <a:gd name="connsiteX4" fmla="*/ 185431 w 525463"/>
                <a:gd name="connsiteY4" fmla="*/ 524194 h 925513"/>
                <a:gd name="connsiteX5" fmla="*/ 204080 w 525463"/>
                <a:gd name="connsiteY5" fmla="*/ 485046 h 925513"/>
                <a:gd name="connsiteX6" fmla="*/ 107950 w 525463"/>
                <a:gd name="connsiteY6" fmla="*/ 360363 h 925513"/>
                <a:gd name="connsiteX7" fmla="*/ 264491 w 525463"/>
                <a:gd name="connsiteY7" fmla="*/ 338274 h 925513"/>
                <a:gd name="connsiteX8" fmla="*/ 268912 w 525463"/>
                <a:gd name="connsiteY8" fmla="*/ 326318 h 925513"/>
                <a:gd name="connsiteX9" fmla="*/ 324620 w 525463"/>
                <a:gd name="connsiteY9" fmla="*/ 0 h 9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463" h="925513">
                  <a:moveTo>
                    <a:pt x="324620" y="0"/>
                  </a:moveTo>
                  <a:cubicBezTo>
                    <a:pt x="324620" y="0"/>
                    <a:pt x="324620" y="0"/>
                    <a:pt x="525463" y="0"/>
                  </a:cubicBezTo>
                  <a:cubicBezTo>
                    <a:pt x="513786" y="356684"/>
                    <a:pt x="371327" y="680730"/>
                    <a:pt x="140124" y="925513"/>
                  </a:cubicBezTo>
                  <a:cubicBezTo>
                    <a:pt x="140124" y="925513"/>
                    <a:pt x="140124" y="925513"/>
                    <a:pt x="0" y="783306"/>
                  </a:cubicBezTo>
                  <a:cubicBezTo>
                    <a:pt x="72689" y="705500"/>
                    <a:pt x="135198" y="618514"/>
                    <a:pt x="185431" y="524194"/>
                  </a:cubicBezTo>
                  <a:lnTo>
                    <a:pt x="204080" y="485046"/>
                  </a:lnTo>
                  <a:lnTo>
                    <a:pt x="107950" y="360363"/>
                  </a:lnTo>
                  <a:lnTo>
                    <a:pt x="264491" y="338274"/>
                  </a:lnTo>
                  <a:lnTo>
                    <a:pt x="268912" y="326318"/>
                  </a:lnTo>
                  <a:cubicBezTo>
                    <a:pt x="301850" y="223036"/>
                    <a:pt x="321117" y="113649"/>
                    <a:pt x="324620" y="0"/>
                  </a:cubicBez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 name="Oval 5">
            <a:extLst>
              <a:ext uri="{FF2B5EF4-FFF2-40B4-BE49-F238E27FC236}">
                <a16:creationId xmlns:a16="http://schemas.microsoft.com/office/drawing/2014/main" id="{BC01FA75-DAAE-42BC-B2F3-5B8F7957A22E}"/>
              </a:ext>
            </a:extLst>
          </p:cNvPr>
          <p:cNvSpPr/>
          <p:nvPr/>
        </p:nvSpPr>
        <p:spPr>
          <a:xfrm>
            <a:off x="5152990" y="2907629"/>
            <a:ext cx="1920874" cy="1587759"/>
          </a:xfrm>
          <a:prstGeom prst="ellipse">
            <a:avLst/>
          </a:prstGeom>
          <a:noFill/>
          <a:ln>
            <a:noFill/>
          </a:ln>
          <a:effectLst>
            <a:innerShdw blurRad="63500" dist="50800" dir="162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5C7A8F"/>
                </a:solidFill>
              </a:rPr>
              <a:t>ESSP PROGRAM FORUM 2023</a:t>
            </a:r>
          </a:p>
        </p:txBody>
      </p:sp>
      <p:sp>
        <p:nvSpPr>
          <p:cNvPr id="13" name="TextBox 167">
            <a:extLst>
              <a:ext uri="{FF2B5EF4-FFF2-40B4-BE49-F238E27FC236}">
                <a16:creationId xmlns:a16="http://schemas.microsoft.com/office/drawing/2014/main" id="{4426E579-91FA-4544-BF67-4D0627850E2F}"/>
              </a:ext>
            </a:extLst>
          </p:cNvPr>
          <p:cNvSpPr txBox="1"/>
          <p:nvPr/>
        </p:nvSpPr>
        <p:spPr>
          <a:xfrm>
            <a:off x="431800" y="5969789"/>
            <a:ext cx="3416945" cy="307777"/>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b="1">
                <a:solidFill>
                  <a:schemeClr val="tx1">
                    <a:lumMod val="75000"/>
                    <a:lumOff val="25000"/>
                  </a:schemeClr>
                </a:solidFill>
              </a:rPr>
              <a:t>Leveraging Lessons Learned</a:t>
            </a:r>
          </a:p>
        </p:txBody>
      </p:sp>
      <p:sp>
        <p:nvSpPr>
          <p:cNvPr id="14" name="TextBox 168">
            <a:extLst>
              <a:ext uri="{FF2B5EF4-FFF2-40B4-BE49-F238E27FC236}">
                <a16:creationId xmlns:a16="http://schemas.microsoft.com/office/drawing/2014/main" id="{254A1077-9D81-4524-AFC6-0420029EA20B}"/>
              </a:ext>
            </a:extLst>
          </p:cNvPr>
          <p:cNvSpPr txBox="1"/>
          <p:nvPr/>
        </p:nvSpPr>
        <p:spPr>
          <a:xfrm>
            <a:off x="-864253" y="4443425"/>
            <a:ext cx="3416945" cy="307777"/>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b="1">
                <a:solidFill>
                  <a:schemeClr val="tx1">
                    <a:lumMod val="75000"/>
                    <a:lumOff val="25000"/>
                  </a:schemeClr>
                </a:solidFill>
              </a:rPr>
              <a:t>Science Lightning Talks</a:t>
            </a:r>
          </a:p>
        </p:txBody>
      </p:sp>
      <p:sp>
        <p:nvSpPr>
          <p:cNvPr id="15" name="TextBox 169">
            <a:extLst>
              <a:ext uri="{FF2B5EF4-FFF2-40B4-BE49-F238E27FC236}">
                <a16:creationId xmlns:a16="http://schemas.microsoft.com/office/drawing/2014/main" id="{CED2480F-56B1-4B43-8E0F-C3C2B19BEF5A}"/>
              </a:ext>
            </a:extLst>
          </p:cNvPr>
          <p:cNvSpPr txBox="1"/>
          <p:nvPr/>
        </p:nvSpPr>
        <p:spPr>
          <a:xfrm>
            <a:off x="-828393" y="2735254"/>
            <a:ext cx="3416945" cy="307777"/>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b="1">
                <a:solidFill>
                  <a:schemeClr val="tx1">
                    <a:lumMod val="75000"/>
                    <a:lumOff val="25000"/>
                  </a:schemeClr>
                </a:solidFill>
              </a:rPr>
              <a:t>Open Science Initiative</a:t>
            </a:r>
          </a:p>
        </p:txBody>
      </p:sp>
      <p:sp>
        <p:nvSpPr>
          <p:cNvPr id="17" name="TextBox 172">
            <a:extLst>
              <a:ext uri="{FF2B5EF4-FFF2-40B4-BE49-F238E27FC236}">
                <a16:creationId xmlns:a16="http://schemas.microsoft.com/office/drawing/2014/main" id="{9AEA346A-7438-4122-BDEE-77643289639E}"/>
              </a:ext>
            </a:extLst>
          </p:cNvPr>
          <p:cNvSpPr txBox="1"/>
          <p:nvPr/>
        </p:nvSpPr>
        <p:spPr>
          <a:xfrm flipH="1">
            <a:off x="8266903" y="1204848"/>
            <a:ext cx="3416945" cy="307777"/>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rPr>
              <a:t>Applications</a:t>
            </a:r>
          </a:p>
        </p:txBody>
      </p:sp>
      <p:sp>
        <p:nvSpPr>
          <p:cNvPr id="18" name="TextBox 173">
            <a:extLst>
              <a:ext uri="{FF2B5EF4-FFF2-40B4-BE49-F238E27FC236}">
                <a16:creationId xmlns:a16="http://schemas.microsoft.com/office/drawing/2014/main" id="{5B5D859D-DB16-4E9D-930D-0A3370C68A3F}"/>
              </a:ext>
            </a:extLst>
          </p:cNvPr>
          <p:cNvSpPr txBox="1"/>
          <p:nvPr/>
        </p:nvSpPr>
        <p:spPr>
          <a:xfrm flipH="1">
            <a:off x="2317898" y="1200130"/>
            <a:ext cx="1814754" cy="307777"/>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rPr>
              <a:t>Earth Venture</a:t>
            </a:r>
          </a:p>
        </p:txBody>
      </p:sp>
      <p:sp>
        <p:nvSpPr>
          <p:cNvPr id="58" name="Title 1">
            <a:extLst>
              <a:ext uri="{FF2B5EF4-FFF2-40B4-BE49-F238E27FC236}">
                <a16:creationId xmlns:a16="http://schemas.microsoft.com/office/drawing/2014/main" id="{91251351-7F89-0259-135D-DEA5BB39FBAB}"/>
              </a:ext>
            </a:extLst>
          </p:cNvPr>
          <p:cNvSpPr>
            <a:spLocks noGrp="1"/>
          </p:cNvSpPr>
          <p:nvPr>
            <p:ph type="title"/>
          </p:nvPr>
        </p:nvSpPr>
        <p:spPr>
          <a:xfrm>
            <a:off x="0" y="510821"/>
            <a:ext cx="12192000" cy="535531"/>
          </a:xfrm>
        </p:spPr>
        <p:txBody>
          <a:bodyPr/>
          <a:lstStyle/>
          <a:p>
            <a:pPr algn="ctr"/>
            <a:r>
              <a:rPr lang="en-US" sz="3200"/>
              <a:t>Program Forum Preview</a:t>
            </a:r>
          </a:p>
        </p:txBody>
      </p:sp>
      <p:sp>
        <p:nvSpPr>
          <p:cNvPr id="63" name="Freeform 7">
            <a:extLst>
              <a:ext uri="{FF2B5EF4-FFF2-40B4-BE49-F238E27FC236}">
                <a16:creationId xmlns:a16="http://schemas.microsoft.com/office/drawing/2014/main" id="{6CB8AE3D-8495-64C1-E66C-369BD66F08FF}"/>
              </a:ext>
            </a:extLst>
          </p:cNvPr>
          <p:cNvSpPr>
            <a:spLocks/>
          </p:cNvSpPr>
          <p:nvPr/>
        </p:nvSpPr>
        <p:spPr bwMode="auto">
          <a:xfrm rot="13415978">
            <a:off x="4694222" y="4878293"/>
            <a:ext cx="1609725" cy="1350963"/>
          </a:xfrm>
          <a:custGeom>
            <a:avLst/>
            <a:gdLst>
              <a:gd name="T0" fmla="*/ 293 w 690"/>
              <a:gd name="T1" fmla="*/ 579 h 579"/>
              <a:gd name="T2" fmla="*/ 690 w 690"/>
              <a:gd name="T3" fmla="*/ 415 h 579"/>
              <a:gd name="T4" fmla="*/ 690 w 690"/>
              <a:gd name="T5" fmla="*/ 0 h 579"/>
              <a:gd name="T6" fmla="*/ 0 w 690"/>
              <a:gd name="T7" fmla="*/ 286 h 579"/>
              <a:gd name="T8" fmla="*/ 293 w 690"/>
              <a:gd name="T9" fmla="*/ 579 h 579"/>
            </a:gdLst>
            <a:ahLst/>
            <a:cxnLst>
              <a:cxn ang="0">
                <a:pos x="T0" y="T1"/>
              </a:cxn>
              <a:cxn ang="0">
                <a:pos x="T2" y="T3"/>
              </a:cxn>
              <a:cxn ang="0">
                <a:pos x="T4" y="T5"/>
              </a:cxn>
              <a:cxn ang="0">
                <a:pos x="T6" y="T7"/>
              </a:cxn>
              <a:cxn ang="0">
                <a:pos x="T8" y="T9"/>
              </a:cxn>
            </a:cxnLst>
            <a:rect l="0" t="0" r="r" b="b"/>
            <a:pathLst>
              <a:path w="690" h="579">
                <a:moveTo>
                  <a:pt x="293" y="579"/>
                </a:moveTo>
                <a:cubicBezTo>
                  <a:pt x="397" y="481"/>
                  <a:pt x="536" y="420"/>
                  <a:pt x="690" y="415"/>
                </a:cubicBezTo>
                <a:cubicBezTo>
                  <a:pt x="690" y="0"/>
                  <a:pt x="690" y="0"/>
                  <a:pt x="690" y="0"/>
                </a:cubicBezTo>
                <a:cubicBezTo>
                  <a:pt x="422" y="5"/>
                  <a:pt x="179" y="113"/>
                  <a:pt x="0" y="286"/>
                </a:cubicBezTo>
                <a:lnTo>
                  <a:pt x="293" y="579"/>
                </a:lnTo>
                <a:close/>
              </a:path>
            </a:pathLst>
          </a:custGeom>
          <a:solidFill>
            <a:srgbClr val="A4CAE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8">
            <a:extLst>
              <a:ext uri="{FF2B5EF4-FFF2-40B4-BE49-F238E27FC236}">
                <a16:creationId xmlns:a16="http://schemas.microsoft.com/office/drawing/2014/main" id="{43D1A1E0-1BBB-04F3-BF59-1C645DEC30EA}"/>
              </a:ext>
            </a:extLst>
          </p:cNvPr>
          <p:cNvSpPr>
            <a:spLocks/>
          </p:cNvSpPr>
          <p:nvPr/>
        </p:nvSpPr>
        <p:spPr bwMode="auto">
          <a:xfrm rot="8143055">
            <a:off x="5899505" y="4848647"/>
            <a:ext cx="1609725" cy="1350963"/>
          </a:xfrm>
          <a:custGeom>
            <a:avLst/>
            <a:gdLst>
              <a:gd name="T0" fmla="*/ 0 w 690"/>
              <a:gd name="T1" fmla="*/ 415 h 579"/>
              <a:gd name="T2" fmla="*/ 396 w 690"/>
              <a:gd name="T3" fmla="*/ 579 h 579"/>
              <a:gd name="T4" fmla="*/ 690 w 690"/>
              <a:gd name="T5" fmla="*/ 286 h 579"/>
              <a:gd name="T6" fmla="*/ 0 w 690"/>
              <a:gd name="T7" fmla="*/ 0 h 579"/>
              <a:gd name="T8" fmla="*/ 0 w 690"/>
              <a:gd name="T9" fmla="*/ 415 h 579"/>
            </a:gdLst>
            <a:ahLst/>
            <a:cxnLst>
              <a:cxn ang="0">
                <a:pos x="T0" y="T1"/>
              </a:cxn>
              <a:cxn ang="0">
                <a:pos x="T2" y="T3"/>
              </a:cxn>
              <a:cxn ang="0">
                <a:pos x="T4" y="T5"/>
              </a:cxn>
              <a:cxn ang="0">
                <a:pos x="T6" y="T7"/>
              </a:cxn>
              <a:cxn ang="0">
                <a:pos x="T8" y="T9"/>
              </a:cxn>
            </a:cxnLst>
            <a:rect l="0" t="0" r="r" b="b"/>
            <a:pathLst>
              <a:path w="690" h="579">
                <a:moveTo>
                  <a:pt x="0" y="415"/>
                </a:moveTo>
                <a:cubicBezTo>
                  <a:pt x="153" y="420"/>
                  <a:pt x="292" y="481"/>
                  <a:pt x="396" y="579"/>
                </a:cubicBezTo>
                <a:cubicBezTo>
                  <a:pt x="690" y="286"/>
                  <a:pt x="690" y="286"/>
                  <a:pt x="690" y="286"/>
                </a:cubicBezTo>
                <a:cubicBezTo>
                  <a:pt x="510" y="113"/>
                  <a:pt x="267" y="5"/>
                  <a:pt x="0" y="0"/>
                </a:cubicBezTo>
                <a:lnTo>
                  <a:pt x="0" y="415"/>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Freeform: Shape 64">
            <a:extLst>
              <a:ext uri="{FF2B5EF4-FFF2-40B4-BE49-F238E27FC236}">
                <a16:creationId xmlns:a16="http://schemas.microsoft.com/office/drawing/2014/main" id="{F15FB79B-6385-2773-075A-BA762C82BD26}"/>
              </a:ext>
            </a:extLst>
          </p:cNvPr>
          <p:cNvSpPr>
            <a:spLocks/>
          </p:cNvSpPr>
          <p:nvPr/>
        </p:nvSpPr>
        <p:spPr bwMode="auto">
          <a:xfrm rot="8143039">
            <a:off x="6088892" y="4609325"/>
            <a:ext cx="923925" cy="523875"/>
          </a:xfrm>
          <a:custGeom>
            <a:avLst/>
            <a:gdLst>
              <a:gd name="connsiteX0" fmla="*/ 0 w 923925"/>
              <a:gd name="connsiteY0" fmla="*/ 0 h 523875"/>
              <a:gd name="connsiteX1" fmla="*/ 923925 w 923925"/>
              <a:gd name="connsiteY1" fmla="*/ 381847 h 523875"/>
              <a:gd name="connsiteX2" fmla="*/ 783937 w 923925"/>
              <a:gd name="connsiteY2" fmla="*/ 523875 h 523875"/>
              <a:gd name="connsiteX3" fmla="*/ 524001 w 923925"/>
              <a:gd name="connsiteY3" fmla="*/ 339005 h 523875"/>
              <a:gd name="connsiteX4" fmla="*/ 476437 w 923925"/>
              <a:gd name="connsiteY4" fmla="*/ 316493 h 523875"/>
              <a:gd name="connsiteX5" fmla="*/ 354013 w 923925"/>
              <a:gd name="connsiteY5" fmla="*/ 412751 h 523875"/>
              <a:gd name="connsiteX6" fmla="*/ 332487 w 923925"/>
              <a:gd name="connsiteY6" fmla="*/ 258325 h 523875"/>
              <a:gd name="connsiteX7" fmla="*/ 325556 w 923925"/>
              <a:gd name="connsiteY7" fmla="*/ 255776 h 523875"/>
              <a:gd name="connsiteX8" fmla="*/ 0 w 923925"/>
              <a:gd name="connsiteY8" fmla="*/ 200237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925" h="523875">
                <a:moveTo>
                  <a:pt x="0" y="0"/>
                </a:moveTo>
                <a:cubicBezTo>
                  <a:pt x="356971" y="11642"/>
                  <a:pt x="681278" y="153670"/>
                  <a:pt x="923925" y="381847"/>
                </a:cubicBezTo>
                <a:cubicBezTo>
                  <a:pt x="923925" y="381847"/>
                  <a:pt x="923925" y="381847"/>
                  <a:pt x="783937" y="523875"/>
                </a:cubicBezTo>
                <a:cubicBezTo>
                  <a:pt x="706068" y="451406"/>
                  <a:pt x="618684" y="389086"/>
                  <a:pt x="524001" y="339005"/>
                </a:cubicBezTo>
                <a:lnTo>
                  <a:pt x="476437" y="316493"/>
                </a:lnTo>
                <a:lnTo>
                  <a:pt x="354013" y="412751"/>
                </a:lnTo>
                <a:lnTo>
                  <a:pt x="332487" y="258325"/>
                </a:lnTo>
                <a:lnTo>
                  <a:pt x="325556" y="255776"/>
                </a:lnTo>
                <a:cubicBezTo>
                  <a:pt x="222122" y="222938"/>
                  <a:pt x="112866" y="203729"/>
                  <a:pt x="0" y="200237"/>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94021193-DAE0-50D1-3A9B-73F2BFA78670}"/>
              </a:ext>
            </a:extLst>
          </p:cNvPr>
          <p:cNvSpPr>
            <a:spLocks/>
          </p:cNvSpPr>
          <p:nvPr/>
        </p:nvSpPr>
        <p:spPr bwMode="auto">
          <a:xfrm rot="13447991">
            <a:off x="5179524" y="4621068"/>
            <a:ext cx="927100" cy="523875"/>
          </a:xfrm>
          <a:custGeom>
            <a:avLst/>
            <a:gdLst>
              <a:gd name="connsiteX0" fmla="*/ 927100 w 927100"/>
              <a:gd name="connsiteY0" fmla="*/ 0 h 523875"/>
              <a:gd name="connsiteX1" fmla="*/ 927100 w 927100"/>
              <a:gd name="connsiteY1" fmla="*/ 200237 h 523875"/>
              <a:gd name="connsiteX2" fmla="*/ 599607 w 927100"/>
              <a:gd name="connsiteY2" fmla="*/ 255776 h 523875"/>
              <a:gd name="connsiteX3" fmla="*/ 558512 w 927100"/>
              <a:gd name="connsiteY3" fmla="*/ 270862 h 523875"/>
              <a:gd name="connsiteX4" fmla="*/ 541338 w 927100"/>
              <a:gd name="connsiteY4" fmla="*/ 419100 h 523875"/>
              <a:gd name="connsiteX5" fmla="*/ 421557 w 927100"/>
              <a:gd name="connsiteY5" fmla="*/ 329264 h 523875"/>
              <a:gd name="connsiteX6" fmla="*/ 400982 w 927100"/>
              <a:gd name="connsiteY6" fmla="*/ 339005 h 523875"/>
              <a:gd name="connsiteX7" fmla="*/ 142451 w 927100"/>
              <a:gd name="connsiteY7" fmla="*/ 523875 h 523875"/>
              <a:gd name="connsiteX8" fmla="*/ 0 w 927100"/>
              <a:gd name="connsiteY8" fmla="*/ 381847 h 523875"/>
              <a:gd name="connsiteX9" fmla="*/ 927100 w 927100"/>
              <a:gd name="connsiteY9"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100" h="523875">
                <a:moveTo>
                  <a:pt x="927100" y="0"/>
                </a:moveTo>
                <a:cubicBezTo>
                  <a:pt x="927100" y="0"/>
                  <a:pt x="927100" y="0"/>
                  <a:pt x="927100" y="200237"/>
                </a:cubicBezTo>
                <a:cubicBezTo>
                  <a:pt x="813256" y="203729"/>
                  <a:pt x="703353" y="222938"/>
                  <a:pt x="599607" y="255776"/>
                </a:cubicBezTo>
                <a:lnTo>
                  <a:pt x="558512" y="270862"/>
                </a:lnTo>
                <a:lnTo>
                  <a:pt x="541338" y="419100"/>
                </a:lnTo>
                <a:lnTo>
                  <a:pt x="421557" y="329264"/>
                </a:lnTo>
                <a:lnTo>
                  <a:pt x="400982" y="339005"/>
                </a:lnTo>
                <a:cubicBezTo>
                  <a:pt x="306430" y="389086"/>
                  <a:pt x="219515" y="451406"/>
                  <a:pt x="142451" y="523875"/>
                </a:cubicBezTo>
                <a:lnTo>
                  <a:pt x="0" y="381847"/>
                </a:lnTo>
                <a:cubicBezTo>
                  <a:pt x="242867" y="153670"/>
                  <a:pt x="567469" y="11642"/>
                  <a:pt x="927100" y="0"/>
                </a:cubicBezTo>
                <a:close/>
              </a:path>
            </a:pathLst>
          </a:custGeom>
          <a:solidFill>
            <a:srgbClr val="A4CAE4"/>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TextBox 172">
            <a:extLst>
              <a:ext uri="{FF2B5EF4-FFF2-40B4-BE49-F238E27FC236}">
                <a16:creationId xmlns:a16="http://schemas.microsoft.com/office/drawing/2014/main" id="{49D0D094-EE44-CDB5-79E2-1BE5800EE991}"/>
              </a:ext>
            </a:extLst>
          </p:cNvPr>
          <p:cNvSpPr txBox="1"/>
          <p:nvPr/>
        </p:nvSpPr>
        <p:spPr>
          <a:xfrm flipH="1">
            <a:off x="9393535" y="4466544"/>
            <a:ext cx="3416945" cy="307777"/>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rPr>
              <a:t>Class D</a:t>
            </a:r>
          </a:p>
        </p:txBody>
      </p:sp>
      <p:sp>
        <p:nvSpPr>
          <p:cNvPr id="68" name="TextBox 172">
            <a:extLst>
              <a:ext uri="{FF2B5EF4-FFF2-40B4-BE49-F238E27FC236}">
                <a16:creationId xmlns:a16="http://schemas.microsoft.com/office/drawing/2014/main" id="{DE2D1780-B789-5FB5-9867-11AFD0A7AD7D}"/>
              </a:ext>
            </a:extLst>
          </p:cNvPr>
          <p:cNvSpPr txBox="1"/>
          <p:nvPr/>
        </p:nvSpPr>
        <p:spPr>
          <a:xfrm flipH="1">
            <a:off x="8280757" y="5969788"/>
            <a:ext cx="983416" cy="307777"/>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rPr>
              <a:t>777 Tour</a:t>
            </a:r>
          </a:p>
        </p:txBody>
      </p:sp>
      <p:sp>
        <p:nvSpPr>
          <p:cNvPr id="69" name="TextBox 172">
            <a:extLst>
              <a:ext uri="{FF2B5EF4-FFF2-40B4-BE49-F238E27FC236}">
                <a16:creationId xmlns:a16="http://schemas.microsoft.com/office/drawing/2014/main" id="{49C2C505-86EA-F942-33B9-1F96B83C7950}"/>
              </a:ext>
            </a:extLst>
          </p:cNvPr>
          <p:cNvSpPr txBox="1"/>
          <p:nvPr/>
        </p:nvSpPr>
        <p:spPr>
          <a:xfrm flipH="1">
            <a:off x="9689656" y="2753738"/>
            <a:ext cx="3416945" cy="307777"/>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rPr>
              <a:t>Communications</a:t>
            </a:r>
          </a:p>
        </p:txBody>
      </p:sp>
      <p:pic>
        <p:nvPicPr>
          <p:cNvPr id="71" name="Graphic 70" descr="Satellite with solid fill">
            <a:extLst>
              <a:ext uri="{FF2B5EF4-FFF2-40B4-BE49-F238E27FC236}">
                <a16:creationId xmlns:a16="http://schemas.microsoft.com/office/drawing/2014/main" id="{B30BCD1A-F435-1CA7-37F6-E08F8745A1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4782" y="4109105"/>
            <a:ext cx="624698" cy="624698"/>
          </a:xfrm>
          <a:prstGeom prst="rect">
            <a:avLst/>
          </a:prstGeom>
        </p:spPr>
      </p:pic>
      <p:pic>
        <p:nvPicPr>
          <p:cNvPr id="73" name="Graphic 72" descr="Megaphone1 with solid fill">
            <a:extLst>
              <a:ext uri="{FF2B5EF4-FFF2-40B4-BE49-F238E27FC236}">
                <a16:creationId xmlns:a16="http://schemas.microsoft.com/office/drawing/2014/main" id="{22350773-C4BF-876C-3FFF-7846B790E1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1654" y="2720718"/>
            <a:ext cx="624698" cy="624698"/>
          </a:xfrm>
          <a:prstGeom prst="rect">
            <a:avLst/>
          </a:prstGeom>
        </p:spPr>
      </p:pic>
      <p:pic>
        <p:nvPicPr>
          <p:cNvPr id="75" name="Graphic 74" descr="Airplane with solid fill">
            <a:extLst>
              <a:ext uri="{FF2B5EF4-FFF2-40B4-BE49-F238E27FC236}">
                <a16:creationId xmlns:a16="http://schemas.microsoft.com/office/drawing/2014/main" id="{FECE2E5F-C362-7708-207C-61CBB052D4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9201" y="5173886"/>
            <a:ext cx="624698" cy="624698"/>
          </a:xfrm>
          <a:prstGeom prst="rect">
            <a:avLst/>
          </a:prstGeom>
        </p:spPr>
      </p:pic>
      <p:pic>
        <p:nvPicPr>
          <p:cNvPr id="77" name="Graphic 76" descr="World with solid fill">
            <a:extLst>
              <a:ext uri="{FF2B5EF4-FFF2-40B4-BE49-F238E27FC236}">
                <a16:creationId xmlns:a16="http://schemas.microsoft.com/office/drawing/2014/main" id="{91E44BB8-4359-1C28-3A27-1A4A9D196E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03942" y="1718090"/>
            <a:ext cx="624698" cy="624698"/>
          </a:xfrm>
          <a:prstGeom prst="rect">
            <a:avLst/>
          </a:prstGeom>
        </p:spPr>
      </p:pic>
      <p:pic>
        <p:nvPicPr>
          <p:cNvPr id="79" name="Graphic 78" descr="Cheers with solid fill">
            <a:extLst>
              <a:ext uri="{FF2B5EF4-FFF2-40B4-BE49-F238E27FC236}">
                <a16:creationId xmlns:a16="http://schemas.microsoft.com/office/drawing/2014/main" id="{0A4C1158-9F2F-8B9B-4EA6-4481FB2290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73564" y="2728584"/>
            <a:ext cx="624698" cy="624698"/>
          </a:xfrm>
          <a:prstGeom prst="rect">
            <a:avLst/>
          </a:prstGeom>
        </p:spPr>
      </p:pic>
      <p:pic>
        <p:nvPicPr>
          <p:cNvPr id="81" name="Graphic 80" descr="Idea with solid fill">
            <a:extLst>
              <a:ext uri="{FF2B5EF4-FFF2-40B4-BE49-F238E27FC236}">
                <a16:creationId xmlns:a16="http://schemas.microsoft.com/office/drawing/2014/main" id="{81157921-8A46-F176-D535-7DA8A663CF6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11715" y="5181733"/>
            <a:ext cx="624698" cy="624698"/>
          </a:xfrm>
          <a:prstGeom prst="rect">
            <a:avLst/>
          </a:prstGeom>
        </p:spPr>
      </p:pic>
      <p:pic>
        <p:nvPicPr>
          <p:cNvPr id="83" name="Graphic 82" descr="Lightning bolt with solid fill">
            <a:extLst>
              <a:ext uri="{FF2B5EF4-FFF2-40B4-BE49-F238E27FC236}">
                <a16:creationId xmlns:a16="http://schemas.microsoft.com/office/drawing/2014/main" id="{E4CF8DFD-32AA-8B8F-97EC-E67558AEA90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15584" y="4161854"/>
            <a:ext cx="624698" cy="624698"/>
          </a:xfrm>
          <a:prstGeom prst="rect">
            <a:avLst/>
          </a:prstGeom>
        </p:spPr>
      </p:pic>
      <p:pic>
        <p:nvPicPr>
          <p:cNvPr id="85" name="Graphic 84" descr="Research with solid fill">
            <a:extLst>
              <a:ext uri="{FF2B5EF4-FFF2-40B4-BE49-F238E27FC236}">
                <a16:creationId xmlns:a16="http://schemas.microsoft.com/office/drawing/2014/main" id="{19D67FB3-9992-5C9B-E7E2-BF16E88E05A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47769" y="1703385"/>
            <a:ext cx="624698" cy="624698"/>
          </a:xfrm>
          <a:prstGeom prst="rect">
            <a:avLst/>
          </a:prstGeom>
        </p:spPr>
      </p:pic>
    </p:spTree>
    <p:extLst>
      <p:ext uri="{BB962C8B-B14F-4D97-AF65-F5344CB8AC3E}">
        <p14:creationId xmlns:p14="http://schemas.microsoft.com/office/powerpoint/2010/main" val="6080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4B7157-7BAD-6F03-341D-6C761BEC9579}"/>
              </a:ext>
            </a:extLst>
          </p:cNvPr>
          <p:cNvSpPr>
            <a:spLocks noGrp="1"/>
          </p:cNvSpPr>
          <p:nvPr>
            <p:ph type="sldNum" sz="quarter" idx="12"/>
          </p:nvPr>
        </p:nvSpPr>
        <p:spPr/>
        <p:txBody>
          <a:bodyPr/>
          <a:lstStyle/>
          <a:p>
            <a:fld id="{2E8C51FE-49D9-314D-9957-ABBF7DDE8782}" type="slidenum">
              <a:rPr lang="en-US" smtClean="0"/>
              <a:pPr/>
              <a:t>2</a:t>
            </a:fld>
            <a:endParaRPr lang="en-US"/>
          </a:p>
        </p:txBody>
      </p:sp>
      <p:cxnSp>
        <p:nvCxnSpPr>
          <p:cNvPr id="5" name="Straight Connector 4">
            <a:extLst>
              <a:ext uri="{FF2B5EF4-FFF2-40B4-BE49-F238E27FC236}">
                <a16:creationId xmlns:a16="http://schemas.microsoft.com/office/drawing/2014/main" id="{94D167C6-BF7C-316E-BC3C-CF2D68D56140}"/>
              </a:ext>
            </a:extLst>
          </p:cNvPr>
          <p:cNvCxnSpPr>
            <a:cxnSpLocks/>
          </p:cNvCxnSpPr>
          <p:nvPr/>
        </p:nvCxnSpPr>
        <p:spPr>
          <a:xfrm>
            <a:off x="4074733" y="2072231"/>
            <a:ext cx="0" cy="478573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B53499-6039-41DA-3C9D-AA2FCD23C539}"/>
              </a:ext>
            </a:extLst>
          </p:cNvPr>
          <p:cNvCxnSpPr>
            <a:cxnSpLocks/>
          </p:cNvCxnSpPr>
          <p:nvPr/>
        </p:nvCxnSpPr>
        <p:spPr>
          <a:xfrm>
            <a:off x="7905583" y="1271830"/>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6614A0A-14E5-42E0-0EF3-41AA21481E9B}"/>
              </a:ext>
            </a:extLst>
          </p:cNvPr>
          <p:cNvSpPr/>
          <p:nvPr/>
        </p:nvSpPr>
        <p:spPr>
          <a:xfrm>
            <a:off x="431800" y="1764166"/>
            <a:ext cx="3486800" cy="486576"/>
          </a:xfrm>
          <a:prstGeom prst="rect">
            <a:avLst/>
          </a:prstGeom>
          <a:solidFill>
            <a:srgbClr val="C7A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ESSP</a:t>
            </a:r>
          </a:p>
        </p:txBody>
      </p:sp>
      <p:sp>
        <p:nvSpPr>
          <p:cNvPr id="10" name="Rectangle 9">
            <a:extLst>
              <a:ext uri="{FF2B5EF4-FFF2-40B4-BE49-F238E27FC236}">
                <a16:creationId xmlns:a16="http://schemas.microsoft.com/office/drawing/2014/main" id="{AE34448D-6B3F-EC63-0154-B37AD5CE5BD2}"/>
              </a:ext>
            </a:extLst>
          </p:cNvPr>
          <p:cNvSpPr/>
          <p:nvPr/>
        </p:nvSpPr>
        <p:spPr>
          <a:xfrm>
            <a:off x="4248086" y="1771199"/>
            <a:ext cx="3486800" cy="486576"/>
          </a:xfrm>
          <a:prstGeom prst="rect">
            <a:avLst/>
          </a:prstGeom>
          <a:solidFill>
            <a:srgbClr val="9BC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Earth Venture</a:t>
            </a:r>
          </a:p>
        </p:txBody>
      </p:sp>
      <p:sp>
        <p:nvSpPr>
          <p:cNvPr id="12" name="Rectangle 11">
            <a:extLst>
              <a:ext uri="{FF2B5EF4-FFF2-40B4-BE49-F238E27FC236}">
                <a16:creationId xmlns:a16="http://schemas.microsoft.com/office/drawing/2014/main" id="{49BC7B8F-9A2E-7FFB-9F1B-F01DDF1B837A}"/>
              </a:ext>
            </a:extLst>
          </p:cNvPr>
          <p:cNvSpPr/>
          <p:nvPr/>
        </p:nvSpPr>
        <p:spPr>
          <a:xfrm>
            <a:off x="8068700" y="1771199"/>
            <a:ext cx="3486800" cy="48657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Importance to ESD</a:t>
            </a:r>
          </a:p>
        </p:txBody>
      </p:sp>
      <p:sp>
        <p:nvSpPr>
          <p:cNvPr id="41" name="Rectangle 40">
            <a:extLst>
              <a:ext uri="{FF2B5EF4-FFF2-40B4-BE49-F238E27FC236}">
                <a16:creationId xmlns:a16="http://schemas.microsoft.com/office/drawing/2014/main" id="{28C2C071-D76F-26B4-336D-1DFA52A4F973}"/>
              </a:ext>
            </a:extLst>
          </p:cNvPr>
          <p:cNvSpPr/>
          <p:nvPr/>
        </p:nvSpPr>
        <p:spPr>
          <a:xfrm>
            <a:off x="431799" y="3679057"/>
            <a:ext cx="3486801" cy="1477328"/>
          </a:xfrm>
          <a:prstGeom prst="rect">
            <a:avLst/>
          </a:prstGeom>
        </p:spPr>
        <p:txBody>
          <a:bodyPr wrap="square" anchor="t">
            <a:spAutoFit/>
          </a:bodyPr>
          <a:lstStyle/>
          <a:p>
            <a:pPr>
              <a:spcAft>
                <a:spcPts val="600"/>
              </a:spcAft>
            </a:pPr>
            <a:r>
              <a:rPr lang="en-US"/>
              <a:t>Established in 1996 to </a:t>
            </a:r>
            <a:r>
              <a:rPr lang="en-US" b="1">
                <a:solidFill>
                  <a:srgbClr val="B88746"/>
                </a:solidFill>
              </a:rPr>
              <a:t>stimulate new scientific understanding</a:t>
            </a:r>
            <a:r>
              <a:rPr lang="en-US"/>
              <a:t> of the global Earth system to meet the challenges of climate change and other environmental events.</a:t>
            </a:r>
          </a:p>
        </p:txBody>
      </p:sp>
      <p:sp>
        <p:nvSpPr>
          <p:cNvPr id="42" name="Rectangle 41">
            <a:extLst>
              <a:ext uri="{FF2B5EF4-FFF2-40B4-BE49-F238E27FC236}">
                <a16:creationId xmlns:a16="http://schemas.microsoft.com/office/drawing/2014/main" id="{A3D9788F-DCC3-BD9D-1E7D-D54B1DD3B259}"/>
              </a:ext>
            </a:extLst>
          </p:cNvPr>
          <p:cNvSpPr/>
          <p:nvPr/>
        </p:nvSpPr>
        <p:spPr>
          <a:xfrm>
            <a:off x="4253932" y="3679057"/>
            <a:ext cx="3479279" cy="2308324"/>
          </a:xfrm>
          <a:prstGeom prst="rect">
            <a:avLst/>
          </a:prstGeom>
        </p:spPr>
        <p:txBody>
          <a:bodyPr wrap="square" anchor="t">
            <a:spAutoFit/>
          </a:bodyPr>
          <a:lstStyle/>
          <a:p>
            <a:r>
              <a:rPr lang="en-US"/>
              <a:t>In 2009, NASA introduced the ESSP Earth Venture Class to create </a:t>
            </a:r>
            <a:r>
              <a:rPr lang="en-US" b="1">
                <a:solidFill>
                  <a:srgbClr val="5C7A8F"/>
                </a:solidFill>
              </a:rPr>
              <a:t>low-cost missions</a:t>
            </a:r>
            <a:r>
              <a:rPr lang="en-US" b="1"/>
              <a:t> </a:t>
            </a:r>
            <a:r>
              <a:rPr lang="en-US"/>
              <a:t>focused on developing </a:t>
            </a:r>
            <a:r>
              <a:rPr lang="en-US" b="1">
                <a:solidFill>
                  <a:srgbClr val="5C7A8F"/>
                </a:solidFill>
              </a:rPr>
              <a:t>innovative research </a:t>
            </a:r>
            <a:r>
              <a:rPr lang="en-US"/>
              <a:t>and </a:t>
            </a:r>
            <a:r>
              <a:rPr lang="en-US" b="1">
                <a:solidFill>
                  <a:srgbClr val="5C7A8F"/>
                </a:solidFill>
              </a:rPr>
              <a:t>higher risk technologies</a:t>
            </a:r>
            <a:r>
              <a:rPr lang="en-US"/>
              <a:t> to ultimately help communities respond to the changing environment.</a:t>
            </a:r>
          </a:p>
        </p:txBody>
      </p:sp>
      <p:sp>
        <p:nvSpPr>
          <p:cNvPr id="44" name="Rectangle 43">
            <a:extLst>
              <a:ext uri="{FF2B5EF4-FFF2-40B4-BE49-F238E27FC236}">
                <a16:creationId xmlns:a16="http://schemas.microsoft.com/office/drawing/2014/main" id="{9A87B31D-A36C-8604-33E1-DB52865D467D}"/>
              </a:ext>
            </a:extLst>
          </p:cNvPr>
          <p:cNvSpPr/>
          <p:nvPr/>
        </p:nvSpPr>
        <p:spPr>
          <a:xfrm>
            <a:off x="8072070" y="3686090"/>
            <a:ext cx="3482464" cy="2031325"/>
          </a:xfrm>
          <a:prstGeom prst="rect">
            <a:avLst/>
          </a:prstGeom>
        </p:spPr>
        <p:txBody>
          <a:bodyPr wrap="square" anchor="t">
            <a:spAutoFit/>
          </a:bodyPr>
          <a:lstStyle/>
          <a:p>
            <a:r>
              <a:rPr lang="en-US"/>
              <a:t>Through development of orbital and suborbital remote-sensing instruments, ESSP projects produce data to address </a:t>
            </a:r>
            <a:r>
              <a:rPr lang="en-US" b="1">
                <a:solidFill>
                  <a:schemeClr val="bg2">
                    <a:lumMod val="10000"/>
                  </a:schemeClr>
                </a:solidFill>
              </a:rPr>
              <a:t>key Earth science research questions</a:t>
            </a:r>
            <a:r>
              <a:rPr lang="en-US">
                <a:solidFill>
                  <a:schemeClr val="bg2">
                    <a:lumMod val="10000"/>
                  </a:schemeClr>
                </a:solidFill>
              </a:rPr>
              <a:t> </a:t>
            </a:r>
            <a:r>
              <a:rPr lang="en-US"/>
              <a:t>concerning the atmosphere, oceans, land surface, polar ice regions, and solid earth.</a:t>
            </a:r>
          </a:p>
        </p:txBody>
      </p:sp>
      <p:sp>
        <p:nvSpPr>
          <p:cNvPr id="46" name="Title 1">
            <a:extLst>
              <a:ext uri="{FF2B5EF4-FFF2-40B4-BE49-F238E27FC236}">
                <a16:creationId xmlns:a16="http://schemas.microsoft.com/office/drawing/2014/main" id="{97CE100E-7A75-CBCA-E25C-80A4C1C87C3D}"/>
              </a:ext>
            </a:extLst>
          </p:cNvPr>
          <p:cNvSpPr>
            <a:spLocks noGrp="1"/>
          </p:cNvSpPr>
          <p:nvPr>
            <p:ph type="title"/>
          </p:nvPr>
        </p:nvSpPr>
        <p:spPr>
          <a:xfrm>
            <a:off x="431800" y="510821"/>
            <a:ext cx="10393680" cy="535531"/>
          </a:xfrm>
        </p:spPr>
        <p:txBody>
          <a:bodyPr/>
          <a:lstStyle/>
          <a:p>
            <a:r>
              <a:rPr lang="en-US" sz="3200"/>
              <a:t>Earth System Science Pathfinder Program Overview</a:t>
            </a:r>
          </a:p>
        </p:txBody>
      </p:sp>
      <p:pic>
        <p:nvPicPr>
          <p:cNvPr id="48" name="Graphic 47" descr="Satellite with solid fill">
            <a:extLst>
              <a:ext uri="{FF2B5EF4-FFF2-40B4-BE49-F238E27FC236}">
                <a16:creationId xmlns:a16="http://schemas.microsoft.com/office/drawing/2014/main" id="{3E5C091E-EBB7-F8FE-8398-A4D1C0C4BA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7999" y="2522951"/>
            <a:ext cx="914400" cy="914400"/>
          </a:xfrm>
          <a:prstGeom prst="rect">
            <a:avLst/>
          </a:prstGeom>
        </p:spPr>
      </p:pic>
      <p:pic>
        <p:nvPicPr>
          <p:cNvPr id="50" name="Graphic 49" descr="Cell Tower with solid fill">
            <a:extLst>
              <a:ext uri="{FF2B5EF4-FFF2-40B4-BE49-F238E27FC236}">
                <a16:creationId xmlns:a16="http://schemas.microsoft.com/office/drawing/2014/main" id="{1E6ED5F2-CCE9-BFC1-01AB-873A7CBC12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2958" y="2522951"/>
            <a:ext cx="914400" cy="914400"/>
          </a:xfrm>
          <a:prstGeom prst="rect">
            <a:avLst/>
          </a:prstGeom>
        </p:spPr>
      </p:pic>
      <p:pic>
        <p:nvPicPr>
          <p:cNvPr id="52" name="Graphic 51" descr="Earth Globe - Asia with solid fill">
            <a:extLst>
              <a:ext uri="{FF2B5EF4-FFF2-40B4-BE49-F238E27FC236}">
                <a16:creationId xmlns:a16="http://schemas.microsoft.com/office/drawing/2014/main" id="{837B8D1F-3F11-E6C2-8D2E-9EAE90B0FB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54900" y="2522951"/>
            <a:ext cx="914400" cy="914400"/>
          </a:xfrm>
          <a:prstGeom prst="rect">
            <a:avLst/>
          </a:prstGeom>
        </p:spPr>
      </p:pic>
      <p:sp>
        <p:nvSpPr>
          <p:cNvPr id="2" name="TextBox 1">
            <a:extLst>
              <a:ext uri="{FF2B5EF4-FFF2-40B4-BE49-F238E27FC236}">
                <a16:creationId xmlns:a16="http://schemas.microsoft.com/office/drawing/2014/main" id="{B0E8D0D2-727D-C480-EC2F-861441DF78B4}"/>
              </a:ext>
            </a:extLst>
          </p:cNvPr>
          <p:cNvSpPr txBox="1"/>
          <p:nvPr/>
        </p:nvSpPr>
        <p:spPr>
          <a:xfrm>
            <a:off x="431800" y="1104900"/>
            <a:ext cx="10987089" cy="400110"/>
          </a:xfrm>
          <a:prstGeom prst="rect">
            <a:avLst/>
          </a:prstGeom>
          <a:noFill/>
        </p:spPr>
        <p:txBody>
          <a:bodyPr wrap="square" lIns="91440" tIns="45720" rIns="91440" bIns="45720" rtlCol="0" anchor="t">
            <a:spAutoFit/>
          </a:bodyPr>
          <a:lstStyle/>
          <a:p>
            <a:r>
              <a:rPr lang="en-US" sz="2000" b="1"/>
              <a:t>Mission:</a:t>
            </a:r>
            <a:r>
              <a:rPr lang="en-US" sz="2000"/>
              <a:t> Understand and explore our home planet, improve lives, and safeguard our future. </a:t>
            </a:r>
            <a:endParaRPr lang="en-US"/>
          </a:p>
        </p:txBody>
      </p:sp>
    </p:spTree>
    <p:extLst>
      <p:ext uri="{BB962C8B-B14F-4D97-AF65-F5344CB8AC3E}">
        <p14:creationId xmlns:p14="http://schemas.microsoft.com/office/powerpoint/2010/main" val="132074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B24F77-37F4-DA5A-0BA3-BD2E65F97217}"/>
              </a:ext>
            </a:extLst>
          </p:cNvPr>
          <p:cNvSpPr>
            <a:spLocks noGrp="1"/>
          </p:cNvSpPr>
          <p:nvPr>
            <p:ph type="sldNum" sz="quarter" idx="12"/>
          </p:nvPr>
        </p:nvSpPr>
        <p:spPr/>
        <p:txBody>
          <a:bodyPr/>
          <a:lstStyle/>
          <a:p>
            <a:fld id="{2E8C51FE-49D9-314D-9957-ABBF7DDE8782}" type="slidenum">
              <a:rPr lang="en-US" smtClean="0"/>
              <a:t>3</a:t>
            </a:fld>
            <a:endParaRPr lang="en-US"/>
          </a:p>
        </p:txBody>
      </p:sp>
      <p:cxnSp>
        <p:nvCxnSpPr>
          <p:cNvPr id="3" name="Elbow Connector 104">
            <a:extLst>
              <a:ext uri="{FF2B5EF4-FFF2-40B4-BE49-F238E27FC236}">
                <a16:creationId xmlns:a16="http://schemas.microsoft.com/office/drawing/2014/main" id="{ACFE9D71-540B-C285-0ADD-C257EB8DA962}"/>
              </a:ext>
            </a:extLst>
          </p:cNvPr>
          <p:cNvCxnSpPr>
            <a:cxnSpLocks/>
            <a:endCxn id="26" idx="3"/>
          </p:cNvCxnSpPr>
          <p:nvPr/>
        </p:nvCxnSpPr>
        <p:spPr>
          <a:xfrm rot="10800000" flipV="1">
            <a:off x="9211779" y="1972086"/>
            <a:ext cx="798795" cy="782876"/>
          </a:xfrm>
          <a:prstGeom prst="bentConnector3">
            <a:avLst>
              <a:gd name="adj1" fmla="val -150"/>
            </a:avLst>
          </a:prstGeom>
          <a:ln>
            <a:solidFill>
              <a:schemeClr val="bg1">
                <a:lumMod val="50000"/>
              </a:schemeClr>
            </a:solidFill>
            <a:prstDash val="lgDash"/>
          </a:ln>
          <a:effectLst>
            <a:outerShdw blurRad="12700" dist="635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 Box 91">
            <a:extLst>
              <a:ext uri="{FF2B5EF4-FFF2-40B4-BE49-F238E27FC236}">
                <a16:creationId xmlns:a16="http://schemas.microsoft.com/office/drawing/2014/main" id="{38ADC73A-A101-8457-4BFD-F3B61A4B7BF6}"/>
              </a:ext>
            </a:extLst>
          </p:cNvPr>
          <p:cNvSpPr txBox="1">
            <a:spLocks noChangeArrowheads="1"/>
          </p:cNvSpPr>
          <p:nvPr/>
        </p:nvSpPr>
        <p:spPr bwMode="auto">
          <a:xfrm>
            <a:off x="10206443" y="2079562"/>
            <a:ext cx="1620179" cy="725840"/>
          </a:xfrm>
          <a:prstGeom prst="rect">
            <a:avLst/>
          </a:prstGeom>
          <a:solidFill>
            <a:schemeClr val="accent3">
              <a:lumMod val="20000"/>
              <a:lumOff val="80000"/>
            </a:schemeClr>
          </a:solidFill>
          <a:ln w="19050">
            <a:solidFill>
              <a:schemeClr val="accent3"/>
            </a:solidFill>
            <a:prstDash val="lgDash"/>
            <a:miter lim="800000"/>
            <a:headEnd/>
            <a:tailEnd/>
          </a:ln>
          <a:effectLst>
            <a:outerShdw blurRad="25400" dist="12700" dir="2700000" algn="tl" rotWithShape="0">
              <a:schemeClr val="accent1">
                <a:alpha val="40000"/>
              </a:schemeClr>
            </a:outerShdw>
          </a:effectLst>
        </p:spPr>
        <p:txBody>
          <a:bodyPr wrap="square">
            <a:spAutoFit/>
          </a:bodyPr>
          <a:lstStyle/>
          <a:p>
            <a:pPr algn="ctr" defTabSz="514350" eaLnBrk="0" fontAlgn="base" hangingPunct="0">
              <a:spcBef>
                <a:spcPct val="0"/>
              </a:spcBef>
              <a:spcAft>
                <a:spcPts val="200"/>
              </a:spcAft>
              <a:defRPr/>
            </a:pPr>
            <a:r>
              <a:rPr lang="en-US" sz="900" b="1" kern="0">
                <a:solidFill>
                  <a:srgbClr val="000000"/>
                </a:solidFill>
                <a:latin typeface="Arial" charset="0"/>
                <a:ea typeface="ＭＳ Ｐゴシック" pitchFamily="34" charset="-128"/>
                <a:cs typeface="Arial" charset="0"/>
              </a:rPr>
              <a:t>Airborne Research Campaigns*</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700" kern="0">
                <a:latin typeface="Arial" charset="0"/>
                <a:ea typeface="ＭＳ Ｐゴシック" pitchFamily="34" charset="-128"/>
                <a:cs typeface="Arial" charset="0"/>
              </a:rPr>
              <a:t>Deputy</a:t>
            </a:r>
            <a:r>
              <a:rPr lang="en-US" sz="700" kern="0">
                <a:solidFill>
                  <a:srgbClr val="0070C0"/>
                </a:solidFill>
                <a:latin typeface="Arial" charset="0"/>
                <a:ea typeface="ＭＳ Ｐゴシック" pitchFamily="34" charset="-128"/>
                <a:cs typeface="Arial" charset="0"/>
              </a:rPr>
              <a:t>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Derek Rutovic</a:t>
            </a:r>
          </a:p>
          <a:p>
            <a:pPr algn="ctr" defTabSz="514350" eaLnBrk="0" fontAlgn="base" hangingPunct="0">
              <a:spcBef>
                <a:spcPts val="300"/>
              </a:spcBef>
              <a:spcAft>
                <a:spcPct val="0"/>
              </a:spcAft>
              <a:defRPr/>
            </a:pPr>
            <a:r>
              <a:rPr lang="en-US" sz="600" kern="0">
                <a:solidFill>
                  <a:schemeClr val="bg1">
                    <a:lumMod val="50000"/>
                  </a:schemeClr>
                </a:solidFill>
                <a:latin typeface="Arial" charset="0"/>
                <a:ea typeface="ＭＳ Ｐゴシック" pitchFamily="34" charset="-128"/>
                <a:cs typeface="Arial" charset="0"/>
              </a:rPr>
              <a:t>* Airborne Research Campaigns are managed through R&amp;A</a:t>
            </a:r>
            <a:endParaRPr lang="en-US" sz="900" kern="0">
              <a:solidFill>
                <a:schemeClr val="bg1">
                  <a:lumMod val="50000"/>
                </a:schemeClr>
              </a:solidFill>
              <a:latin typeface="Arial" charset="0"/>
              <a:ea typeface="ＭＳ Ｐゴシック" pitchFamily="34" charset="-128"/>
              <a:cs typeface="Arial" charset="0"/>
            </a:endParaRPr>
          </a:p>
        </p:txBody>
      </p:sp>
      <p:sp>
        <p:nvSpPr>
          <p:cNvPr id="5" name="Text Box 91">
            <a:extLst>
              <a:ext uri="{FF2B5EF4-FFF2-40B4-BE49-F238E27FC236}">
                <a16:creationId xmlns:a16="http://schemas.microsoft.com/office/drawing/2014/main" id="{4218F41A-EF74-20EC-4039-10D4CF31BB7E}"/>
              </a:ext>
            </a:extLst>
          </p:cNvPr>
          <p:cNvSpPr txBox="1">
            <a:spLocks noChangeArrowheads="1"/>
          </p:cNvSpPr>
          <p:nvPr/>
        </p:nvSpPr>
        <p:spPr bwMode="auto">
          <a:xfrm>
            <a:off x="4311903" y="93010"/>
            <a:ext cx="3568193" cy="1385449"/>
          </a:xfrm>
          <a:prstGeom prst="rect">
            <a:avLst/>
          </a:prstGeom>
          <a:solidFill>
            <a:srgbClr val="EDEDED">
              <a:alpha val="20000"/>
            </a:srgbClr>
          </a:solidFill>
          <a:ln w="19050">
            <a:solidFill>
              <a:schemeClr val="accent3"/>
            </a:solidFill>
            <a:miter lim="800000"/>
            <a:headEnd/>
            <a:tailEnd/>
          </a:ln>
          <a:effectLst>
            <a:outerShdw blurRad="25400" dist="12700" dir="2700000" algn="tl" rotWithShape="0">
              <a:prstClr val="black">
                <a:alpha val="40000"/>
              </a:prstClr>
            </a:outerShdw>
          </a:effectLst>
        </p:spPr>
        <p:txBody>
          <a:bodyPr wrap="square" anchor="ctr">
            <a:noAutofit/>
          </a:bodyPr>
          <a:lstStyle/>
          <a:p>
            <a:pPr algn="ctr" defTabSz="514350" eaLnBrk="0" fontAlgn="base" hangingPunct="0">
              <a:spcBef>
                <a:spcPct val="0"/>
              </a:spcBef>
              <a:spcAft>
                <a:spcPts val="300"/>
              </a:spcAft>
              <a:defRPr/>
            </a:pPr>
            <a:r>
              <a:rPr lang="en-US" sz="1600" b="1" kern="0">
                <a:solidFill>
                  <a:schemeClr val="accent1">
                    <a:lumMod val="75000"/>
                  </a:schemeClr>
                </a:solidFill>
                <a:latin typeface="Arial" charset="0"/>
                <a:ea typeface="ＭＳ Ｐゴシック" pitchFamily="34" charset="-128"/>
                <a:cs typeface="Arial" charset="0"/>
              </a:rPr>
              <a:t>ESD Flight Programs</a:t>
            </a:r>
          </a:p>
          <a:p>
            <a:pPr algn="ctr" defTabSz="685800" eaLnBrk="0" fontAlgn="base" hangingPunct="0">
              <a:spcBef>
                <a:spcPts val="200"/>
              </a:spcBef>
              <a:spcAft>
                <a:spcPct val="0"/>
              </a:spcAft>
              <a:defRPr/>
            </a:pPr>
            <a:r>
              <a:rPr lang="en-US" sz="800" kern="0">
                <a:solidFill>
                  <a:srgbClr val="000000"/>
                </a:solidFill>
                <a:latin typeface="Arial" charset="0"/>
                <a:ea typeface="ＭＳ Ｐゴシック" pitchFamily="34" charset="-128"/>
                <a:cs typeface="Arial" charset="0"/>
              </a:rPr>
              <a:t>Associate Director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solidFill>
                  <a:srgbClr val="000000"/>
                </a:solidFill>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Katie Boggs</a:t>
            </a:r>
          </a:p>
          <a:p>
            <a:pPr algn="ctr" defTabSz="685800" eaLnBrk="0" fontAlgn="base" hangingPunct="0">
              <a:spcBef>
                <a:spcPts val="200"/>
              </a:spcBef>
              <a:spcAft>
                <a:spcPct val="0"/>
              </a:spcAft>
              <a:defRPr/>
            </a:pPr>
            <a:r>
              <a:rPr lang="en-US" sz="800" kern="0">
                <a:solidFill>
                  <a:srgbClr val="000000"/>
                </a:solidFill>
                <a:latin typeface="Arial" charset="0"/>
                <a:ea typeface="ＭＳ Ｐゴシック" pitchFamily="34" charset="-128"/>
                <a:cs typeface="Arial" charset="0"/>
              </a:rPr>
              <a:t>Deputy Associate Director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solidFill>
                  <a:srgbClr val="000000"/>
                </a:solidFill>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Scott Schwinger </a:t>
            </a:r>
          </a:p>
          <a:p>
            <a:pPr algn="ctr" defTabSz="685800" eaLnBrk="0" fontAlgn="base" hangingPunct="0">
              <a:spcBef>
                <a:spcPts val="200"/>
              </a:spcBef>
              <a:spcAft>
                <a:spcPct val="0"/>
              </a:spcAft>
              <a:defRPr/>
            </a:pPr>
            <a:r>
              <a:rPr lang="en-US" sz="800" kern="0">
                <a:latin typeface="Arial" charset="0"/>
                <a:ea typeface="ＭＳ Ｐゴシック" pitchFamily="34" charset="-128"/>
                <a:cs typeface="Arial" charset="0"/>
              </a:rPr>
              <a:t>Program Specialist (C)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solidFill>
                  <a:srgbClr val="000000"/>
                </a:solidFill>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Pat Thomas</a:t>
            </a:r>
          </a:p>
          <a:p>
            <a:pPr algn="ctr" defTabSz="514350" eaLnBrk="0" fontAlgn="base" hangingPunct="0">
              <a:spcBef>
                <a:spcPts val="200"/>
              </a:spcBef>
              <a:spcAft>
                <a:spcPct val="0"/>
              </a:spcAft>
              <a:defRPr/>
            </a:pPr>
            <a:r>
              <a:rPr lang="en-US" sz="800" kern="0">
                <a:latin typeface="Arial" charset="0"/>
                <a:ea typeface="ＭＳ Ｐゴシック" pitchFamily="34" charset="-128"/>
                <a:cs typeface="Arial" charset="0"/>
              </a:rPr>
              <a:t>Program Integration PE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Eric McVay</a:t>
            </a:r>
            <a:endParaRPr lang="en-US" sz="800" kern="0">
              <a:latin typeface="Arial" charset="0"/>
              <a:ea typeface="ＭＳ Ｐゴシック" pitchFamily="34" charset="-128"/>
              <a:cs typeface="Arial" charset="0"/>
            </a:endParaRPr>
          </a:p>
          <a:p>
            <a:pPr algn="ctr" defTabSz="514350" eaLnBrk="0" fontAlgn="base" hangingPunct="0">
              <a:spcBef>
                <a:spcPts val="200"/>
              </a:spcBef>
              <a:spcAft>
                <a:spcPct val="0"/>
              </a:spcAft>
              <a:defRPr/>
            </a:pPr>
            <a:r>
              <a:rPr lang="en-US" sz="800" kern="0">
                <a:latin typeface="Arial" charset="0"/>
                <a:ea typeface="ＭＳ Ｐゴシック" pitchFamily="34" charset="-128"/>
                <a:cs typeface="Arial" charset="0"/>
              </a:rPr>
              <a:t>Program Integration Support (C)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Lacey McCarthy</a:t>
            </a:r>
          </a:p>
          <a:p>
            <a:pPr algn="ctr" defTabSz="514350" eaLnBrk="0" fontAlgn="base" hangingPunct="0">
              <a:spcBef>
                <a:spcPts val="200"/>
              </a:spcBef>
              <a:spcAft>
                <a:spcPct val="0"/>
              </a:spcAft>
              <a:defRPr/>
            </a:pPr>
            <a:r>
              <a:rPr lang="en-US" sz="800" kern="0">
                <a:latin typeface="Arial" charset="0"/>
                <a:ea typeface="ＭＳ Ｐゴシック" pitchFamily="34" charset="-128"/>
                <a:cs typeface="Arial" charset="0"/>
              </a:rPr>
              <a:t>Program Support (C)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Sophie Gossack</a:t>
            </a:r>
          </a:p>
          <a:p>
            <a:pPr algn="ctr" defTabSz="514350" eaLnBrk="0" fontAlgn="base" hangingPunct="0">
              <a:spcBef>
                <a:spcPts val="200"/>
              </a:spcBef>
              <a:spcAft>
                <a:spcPct val="0"/>
              </a:spcAft>
              <a:defRPr/>
            </a:pPr>
            <a:r>
              <a:rPr lang="en-US" sz="800" kern="0">
                <a:latin typeface="Arial" charset="0"/>
                <a:ea typeface="ＭＳ Ｐゴシック" pitchFamily="34" charset="-128"/>
                <a:cs typeface="Arial" charset="0"/>
              </a:rPr>
              <a:t>Flight Leadership Support (C) |</a:t>
            </a:r>
            <a:r>
              <a:rPr lang="en-US" sz="800" kern="0">
                <a:solidFill>
                  <a:schemeClr val="accent1"/>
                </a:solidFill>
                <a:latin typeface="Arial" charset="0"/>
                <a:ea typeface="ＭＳ Ｐゴシック" pitchFamily="34" charset="-128"/>
                <a:cs typeface="Arial" charset="0"/>
              </a:rPr>
              <a:t> Hannah Stewart</a:t>
            </a:r>
          </a:p>
        </p:txBody>
      </p:sp>
      <p:sp>
        <p:nvSpPr>
          <p:cNvPr id="6" name="Text Box 91">
            <a:extLst>
              <a:ext uri="{FF2B5EF4-FFF2-40B4-BE49-F238E27FC236}">
                <a16:creationId xmlns:a16="http://schemas.microsoft.com/office/drawing/2014/main" id="{F78BDE1D-2C91-BD11-6F3D-4015B868F226}"/>
              </a:ext>
            </a:extLst>
          </p:cNvPr>
          <p:cNvSpPr txBox="1">
            <a:spLocks noChangeArrowheads="1"/>
          </p:cNvSpPr>
          <p:nvPr/>
        </p:nvSpPr>
        <p:spPr bwMode="auto">
          <a:xfrm>
            <a:off x="1739414" y="2823481"/>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TSIS-2</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Erica Alston</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David Considine</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endParaRPr lang="en-US" sz="700" kern="0">
              <a:solidFill>
                <a:schemeClr val="accent1"/>
              </a:solidFill>
              <a:latin typeface="Arial" charset="0"/>
              <a:ea typeface="ＭＳ Ｐゴシック" pitchFamily="34" charset="-128"/>
              <a:cs typeface="Arial" charset="0"/>
            </a:endParaRPr>
          </a:p>
        </p:txBody>
      </p:sp>
      <p:sp>
        <p:nvSpPr>
          <p:cNvPr id="7" name="Text Box 91">
            <a:extLst>
              <a:ext uri="{FF2B5EF4-FFF2-40B4-BE49-F238E27FC236}">
                <a16:creationId xmlns:a16="http://schemas.microsoft.com/office/drawing/2014/main" id="{952F16C9-C5BD-8190-B4F5-0B1A2BD2B547}"/>
              </a:ext>
            </a:extLst>
          </p:cNvPr>
          <p:cNvSpPr txBox="1">
            <a:spLocks noChangeArrowheads="1"/>
          </p:cNvSpPr>
          <p:nvPr/>
        </p:nvSpPr>
        <p:spPr bwMode="auto">
          <a:xfrm>
            <a:off x="1739414" y="3567400"/>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lIns="45720" r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Sentinel-6B</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Jamie Wicks</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Nadya Vinogradova</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 </a:t>
            </a:r>
          </a:p>
        </p:txBody>
      </p:sp>
      <p:sp>
        <p:nvSpPr>
          <p:cNvPr id="8" name="Text Box 91">
            <a:extLst>
              <a:ext uri="{FF2B5EF4-FFF2-40B4-BE49-F238E27FC236}">
                <a16:creationId xmlns:a16="http://schemas.microsoft.com/office/drawing/2014/main" id="{5174EFF5-BD8F-0B72-859D-2829ABF1B94B}"/>
              </a:ext>
            </a:extLst>
          </p:cNvPr>
          <p:cNvSpPr txBox="1">
            <a:spLocks noChangeArrowheads="1"/>
          </p:cNvSpPr>
          <p:nvPr/>
        </p:nvSpPr>
        <p:spPr bwMode="auto">
          <a:xfrm>
            <a:off x="351922" y="4298894"/>
            <a:ext cx="1325880" cy="685800"/>
          </a:xfrm>
          <a:prstGeom prst="rect">
            <a:avLst/>
          </a:prstGeom>
          <a:solidFill>
            <a:schemeClr val="accent3">
              <a:lumMod val="20000"/>
              <a:lumOff val="80000"/>
            </a:schemeClr>
          </a:solidFill>
          <a:ln w="19050">
            <a:solidFill>
              <a:schemeClr val="accent4"/>
            </a:solidFill>
            <a:miter lim="800000"/>
            <a:headEnd/>
            <a:tailEnd/>
          </a:ln>
          <a:effectLst>
            <a:innerShdw blurRad="63500" dist="50800" dir="13500000">
              <a:schemeClr val="accent4">
                <a:alpha val="40000"/>
              </a:schemeClr>
            </a:innerShdw>
          </a:effectLst>
        </p:spPr>
        <p:txBody>
          <a:bodyPr wrap="square" lIns="91440" tIns="45720" rIns="91440" b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a:ea typeface="ＭＳ Ｐゴシック"/>
                <a:cs typeface="Arial"/>
              </a:rPr>
              <a:t>AOS </a:t>
            </a:r>
            <a:r>
              <a:rPr lang="en-US" sz="800" kern="0">
                <a:solidFill>
                  <a:schemeClr val="bg1">
                    <a:lumMod val="50000"/>
                  </a:schemeClr>
                </a:solidFill>
                <a:latin typeface="Arial"/>
                <a:ea typeface="ＭＳ Ｐゴシック"/>
                <a:cs typeface="Arial"/>
              </a:rPr>
              <a:t>ESO</a:t>
            </a:r>
          </a:p>
          <a:p>
            <a:pPr algn="ctr" defTabSz="514350" eaLnBrk="0" fontAlgn="base" hangingPunct="0">
              <a:spcBef>
                <a:spcPct val="0"/>
              </a:spcBef>
              <a:spcAft>
                <a:spcPct val="0"/>
              </a:spcAft>
              <a:defRPr/>
            </a:pPr>
            <a:r>
              <a:rPr lang="en-US" sz="700" kern="0">
                <a:latin typeface="Arial"/>
                <a:ea typeface="ＭＳ Ｐゴシック"/>
                <a:cs typeface="Arial"/>
              </a:rPr>
              <a:t>PE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Carla Procaccino</a:t>
            </a:r>
          </a:p>
          <a:p>
            <a:pPr algn="ctr" defTabSz="514350" eaLnBrk="0" fontAlgn="base" hangingPunct="0">
              <a:spcBef>
                <a:spcPct val="0"/>
              </a:spcBef>
              <a:spcAft>
                <a:spcPct val="0"/>
              </a:spcAft>
              <a:defRPr/>
            </a:pPr>
            <a:r>
              <a:rPr lang="en-US" sz="700" kern="0">
                <a:latin typeface="Arial"/>
                <a:ea typeface="ＭＳ Ｐゴシック"/>
                <a:cs typeface="Arial"/>
              </a:rPr>
              <a:t>PS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Hal Maring</a:t>
            </a:r>
          </a:p>
          <a:p>
            <a:pPr algn="ctr" defTabSz="514350" eaLnBrk="0" fontAlgn="base" hangingPunct="0">
              <a:spcBef>
                <a:spcPct val="0"/>
              </a:spcBef>
              <a:spcAft>
                <a:spcPct val="0"/>
              </a:spcAft>
              <a:defRPr/>
            </a:pPr>
            <a:r>
              <a:rPr lang="en-US" sz="700" kern="0">
                <a:latin typeface="Arial"/>
                <a:ea typeface="ＭＳ Ｐゴシック"/>
                <a:cs typeface="Arial"/>
              </a:rPr>
              <a:t>PAL </a:t>
            </a:r>
            <a:r>
              <a:rPr lang="en-US" sz="700" kern="0">
                <a:solidFill>
                  <a:schemeClr val="bg1">
                    <a:lumMod val="50000"/>
                  </a:schemeClr>
                </a:solidFill>
                <a:latin typeface="Arial"/>
                <a:ea typeface="ＭＳ Ｐゴシック"/>
                <a:cs typeface="Arial"/>
              </a:rPr>
              <a:t>Ɩ </a:t>
            </a:r>
            <a:r>
              <a:rPr lang="en-US" sz="700" kern="0">
                <a:solidFill>
                  <a:schemeClr val="accent1"/>
                </a:solidFill>
                <a:latin typeface="Arial"/>
                <a:ea typeface="ＭＳ Ｐゴシック"/>
                <a:cs typeface="Arial"/>
              </a:rPr>
              <a:t>John Haynes</a:t>
            </a:r>
          </a:p>
        </p:txBody>
      </p:sp>
      <p:sp>
        <p:nvSpPr>
          <p:cNvPr id="9" name="Text Box 91">
            <a:extLst>
              <a:ext uri="{FF2B5EF4-FFF2-40B4-BE49-F238E27FC236}">
                <a16:creationId xmlns:a16="http://schemas.microsoft.com/office/drawing/2014/main" id="{FAFE5B40-4D7F-24E8-257B-0DCC31C5B057}"/>
              </a:ext>
            </a:extLst>
          </p:cNvPr>
          <p:cNvSpPr txBox="1">
            <a:spLocks noChangeArrowheads="1"/>
          </p:cNvSpPr>
          <p:nvPr/>
        </p:nvSpPr>
        <p:spPr bwMode="auto">
          <a:xfrm>
            <a:off x="351922" y="2823481"/>
            <a:ext cx="1325880" cy="685800"/>
          </a:xfrm>
          <a:prstGeom prst="rect">
            <a:avLst/>
          </a:prstGeom>
          <a:solidFill>
            <a:schemeClr val="accent3">
              <a:lumMod val="20000"/>
              <a:lumOff val="80000"/>
            </a:schemeClr>
          </a:solidFill>
          <a:ln w="19050">
            <a:solidFill>
              <a:schemeClr val="accent4"/>
            </a:solidFill>
            <a:miter lim="800000"/>
            <a:headEnd/>
            <a:tailEnd/>
          </a:ln>
          <a:effectLst>
            <a:innerShdw blurRad="63500" dist="50800" dir="13500000">
              <a:schemeClr val="accent4">
                <a:alpha val="40000"/>
              </a:schemeClr>
            </a:innerShdw>
          </a:effectLst>
        </p:spPr>
        <p:txBody>
          <a:bodyPr wrap="square" lIns="45720" r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MC </a:t>
            </a:r>
            <a:r>
              <a:rPr lang="en-US" sz="800" kern="0">
                <a:solidFill>
                  <a:schemeClr val="bg1">
                    <a:lumMod val="50000"/>
                  </a:schemeClr>
                </a:solidFill>
                <a:latin typeface="Arial" charset="0"/>
                <a:ea typeface="ＭＳ Ｐゴシック" pitchFamily="34" charset="-128"/>
                <a:cs typeface="Arial" charset="0"/>
              </a:rPr>
              <a:t>ESO</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Nicole Herrmann</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Lucia Tsaoussi</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Brad Doorn</a:t>
            </a:r>
          </a:p>
        </p:txBody>
      </p:sp>
      <p:sp>
        <p:nvSpPr>
          <p:cNvPr id="10" name="Text Box 91">
            <a:extLst>
              <a:ext uri="{FF2B5EF4-FFF2-40B4-BE49-F238E27FC236}">
                <a16:creationId xmlns:a16="http://schemas.microsoft.com/office/drawing/2014/main" id="{EC1C17D0-56E5-907B-E24B-A4E12D65C276}"/>
              </a:ext>
            </a:extLst>
          </p:cNvPr>
          <p:cNvSpPr txBox="1">
            <a:spLocks noChangeArrowheads="1"/>
          </p:cNvSpPr>
          <p:nvPr/>
        </p:nvSpPr>
        <p:spPr bwMode="auto">
          <a:xfrm>
            <a:off x="351922" y="3567400"/>
            <a:ext cx="1325880" cy="685800"/>
          </a:xfrm>
          <a:prstGeom prst="rect">
            <a:avLst/>
          </a:prstGeom>
          <a:solidFill>
            <a:schemeClr val="accent3">
              <a:lumMod val="20000"/>
              <a:lumOff val="80000"/>
            </a:schemeClr>
          </a:solidFill>
          <a:ln w="19050">
            <a:solidFill>
              <a:schemeClr val="accent4"/>
            </a:solidFill>
            <a:miter lim="800000"/>
            <a:headEnd/>
            <a:tailEnd/>
          </a:ln>
          <a:effectLst>
            <a:innerShdw blurRad="63500" dist="50800" dir="13500000">
              <a:schemeClr val="accent4">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SBG </a:t>
            </a:r>
            <a:r>
              <a:rPr lang="en-US" sz="800" kern="0">
                <a:solidFill>
                  <a:schemeClr val="bg1">
                    <a:lumMod val="50000"/>
                  </a:schemeClr>
                </a:solidFill>
                <a:latin typeface="Arial" charset="0"/>
                <a:ea typeface="ＭＳ Ｐゴシック" pitchFamily="34" charset="-128"/>
                <a:cs typeface="Arial" charset="0"/>
              </a:rPr>
              <a:t>ESO</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 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Mike Egan</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Woody Turner</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Woody Turner</a:t>
            </a:r>
          </a:p>
        </p:txBody>
      </p:sp>
      <p:sp>
        <p:nvSpPr>
          <p:cNvPr id="11" name="Text Box 91">
            <a:extLst>
              <a:ext uri="{FF2B5EF4-FFF2-40B4-BE49-F238E27FC236}">
                <a16:creationId xmlns:a16="http://schemas.microsoft.com/office/drawing/2014/main" id="{5203EE34-3711-835F-1D92-46F97B54027E}"/>
              </a:ext>
            </a:extLst>
          </p:cNvPr>
          <p:cNvSpPr txBox="1">
            <a:spLocks noChangeArrowheads="1"/>
          </p:cNvSpPr>
          <p:nvPr/>
        </p:nvSpPr>
        <p:spPr bwMode="auto">
          <a:xfrm>
            <a:off x="3126906" y="2823481"/>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CLARREO─PF</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Nicole Herrmann</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Ken Jucks</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endParaRPr lang="en-US" sz="700" kern="0">
              <a:solidFill>
                <a:schemeClr val="accent1"/>
              </a:solidFill>
              <a:latin typeface="Arial" charset="0"/>
              <a:ea typeface="ＭＳ Ｐゴシック" pitchFamily="34" charset="-128"/>
              <a:cs typeface="Arial" charset="0"/>
            </a:endParaRPr>
          </a:p>
        </p:txBody>
      </p:sp>
      <p:sp>
        <p:nvSpPr>
          <p:cNvPr id="12" name="Text Box 91">
            <a:extLst>
              <a:ext uri="{FF2B5EF4-FFF2-40B4-BE49-F238E27FC236}">
                <a16:creationId xmlns:a16="http://schemas.microsoft.com/office/drawing/2014/main" id="{87657CD0-14BF-4DDA-DE40-2B66EC1A45BD}"/>
              </a:ext>
            </a:extLst>
          </p:cNvPr>
          <p:cNvSpPr txBox="1">
            <a:spLocks noChangeArrowheads="1"/>
          </p:cNvSpPr>
          <p:nvPr/>
        </p:nvSpPr>
        <p:spPr bwMode="auto">
          <a:xfrm>
            <a:off x="1739414" y="4298894"/>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PACE</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Marjorie Haskell</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Laura Lorenzoni</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Woody Turner</a:t>
            </a:r>
          </a:p>
        </p:txBody>
      </p:sp>
      <p:sp>
        <p:nvSpPr>
          <p:cNvPr id="13" name="Text Box 91">
            <a:extLst>
              <a:ext uri="{FF2B5EF4-FFF2-40B4-BE49-F238E27FC236}">
                <a16:creationId xmlns:a16="http://schemas.microsoft.com/office/drawing/2014/main" id="{14C695B0-DF83-1D92-2A7E-469CBEF17272}"/>
              </a:ext>
            </a:extLst>
          </p:cNvPr>
          <p:cNvSpPr txBox="1">
            <a:spLocks noChangeArrowheads="1"/>
          </p:cNvSpPr>
          <p:nvPr/>
        </p:nvSpPr>
        <p:spPr bwMode="auto">
          <a:xfrm>
            <a:off x="3126906" y="2079562"/>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NISAR </a:t>
            </a:r>
            <a:r>
              <a:rPr lang="en-US" sz="800" kern="0">
                <a:solidFill>
                  <a:schemeClr val="bg1">
                    <a:lumMod val="50000"/>
                  </a:schemeClr>
                </a:solidFill>
                <a:latin typeface="Arial" charset="0"/>
                <a:ea typeface="ＭＳ Ｐゴシック" pitchFamily="34" charset="-128"/>
                <a:cs typeface="Arial" charset="0"/>
              </a:rPr>
              <a:t>ESO</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Mitra Dutta</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Gerald Bawden</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David Green</a:t>
            </a:r>
          </a:p>
        </p:txBody>
      </p:sp>
      <p:sp>
        <p:nvSpPr>
          <p:cNvPr id="14" name="Text Box 91">
            <a:extLst>
              <a:ext uri="{FF2B5EF4-FFF2-40B4-BE49-F238E27FC236}">
                <a16:creationId xmlns:a16="http://schemas.microsoft.com/office/drawing/2014/main" id="{0687AB3F-6866-F7BD-07E0-9CBBEABDD685}"/>
              </a:ext>
            </a:extLst>
          </p:cNvPr>
          <p:cNvSpPr txBox="1">
            <a:spLocks noChangeArrowheads="1"/>
          </p:cNvSpPr>
          <p:nvPr/>
        </p:nvSpPr>
        <p:spPr bwMode="auto">
          <a:xfrm>
            <a:off x="351922" y="2079562"/>
            <a:ext cx="1325880" cy="685800"/>
          </a:xfrm>
          <a:prstGeom prst="rect">
            <a:avLst/>
          </a:prstGeom>
          <a:solidFill>
            <a:schemeClr val="accent3">
              <a:lumMod val="20000"/>
              <a:lumOff val="80000"/>
            </a:schemeClr>
          </a:solidFill>
          <a:ln w="19050">
            <a:solidFill>
              <a:schemeClr val="accent6"/>
            </a:solidFill>
            <a:miter lim="800000"/>
            <a:headEnd/>
            <a:tailEnd/>
          </a:ln>
          <a:effectLst>
            <a:innerShdw blurRad="63500" dist="50800" dir="13500000">
              <a:schemeClr val="accent6">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SDC </a:t>
            </a:r>
            <a:r>
              <a:rPr lang="en-US" sz="800" kern="0">
                <a:solidFill>
                  <a:schemeClr val="bg1">
                    <a:lumMod val="50000"/>
                  </a:schemeClr>
                </a:solidFill>
                <a:latin typeface="Arial" charset="0"/>
                <a:ea typeface="ＭＳ Ｐゴシック" pitchFamily="34" charset="-128"/>
                <a:cs typeface="Arial" charset="0"/>
              </a:rPr>
              <a:t>ESO</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prstClr val="black"/>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Ben Kim</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Gerald Bawden</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Emily Sylak-Glassman</a:t>
            </a:r>
          </a:p>
        </p:txBody>
      </p:sp>
      <p:sp>
        <p:nvSpPr>
          <p:cNvPr id="15" name="Text Box 91">
            <a:extLst>
              <a:ext uri="{FF2B5EF4-FFF2-40B4-BE49-F238E27FC236}">
                <a16:creationId xmlns:a16="http://schemas.microsoft.com/office/drawing/2014/main" id="{A6036A56-7C51-5D67-E69C-3B46D29D127B}"/>
              </a:ext>
            </a:extLst>
          </p:cNvPr>
          <p:cNvSpPr txBox="1">
            <a:spLocks noChangeArrowheads="1"/>
          </p:cNvSpPr>
          <p:nvPr/>
        </p:nvSpPr>
        <p:spPr bwMode="auto">
          <a:xfrm>
            <a:off x="1739414" y="2079562"/>
            <a:ext cx="1325880" cy="685800"/>
          </a:xfrm>
          <a:prstGeom prst="rect">
            <a:avLst/>
          </a:prstGeom>
          <a:solidFill>
            <a:schemeClr val="accent3">
              <a:lumMod val="20000"/>
              <a:lumOff val="80000"/>
            </a:schemeClr>
          </a:solidFill>
          <a:ln w="19050">
            <a:solidFill>
              <a:schemeClr val="accent4"/>
            </a:solidFill>
            <a:miter lim="800000"/>
            <a:headEnd/>
            <a:tailEnd/>
          </a:ln>
          <a:effectLst>
            <a:innerShdw blurRad="63500" dist="50800" dir="13500000">
              <a:schemeClr val="accent4">
                <a:alpha val="40000"/>
              </a:schemeClr>
            </a:innerShdw>
          </a:effectLst>
        </p:spPr>
        <p:txBody>
          <a:bodyPr wrap="square" lIns="91440" tIns="45720" rIns="91440" b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a:ea typeface="ＭＳ Ｐゴシック"/>
                <a:cs typeface="Arial"/>
              </a:rPr>
              <a:t>Landsat Next</a:t>
            </a:r>
            <a:endParaRPr lang="en-US" sz="800" b="1" kern="0">
              <a:solidFill>
                <a:srgbClr val="000000"/>
              </a:solidFill>
              <a:latin typeface="Arial"/>
              <a:ea typeface="ＭＳ Ｐゴシック"/>
              <a:cs typeface="Arial"/>
            </a:endParaRPr>
          </a:p>
          <a:p>
            <a:pPr algn="ctr" defTabSz="514350" eaLnBrk="0" fontAlgn="base" hangingPunct="0">
              <a:spcBef>
                <a:spcPct val="0"/>
              </a:spcBef>
              <a:spcAft>
                <a:spcPct val="0"/>
              </a:spcAft>
              <a:defRPr/>
            </a:pPr>
            <a:r>
              <a:rPr lang="en-US" sz="700" kern="0">
                <a:latin typeface="Arial"/>
                <a:ea typeface="ＭＳ Ｐゴシック"/>
                <a:cs typeface="Arial"/>
              </a:rPr>
              <a:t>PE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Mike Egan</a:t>
            </a:r>
          </a:p>
          <a:p>
            <a:pPr algn="ctr" defTabSz="514350" eaLnBrk="0" fontAlgn="base" hangingPunct="0">
              <a:spcBef>
                <a:spcPct val="0"/>
              </a:spcBef>
              <a:spcAft>
                <a:spcPct val="0"/>
              </a:spcAft>
              <a:defRPr/>
            </a:pPr>
            <a:r>
              <a:rPr lang="en-US" sz="700" kern="0">
                <a:latin typeface="Arial"/>
                <a:ea typeface="ＭＳ Ｐゴシック"/>
                <a:cs typeface="Arial"/>
              </a:rPr>
              <a:t>PS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Garik Gutman</a:t>
            </a:r>
          </a:p>
          <a:p>
            <a:pPr algn="ctr" defTabSz="514350" eaLnBrk="0" fontAlgn="base" hangingPunct="0">
              <a:spcBef>
                <a:spcPct val="0"/>
              </a:spcBef>
              <a:spcAft>
                <a:spcPct val="0"/>
              </a:spcAft>
              <a:defRPr/>
            </a:pPr>
            <a:r>
              <a:rPr lang="en-US" sz="700" kern="0">
                <a:latin typeface="Arial"/>
                <a:ea typeface="ＭＳ Ｐゴシック"/>
                <a:cs typeface="Arial"/>
              </a:rPr>
              <a:t>PAL </a:t>
            </a:r>
            <a:r>
              <a:rPr lang="en-US" sz="700" kern="0">
                <a:solidFill>
                  <a:schemeClr val="bg1">
                    <a:lumMod val="50000"/>
                  </a:schemeClr>
                </a:solidFill>
                <a:latin typeface="Arial"/>
                <a:ea typeface="ＭＳ Ｐゴシック"/>
                <a:cs typeface="Arial"/>
              </a:rPr>
              <a:t>Ɩ </a:t>
            </a:r>
            <a:r>
              <a:rPr lang="en-US" sz="700" kern="0">
                <a:solidFill>
                  <a:schemeClr val="accent1"/>
                </a:solidFill>
                <a:latin typeface="Arial"/>
                <a:ea typeface="ＭＳ Ｐゴシック"/>
                <a:cs typeface="Arial"/>
              </a:rPr>
              <a:t>Brad Doorn</a:t>
            </a:r>
            <a:endParaRPr lang="en-US" sz="700" kern="0">
              <a:solidFill>
                <a:schemeClr val="accent1"/>
              </a:solidFill>
              <a:latin typeface="Arial" charset="0"/>
              <a:ea typeface="ＭＳ Ｐゴシック" pitchFamily="34" charset="-128"/>
              <a:cs typeface="Arial" charset="0"/>
            </a:endParaRPr>
          </a:p>
        </p:txBody>
      </p:sp>
      <p:sp>
        <p:nvSpPr>
          <p:cNvPr id="16" name="Text Box 91">
            <a:extLst>
              <a:ext uri="{FF2B5EF4-FFF2-40B4-BE49-F238E27FC236}">
                <a16:creationId xmlns:a16="http://schemas.microsoft.com/office/drawing/2014/main" id="{6239028D-FD45-9525-6B0C-9FA47D4AD2E6}"/>
              </a:ext>
            </a:extLst>
          </p:cNvPr>
          <p:cNvSpPr txBox="1">
            <a:spLocks noChangeArrowheads="1"/>
          </p:cNvSpPr>
          <p:nvPr/>
        </p:nvSpPr>
        <p:spPr bwMode="auto">
          <a:xfrm>
            <a:off x="3126906" y="3567400"/>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lIns="45720" r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SWOT</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Tahani Amer</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Nadya Vinogradova</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Brad Doorn</a:t>
            </a:r>
          </a:p>
        </p:txBody>
      </p:sp>
      <p:sp>
        <p:nvSpPr>
          <p:cNvPr id="17" name="Text Box 91">
            <a:extLst>
              <a:ext uri="{FF2B5EF4-FFF2-40B4-BE49-F238E27FC236}">
                <a16:creationId xmlns:a16="http://schemas.microsoft.com/office/drawing/2014/main" id="{46BFAA1B-EE3E-E5CD-FE28-842E140BD5F8}"/>
              </a:ext>
            </a:extLst>
          </p:cNvPr>
          <p:cNvSpPr txBox="1">
            <a:spLocks noChangeArrowheads="1"/>
          </p:cNvSpPr>
          <p:nvPr/>
        </p:nvSpPr>
        <p:spPr bwMode="auto">
          <a:xfrm>
            <a:off x="451114" y="5116192"/>
            <a:ext cx="3902481" cy="1472419"/>
          </a:xfrm>
          <a:prstGeom prst="rect">
            <a:avLst/>
          </a:prstGeom>
          <a:solidFill>
            <a:schemeClr val="accent3">
              <a:lumMod val="20000"/>
              <a:lumOff val="80000"/>
            </a:schemeClr>
          </a:solidFill>
          <a:ln w="19050">
            <a:solidFill>
              <a:srgbClr val="7030A0"/>
            </a:solidFill>
            <a:miter lim="800000"/>
            <a:headEnd/>
            <a:tailEnd/>
          </a:ln>
          <a:effectLst>
            <a:innerShdw blurRad="63500" dist="50800" dir="13500000">
              <a:srgbClr val="7030A0">
                <a:alpha val="40000"/>
              </a:srgbClr>
            </a:innerShdw>
          </a:effectLst>
        </p:spPr>
        <p:txBody>
          <a:bodyPr wrap="square" tIns="91440">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Operating Missions</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Jamie Wicks</a:t>
            </a:r>
            <a:r>
              <a:rPr lang="en-US" sz="700" kern="0">
                <a:solidFill>
                  <a:srgbClr val="0070C0"/>
                </a:solidFill>
                <a:latin typeface="Arial" charset="0"/>
                <a:ea typeface="ＭＳ Ｐゴシック" pitchFamily="34" charset="-128"/>
                <a:cs typeface="Arial" charset="0"/>
              </a:rPr>
              <a:t>	</a:t>
            </a:r>
            <a:r>
              <a:rPr lang="en-US" sz="700" kern="0">
                <a:latin typeface="Arial" charset="0"/>
                <a:ea typeface="ＭＳ Ｐゴシック" pitchFamily="34" charset="-128"/>
                <a:cs typeface="Arial" charset="0"/>
              </a:rPr>
              <a:t>Support (C)</a:t>
            </a:r>
            <a:r>
              <a:rPr lang="en-US" sz="700" kern="0">
                <a:solidFill>
                  <a:prstClr val="black"/>
                </a:solidFill>
                <a:latin typeface="Arial" charset="0"/>
                <a:ea typeface="ＭＳ Ｐゴシック" pitchFamily="34" charset="-128"/>
                <a:cs typeface="Arial" charset="0"/>
              </a:rPr>
              <a:t>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Warren Case</a:t>
            </a:r>
          </a:p>
          <a:p>
            <a:pPr algn="ctr" defTabSz="514350" eaLnBrk="0" fontAlgn="base" hangingPunct="0">
              <a:spcBef>
                <a:spcPct val="0"/>
              </a:spcBef>
              <a:spcAft>
                <a:spcPct val="0"/>
              </a:spcAft>
              <a:defRPr/>
            </a:pPr>
            <a:endParaRPr lang="en-US" sz="700" kern="0">
              <a:solidFill>
                <a:srgbClr val="0070C0"/>
              </a:solidFill>
              <a:latin typeface="Arial" charset="0"/>
              <a:ea typeface="ＭＳ Ｐゴシック" pitchFamily="34" charset="-128"/>
              <a:cs typeface="Arial" charset="0"/>
            </a:endParaRPr>
          </a:p>
        </p:txBody>
      </p:sp>
      <p:sp>
        <p:nvSpPr>
          <p:cNvPr id="18" name="TextBox 17">
            <a:extLst>
              <a:ext uri="{FF2B5EF4-FFF2-40B4-BE49-F238E27FC236}">
                <a16:creationId xmlns:a16="http://schemas.microsoft.com/office/drawing/2014/main" id="{B41464EC-8C28-DF5F-49E9-51307E5D8755}"/>
              </a:ext>
            </a:extLst>
          </p:cNvPr>
          <p:cNvSpPr txBox="1"/>
          <p:nvPr/>
        </p:nvSpPr>
        <p:spPr>
          <a:xfrm>
            <a:off x="456265" y="5471400"/>
            <a:ext cx="3892179" cy="1125920"/>
          </a:xfrm>
          <a:prstGeom prst="rect">
            <a:avLst/>
          </a:prstGeom>
          <a:noFill/>
        </p:spPr>
        <p:txBody>
          <a:bodyPr wrap="square" numCol="3" spcCol="91440" rtlCol="0">
            <a:noAutofit/>
          </a:bodyPr>
          <a:lstStyle/>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Aqua</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Aura</a:t>
            </a:r>
          </a:p>
          <a:p>
            <a:pPr algn="ctr" defTabSz="514350" eaLnBrk="0" fontAlgn="base" hangingPunct="0">
              <a:spcBef>
                <a:spcPct val="0"/>
              </a:spcBef>
              <a:spcAft>
                <a:spcPct val="0"/>
              </a:spcAft>
              <a:defRPr/>
            </a:pPr>
            <a:r>
              <a:rPr lang="en-US" sz="800" kern="0">
                <a:latin typeface="Arial" charset="0"/>
                <a:ea typeface="ＭＳ Ｐゴシック" pitchFamily="34" charset="-128"/>
                <a:cs typeface="Arial" charset="0"/>
              </a:rPr>
              <a:t>GRACE-FO </a:t>
            </a:r>
            <a:r>
              <a:rPr lang="en-US" sz="800" kern="0" baseline="30000">
                <a:latin typeface="Arial" charset="0"/>
                <a:ea typeface="ＭＳ Ｐゴシック" pitchFamily="34" charset="-128"/>
                <a:cs typeface="Arial" charset="0"/>
              </a:rPr>
              <a:t>5</a:t>
            </a:r>
            <a:endParaRPr lang="en-US" sz="800" kern="0">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latin typeface="Arial" charset="0"/>
                <a:ea typeface="ＭＳ Ｐゴシック" pitchFamily="34" charset="-128"/>
                <a:cs typeface="Arial" charset="0"/>
              </a:rPr>
              <a:t>ICESat-2</a:t>
            </a:r>
          </a:p>
          <a:p>
            <a:pPr algn="ctr" defTabSz="514350" eaLnBrk="0" fontAlgn="base" hangingPunct="0">
              <a:spcBef>
                <a:spcPct val="0"/>
              </a:spcBef>
              <a:spcAft>
                <a:spcPct val="0"/>
              </a:spcAft>
              <a:defRPr/>
            </a:pPr>
            <a:r>
              <a:rPr lang="en-US" sz="800" kern="0">
                <a:latin typeface="Arial" charset="0"/>
                <a:ea typeface="ＭＳ Ｐゴシック" pitchFamily="34" charset="-128"/>
                <a:cs typeface="Arial" charset="0"/>
              </a:rPr>
              <a:t>GPM</a:t>
            </a:r>
          </a:p>
          <a:p>
            <a:pPr algn="ctr" defTabSz="514350" eaLnBrk="0" fontAlgn="base" hangingPunct="0">
              <a:spcBef>
                <a:spcPct val="0"/>
              </a:spcBef>
              <a:spcAft>
                <a:spcPct val="0"/>
              </a:spcAft>
              <a:defRPr/>
            </a:pPr>
            <a:r>
              <a:rPr lang="en-US" sz="800" kern="0">
                <a:latin typeface="Arial" charset="0"/>
                <a:ea typeface="ＭＳ Ｐゴシック" pitchFamily="34" charset="-128"/>
                <a:cs typeface="Arial" charset="0"/>
              </a:rPr>
              <a:t>Sentinel-6 MF </a:t>
            </a:r>
            <a:r>
              <a:rPr lang="en-US" sz="800" kern="0" baseline="30000">
                <a:latin typeface="Arial" charset="0"/>
                <a:ea typeface="ＭＳ Ｐゴシック" pitchFamily="34" charset="-128"/>
                <a:cs typeface="Arial" charset="0"/>
              </a:rPr>
              <a:t>6</a:t>
            </a:r>
            <a:endParaRPr lang="en-US" sz="800" kern="0">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SMAP</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Terra</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Landsat 7 </a:t>
            </a:r>
            <a:r>
              <a:rPr lang="en-US" sz="800" kern="0" baseline="30000">
                <a:solidFill>
                  <a:prstClr val="black"/>
                </a:solidFill>
                <a:latin typeface="Arial" charset="0"/>
                <a:ea typeface="ＭＳ Ｐゴシック" pitchFamily="34" charset="-128"/>
                <a:cs typeface="Arial" charset="0"/>
              </a:rPr>
              <a:t>1</a:t>
            </a: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Landsat 8 </a:t>
            </a:r>
            <a:r>
              <a:rPr lang="en-US" sz="800" kern="0" baseline="30000">
                <a:solidFill>
                  <a:prstClr val="black"/>
                </a:solidFill>
                <a:latin typeface="Arial" charset="0"/>
                <a:ea typeface="ＭＳ Ｐゴシック" pitchFamily="34" charset="-128"/>
                <a:cs typeface="Arial" charset="0"/>
              </a:rPr>
              <a:t>1</a:t>
            </a: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Landsat 9 </a:t>
            </a:r>
            <a:r>
              <a:rPr lang="en-US" sz="800" kern="0" baseline="30000">
                <a:solidFill>
                  <a:prstClr val="black"/>
                </a:solidFill>
                <a:latin typeface="Arial" charset="0"/>
                <a:ea typeface="ＭＳ Ｐゴシック" pitchFamily="34" charset="-128"/>
                <a:cs typeface="Arial" charset="0"/>
              </a:rPr>
              <a:t>1</a:t>
            </a: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Suomi NPP </a:t>
            </a:r>
            <a:r>
              <a:rPr lang="en-US" sz="800" kern="0" baseline="30000">
                <a:solidFill>
                  <a:prstClr val="black"/>
                </a:solidFill>
                <a:latin typeface="Arial" charset="0"/>
                <a:ea typeface="ＭＳ Ｐゴシック" pitchFamily="34" charset="-128"/>
                <a:cs typeface="Arial" charset="0"/>
              </a:rPr>
              <a:t>2, </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a:t>
            </a: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DSCOVR </a:t>
            </a:r>
            <a:r>
              <a:rPr lang="en-US" sz="800" kern="0" baseline="30000">
                <a:solidFill>
                  <a:prstClr val="black"/>
                </a:solidFill>
                <a:latin typeface="Arial" charset="0"/>
                <a:ea typeface="ＭＳ Ｐゴシック" pitchFamily="34" charset="-128"/>
                <a:cs typeface="Arial" charset="0"/>
              </a:rPr>
              <a:t>2,3, </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a:t>
            </a: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OSTM/Jason-2 </a:t>
            </a:r>
            <a:r>
              <a:rPr lang="en-US" sz="800" kern="0" baseline="30000">
                <a:solidFill>
                  <a:prstClr val="black"/>
                </a:solidFill>
                <a:latin typeface="Arial" charset="0"/>
                <a:ea typeface="ＭＳ Ｐゴシック" pitchFamily="34" charset="-128"/>
                <a:cs typeface="Arial" charset="0"/>
              </a:rPr>
              <a:t>2, </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 </a:t>
            </a:r>
            <a:r>
              <a:rPr lang="en-US" sz="800" kern="0">
                <a:solidFill>
                  <a:srgbClr val="000000"/>
                </a:solidFill>
                <a:latin typeface="Arial" charset="0"/>
                <a:ea typeface="ＭＳ Ｐゴシック" pitchFamily="34" charset="-128"/>
                <a:cs typeface="Arial" charset="0"/>
              </a:rPr>
              <a:t>SORCE </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 </a:t>
            </a:r>
          </a:p>
          <a:p>
            <a:pPr algn="ctr" defTabSz="514350" eaLnBrk="0" fontAlgn="base" hangingPunct="0">
              <a:spcBef>
                <a:spcPct val="0"/>
              </a:spcBef>
              <a:spcAft>
                <a:spcPct val="0"/>
              </a:spcAft>
              <a:defRPr/>
            </a:pPr>
            <a:r>
              <a:rPr lang="en-US" sz="800" kern="0" err="1">
                <a:solidFill>
                  <a:prstClr val="black"/>
                </a:solidFill>
                <a:latin typeface="Arial" charset="0"/>
                <a:ea typeface="ＭＳ Ｐゴシック" pitchFamily="34" charset="-128"/>
                <a:cs typeface="Arial" charset="0"/>
              </a:rPr>
              <a:t>QuickSCAT</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 📝</a:t>
            </a: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endParaRPr lang="en-US" sz="500"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b="1" u="sng" kern="0">
                <a:solidFill>
                  <a:srgbClr val="000000"/>
                </a:solidFill>
                <a:latin typeface="Arial" charset="0"/>
                <a:ea typeface="ＭＳ Ｐゴシック" pitchFamily="34" charset="-128"/>
                <a:cs typeface="Arial" charset="0"/>
              </a:rPr>
              <a:t>ISS Instruments</a:t>
            </a:r>
          </a:p>
          <a:p>
            <a:pPr algn="ctr" defTabSz="514350" eaLnBrk="0" fontAlgn="base" hangingPunct="0">
              <a:spcBef>
                <a:spcPct val="0"/>
              </a:spcBef>
              <a:spcAft>
                <a:spcPct val="0"/>
              </a:spcAft>
              <a:defRPr/>
            </a:pPr>
            <a:r>
              <a:rPr lang="en-US" sz="800" kern="0">
                <a:latin typeface="Arial" charset="0"/>
                <a:ea typeface="ＭＳ Ｐゴシック" pitchFamily="34" charset="-128"/>
                <a:cs typeface="Arial" charset="0"/>
              </a:rPr>
              <a:t>LIS </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SAGE-III</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TSIS-1 </a:t>
            </a:r>
          </a:p>
        </p:txBody>
      </p:sp>
      <p:sp>
        <p:nvSpPr>
          <p:cNvPr id="19" name="Text Box 91">
            <a:extLst>
              <a:ext uri="{FF2B5EF4-FFF2-40B4-BE49-F238E27FC236}">
                <a16:creationId xmlns:a16="http://schemas.microsoft.com/office/drawing/2014/main" id="{84B34937-6B70-6D87-2EA7-FAFCF9F2D1C0}"/>
              </a:ext>
            </a:extLst>
          </p:cNvPr>
          <p:cNvSpPr txBox="1">
            <a:spLocks noChangeArrowheads="1"/>
          </p:cNvSpPr>
          <p:nvPr/>
        </p:nvSpPr>
        <p:spPr bwMode="auto">
          <a:xfrm>
            <a:off x="6503887" y="3567400"/>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lIns="45720" r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PREFIRE </a:t>
            </a:r>
            <a:r>
              <a:rPr lang="en-US" sz="800" kern="0">
                <a:solidFill>
                  <a:schemeClr val="bg1">
                    <a:lumMod val="50000"/>
                  </a:schemeClr>
                </a:solidFill>
                <a:latin typeface="Arial" charset="0"/>
                <a:ea typeface="ＭＳ Ｐゴシック" pitchFamily="34" charset="-128"/>
                <a:cs typeface="Arial" charset="0"/>
              </a:rPr>
              <a:t>EVI-4</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Amanda Whitehurst</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Hal Maring </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endParaRPr lang="en-US" sz="700" kern="0">
              <a:solidFill>
                <a:schemeClr val="accent1"/>
              </a:solidFill>
              <a:latin typeface="Arial" charset="0"/>
              <a:ea typeface="ＭＳ Ｐゴシック" pitchFamily="34" charset="-128"/>
              <a:cs typeface="Arial" charset="0"/>
            </a:endParaRPr>
          </a:p>
        </p:txBody>
      </p:sp>
      <p:sp>
        <p:nvSpPr>
          <p:cNvPr id="20" name="Text Box 91">
            <a:extLst>
              <a:ext uri="{FF2B5EF4-FFF2-40B4-BE49-F238E27FC236}">
                <a16:creationId xmlns:a16="http://schemas.microsoft.com/office/drawing/2014/main" id="{8246D945-DD97-9245-70E4-3FC90BB3E539}"/>
              </a:ext>
            </a:extLst>
          </p:cNvPr>
          <p:cNvSpPr txBox="1">
            <a:spLocks noChangeArrowheads="1"/>
          </p:cNvSpPr>
          <p:nvPr/>
        </p:nvSpPr>
        <p:spPr bwMode="auto">
          <a:xfrm>
            <a:off x="6503887" y="4311320"/>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TROPICS </a:t>
            </a:r>
            <a:r>
              <a:rPr lang="en-US" sz="800" kern="0">
                <a:solidFill>
                  <a:schemeClr val="bg1">
                    <a:lumMod val="50000"/>
                  </a:schemeClr>
                </a:solidFill>
                <a:latin typeface="Arial" charset="0"/>
                <a:ea typeface="ＭＳ Ｐゴシック" pitchFamily="34" charset="-128"/>
                <a:cs typeface="Arial" charset="0"/>
              </a:rPr>
              <a:t>EVI-3</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Ben Kim</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Will McCarty</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David Green</a:t>
            </a:r>
          </a:p>
        </p:txBody>
      </p:sp>
      <p:sp>
        <p:nvSpPr>
          <p:cNvPr id="21" name="Text Box 91">
            <a:extLst>
              <a:ext uri="{FF2B5EF4-FFF2-40B4-BE49-F238E27FC236}">
                <a16:creationId xmlns:a16="http://schemas.microsoft.com/office/drawing/2014/main" id="{C37A1411-1AFF-3D9F-F8DC-716EFAA4D98B}"/>
              </a:ext>
            </a:extLst>
          </p:cNvPr>
          <p:cNvSpPr txBox="1">
            <a:spLocks noChangeArrowheads="1"/>
          </p:cNvSpPr>
          <p:nvPr/>
        </p:nvSpPr>
        <p:spPr bwMode="auto">
          <a:xfrm>
            <a:off x="5124772" y="3568626"/>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GLIMR </a:t>
            </a:r>
            <a:r>
              <a:rPr lang="en-US" sz="800" kern="0">
                <a:solidFill>
                  <a:schemeClr val="bg1">
                    <a:lumMod val="50000"/>
                  </a:schemeClr>
                </a:solidFill>
                <a:latin typeface="Arial" charset="0"/>
                <a:ea typeface="ＭＳ Ｐゴシック" pitchFamily="34" charset="-128"/>
                <a:cs typeface="Arial" charset="0"/>
              </a:rPr>
              <a:t>EVI-5</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Marjorie Haskell</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Laura Lorenzoni</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endParaRPr lang="en-US" sz="700" kern="0">
              <a:solidFill>
                <a:schemeClr val="accent1"/>
              </a:solidFill>
              <a:latin typeface="Arial" charset="0"/>
              <a:ea typeface="ＭＳ Ｐゴシック" pitchFamily="34" charset="-128"/>
              <a:cs typeface="Arial" charset="0"/>
            </a:endParaRPr>
          </a:p>
        </p:txBody>
      </p:sp>
      <p:sp>
        <p:nvSpPr>
          <p:cNvPr id="22" name="Text Box 91">
            <a:extLst>
              <a:ext uri="{FF2B5EF4-FFF2-40B4-BE49-F238E27FC236}">
                <a16:creationId xmlns:a16="http://schemas.microsoft.com/office/drawing/2014/main" id="{B25393F6-D607-C0F9-EA84-F14B15E9EB40}"/>
              </a:ext>
            </a:extLst>
          </p:cNvPr>
          <p:cNvSpPr txBox="1">
            <a:spLocks noChangeArrowheads="1"/>
          </p:cNvSpPr>
          <p:nvPr/>
        </p:nvSpPr>
        <p:spPr bwMode="auto">
          <a:xfrm>
            <a:off x="5124772" y="4312545"/>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lIns="45720" r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Libera </a:t>
            </a:r>
            <a:r>
              <a:rPr lang="en-US" sz="800" kern="0">
                <a:solidFill>
                  <a:schemeClr val="bg1">
                    <a:lumMod val="50000"/>
                  </a:schemeClr>
                </a:solidFill>
                <a:latin typeface="Arial" charset="0"/>
                <a:ea typeface="ＭＳ Ｐゴシック" pitchFamily="34" charset="-128"/>
                <a:cs typeface="Arial" charset="0"/>
              </a:rPr>
              <a:t>EVC-1</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Amanda Whitehurst</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David Considine</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endParaRPr lang="en-US" sz="700" kern="0">
              <a:solidFill>
                <a:schemeClr val="accent1"/>
              </a:solidFill>
              <a:latin typeface="Arial" charset="0"/>
              <a:ea typeface="ＭＳ Ｐゴシック" pitchFamily="34" charset="-128"/>
              <a:cs typeface="Arial" charset="0"/>
            </a:endParaRPr>
          </a:p>
        </p:txBody>
      </p:sp>
      <p:sp>
        <p:nvSpPr>
          <p:cNvPr id="23" name="Text Box 91">
            <a:extLst>
              <a:ext uri="{FF2B5EF4-FFF2-40B4-BE49-F238E27FC236}">
                <a16:creationId xmlns:a16="http://schemas.microsoft.com/office/drawing/2014/main" id="{E6846618-6718-026B-92CE-E5FA3CDE6B20}"/>
              </a:ext>
            </a:extLst>
          </p:cNvPr>
          <p:cNvSpPr txBox="1">
            <a:spLocks noChangeArrowheads="1"/>
          </p:cNvSpPr>
          <p:nvPr/>
        </p:nvSpPr>
        <p:spPr bwMode="auto">
          <a:xfrm>
            <a:off x="6503887" y="2079562"/>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MAIA </a:t>
            </a:r>
            <a:r>
              <a:rPr lang="en-US" sz="800" kern="0">
                <a:solidFill>
                  <a:schemeClr val="bg1">
                    <a:lumMod val="50000"/>
                  </a:schemeClr>
                </a:solidFill>
                <a:latin typeface="Arial" charset="0"/>
                <a:ea typeface="ＭＳ Ｐゴシック" pitchFamily="34" charset="-128"/>
                <a:cs typeface="Arial" charset="0"/>
              </a:rPr>
              <a:t>EVI-3</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Erica Alston</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Hal Maring</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John Haynes</a:t>
            </a:r>
          </a:p>
        </p:txBody>
      </p:sp>
      <p:sp>
        <p:nvSpPr>
          <p:cNvPr id="24" name="Text Box 91">
            <a:extLst>
              <a:ext uri="{FF2B5EF4-FFF2-40B4-BE49-F238E27FC236}">
                <a16:creationId xmlns:a16="http://schemas.microsoft.com/office/drawing/2014/main" id="{F613C680-1C1B-8DC8-C290-69FED4C3E036}"/>
              </a:ext>
            </a:extLst>
          </p:cNvPr>
          <p:cNvSpPr txBox="1">
            <a:spLocks noChangeArrowheads="1"/>
          </p:cNvSpPr>
          <p:nvPr/>
        </p:nvSpPr>
        <p:spPr bwMode="auto">
          <a:xfrm>
            <a:off x="6503887" y="2823481"/>
            <a:ext cx="1325880" cy="685800"/>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TEMPO </a:t>
            </a:r>
            <a:r>
              <a:rPr lang="en-US" sz="800" kern="0">
                <a:solidFill>
                  <a:schemeClr val="bg1">
                    <a:lumMod val="50000"/>
                  </a:schemeClr>
                </a:solidFill>
                <a:latin typeface="Arial" charset="0"/>
                <a:ea typeface="ＭＳ Ｐゴシック" pitchFamily="34" charset="-128"/>
                <a:cs typeface="Arial" charset="0"/>
              </a:rPr>
              <a:t>EVI-1</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Marjorie Haskell</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Barry Lefer</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John Haynes</a:t>
            </a:r>
          </a:p>
        </p:txBody>
      </p:sp>
      <p:sp>
        <p:nvSpPr>
          <p:cNvPr id="25" name="Text Box 91">
            <a:extLst>
              <a:ext uri="{FF2B5EF4-FFF2-40B4-BE49-F238E27FC236}">
                <a16:creationId xmlns:a16="http://schemas.microsoft.com/office/drawing/2014/main" id="{66A549F9-6106-0637-ED3A-5757CEB0E029}"/>
              </a:ext>
            </a:extLst>
          </p:cNvPr>
          <p:cNvSpPr txBox="1">
            <a:spLocks noChangeArrowheads="1"/>
          </p:cNvSpPr>
          <p:nvPr/>
        </p:nvSpPr>
        <p:spPr bwMode="auto">
          <a:xfrm>
            <a:off x="5124772" y="5056465"/>
            <a:ext cx="1325880" cy="685800"/>
          </a:xfrm>
          <a:prstGeom prst="rect">
            <a:avLst/>
          </a:prstGeom>
          <a:solidFill>
            <a:schemeClr val="accent3">
              <a:lumMod val="20000"/>
              <a:lumOff val="80000"/>
            </a:schemeClr>
          </a:solidFill>
          <a:ln w="19050">
            <a:solidFill>
              <a:schemeClr val="accent3"/>
            </a:solidFill>
            <a:prstDash val="solid"/>
            <a:miter lim="800000"/>
            <a:headEnd/>
            <a:tailEnd/>
          </a:ln>
          <a:effectLst>
            <a:innerShdw blurRad="63500" dist="50800" dir="13500000">
              <a:schemeClr val="accent3">
                <a:alpha val="40000"/>
              </a:schemeClr>
            </a:innerShdw>
          </a:effectLst>
        </p:spPr>
        <p:txBody>
          <a:bodyPr wrap="square" lIns="91440" tIns="45720" rIns="91440" bIns="91440" anchor="ctr">
            <a:noAutofit/>
          </a:bodyPr>
          <a:lstStyle/>
          <a:p>
            <a:pPr algn="ctr" defTabSz="514350" eaLnBrk="0" fontAlgn="base" hangingPunct="0">
              <a:spcBef>
                <a:spcPct val="0"/>
              </a:spcBef>
              <a:spcAft>
                <a:spcPts val="100"/>
              </a:spcAft>
              <a:defRPr/>
            </a:pPr>
            <a:r>
              <a:rPr lang="en-US" sz="900" b="1" kern="0">
                <a:solidFill>
                  <a:srgbClr val="000000"/>
                </a:solidFill>
                <a:latin typeface="Arial"/>
                <a:ea typeface="ＭＳ Ｐゴシック"/>
                <a:cs typeface="Arial"/>
              </a:rPr>
              <a:t>GeoCarb* </a:t>
            </a:r>
            <a:r>
              <a:rPr lang="en-US" sz="800" kern="0">
                <a:solidFill>
                  <a:schemeClr val="bg1">
                    <a:lumMod val="50000"/>
                  </a:schemeClr>
                </a:solidFill>
                <a:latin typeface="Arial"/>
                <a:ea typeface="ＭＳ Ｐゴシック"/>
                <a:cs typeface="Arial"/>
              </a:rPr>
              <a:t>EVM-2</a:t>
            </a:r>
          </a:p>
          <a:p>
            <a:pPr algn="ctr" defTabSz="514350" eaLnBrk="0" fontAlgn="base" hangingPunct="0">
              <a:spcBef>
                <a:spcPct val="0"/>
              </a:spcBef>
              <a:spcAft>
                <a:spcPct val="0"/>
              </a:spcAft>
              <a:defRPr/>
            </a:pPr>
            <a:r>
              <a:rPr lang="en-US" sz="700" kern="0">
                <a:latin typeface="Arial"/>
                <a:ea typeface="ＭＳ Ｐゴシック"/>
                <a:cs typeface="Arial"/>
              </a:rPr>
              <a:t>PE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Tahani Amer</a:t>
            </a:r>
          </a:p>
          <a:p>
            <a:pPr algn="ctr" defTabSz="514350" eaLnBrk="0" fontAlgn="base" hangingPunct="0">
              <a:spcBef>
                <a:spcPct val="0"/>
              </a:spcBef>
              <a:spcAft>
                <a:spcPct val="0"/>
              </a:spcAft>
              <a:defRPr/>
            </a:pPr>
            <a:r>
              <a:rPr lang="en-US" sz="700" kern="0">
                <a:latin typeface="Arial"/>
                <a:ea typeface="ＭＳ Ｐゴシック"/>
                <a:cs typeface="Arial"/>
              </a:rPr>
              <a:t>PS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Ken Jucks</a:t>
            </a:r>
          </a:p>
          <a:p>
            <a:pPr algn="ctr" defTabSz="514350" eaLnBrk="0" fontAlgn="base" hangingPunct="0">
              <a:spcBef>
                <a:spcPct val="0"/>
              </a:spcBef>
              <a:spcAft>
                <a:spcPct val="0"/>
              </a:spcAft>
              <a:defRPr/>
            </a:pPr>
            <a:r>
              <a:rPr lang="en-US" sz="700" kern="0">
                <a:latin typeface="Arial"/>
                <a:ea typeface="ＭＳ Ｐゴシック"/>
                <a:cs typeface="Arial"/>
              </a:rPr>
              <a:t>PAL </a:t>
            </a:r>
            <a:r>
              <a:rPr lang="en-US" sz="700" kern="0">
                <a:solidFill>
                  <a:schemeClr val="bg1">
                    <a:lumMod val="50000"/>
                  </a:schemeClr>
                </a:solidFill>
                <a:latin typeface="Arial"/>
                <a:ea typeface="ＭＳ Ｐゴシック"/>
                <a:cs typeface="Arial"/>
              </a:rPr>
              <a:t>Ɩ</a:t>
            </a:r>
            <a:r>
              <a:rPr lang="en-US" sz="700" kern="0">
                <a:solidFill>
                  <a:schemeClr val="accent1">
                    <a:lumMod val="75000"/>
                  </a:schemeClr>
                </a:solidFill>
                <a:latin typeface="Arial"/>
                <a:ea typeface="ＭＳ Ｐゴシック"/>
                <a:cs typeface="Arial"/>
              </a:rPr>
              <a:t> </a:t>
            </a:r>
            <a:r>
              <a:rPr lang="en-US" sz="700" kern="0">
                <a:solidFill>
                  <a:schemeClr val="accent1"/>
                </a:solidFill>
                <a:latin typeface="Arial"/>
                <a:ea typeface="ＭＳ Ｐゴシック"/>
                <a:cs typeface="Arial"/>
              </a:rPr>
              <a:t>Keith Gaddis</a:t>
            </a:r>
            <a:endParaRPr lang="en-US" sz="700" kern="0">
              <a:solidFill>
                <a:schemeClr val="accent1"/>
              </a:solidFill>
              <a:latin typeface="Arial" charset="0"/>
              <a:ea typeface="ＭＳ Ｐゴシック" pitchFamily="34" charset="-128"/>
              <a:cs typeface="Arial" charset="0"/>
            </a:endParaRPr>
          </a:p>
        </p:txBody>
      </p:sp>
      <p:sp>
        <p:nvSpPr>
          <p:cNvPr id="26" name="Text Box 91">
            <a:extLst>
              <a:ext uri="{FF2B5EF4-FFF2-40B4-BE49-F238E27FC236}">
                <a16:creationId xmlns:a16="http://schemas.microsoft.com/office/drawing/2014/main" id="{7FDDCB15-DC40-8E49-4517-90EEC89969DD}"/>
              </a:ext>
            </a:extLst>
          </p:cNvPr>
          <p:cNvSpPr txBox="1">
            <a:spLocks noChangeArrowheads="1"/>
          </p:cNvSpPr>
          <p:nvPr/>
        </p:nvSpPr>
        <p:spPr bwMode="auto">
          <a:xfrm>
            <a:off x="7885898" y="2079562"/>
            <a:ext cx="1325880" cy="1350799"/>
          </a:xfrm>
          <a:prstGeom prst="rect">
            <a:avLst/>
          </a:prstGeom>
          <a:solidFill>
            <a:schemeClr val="accent3">
              <a:lumMod val="20000"/>
              <a:lumOff val="80000"/>
            </a:schemeClr>
          </a:solidFill>
          <a:ln w="19050">
            <a:solidFill>
              <a:srgbClr val="7030A0"/>
            </a:solidFill>
            <a:miter lim="800000"/>
            <a:headEnd/>
            <a:tailEnd/>
          </a:ln>
          <a:effectLst>
            <a:innerShdw blurRad="63500" dist="50800" dir="13500000">
              <a:srgbClr val="7030A0">
                <a:alpha val="40000"/>
              </a:srgbClr>
            </a:innerShdw>
          </a:effectLst>
        </p:spPr>
        <p:txBody>
          <a:bodyPr wrap="square" lIns="45720" rIns="45720">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Airborne Mission Campaigns</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ts val="300"/>
              </a:spcAft>
              <a:defRPr/>
            </a:pPr>
            <a:r>
              <a:rPr lang="en-US" sz="700" kern="0">
                <a:latin typeface="Arial" charset="0"/>
                <a:ea typeface="ＭＳ Ｐゴシック" pitchFamily="34" charset="-128"/>
                <a:cs typeface="Arial" charset="0"/>
              </a:rPr>
              <a:t>Deputy </a:t>
            </a:r>
            <a:r>
              <a:rPr lang="en-US" sz="700" kern="0" err="1">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Melissa Martin</a:t>
            </a: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OMG</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EVS-2</a:t>
            </a:r>
            <a:r>
              <a:rPr lang="en-US" sz="800" kern="0">
                <a:solidFill>
                  <a:prstClr val="white">
                    <a:lumMod val="50000"/>
                  </a:prstClr>
                </a:solidFill>
                <a:latin typeface="Arial" charset="0"/>
                <a:ea typeface="ＭＳ Ｐゴシック" pitchFamily="34" charset="-128"/>
                <a:cs typeface="Arial" charset="0"/>
              </a:rPr>
              <a:t> </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a:t>
            </a:r>
            <a:endParaRPr lang="en-US" sz="8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ACTIVATE</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8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DCOTSS</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7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DELTA-X</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7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IMPACTS</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7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S-MODE</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900" kern="0">
              <a:solidFill>
                <a:srgbClr val="000000"/>
              </a:solidFill>
              <a:latin typeface="Arial" charset="0"/>
              <a:ea typeface="ＭＳ Ｐゴシック" pitchFamily="34" charset="-128"/>
              <a:cs typeface="Arial" charset="0"/>
            </a:endParaRPr>
          </a:p>
        </p:txBody>
      </p:sp>
      <p:sp>
        <p:nvSpPr>
          <p:cNvPr id="27" name="Text Box 91">
            <a:hlinkClick r:id="" action="ppaction://noaction"/>
            <a:hlinkHover r:id="" action="ppaction://noaction"/>
            <a:extLst>
              <a:ext uri="{FF2B5EF4-FFF2-40B4-BE49-F238E27FC236}">
                <a16:creationId xmlns:a16="http://schemas.microsoft.com/office/drawing/2014/main" id="{080E4B8B-4481-C5A6-5C6C-5035DFCD1F2B}"/>
              </a:ext>
            </a:extLst>
          </p:cNvPr>
          <p:cNvSpPr txBox="1">
            <a:spLocks noChangeArrowheads="1"/>
          </p:cNvSpPr>
          <p:nvPr/>
        </p:nvSpPr>
        <p:spPr bwMode="auto">
          <a:xfrm>
            <a:off x="9789646" y="1592519"/>
            <a:ext cx="2125276" cy="365760"/>
          </a:xfrm>
          <a:prstGeom prst="rect">
            <a:avLst/>
          </a:prstGeom>
          <a:solidFill>
            <a:schemeClr val="accent3">
              <a:lumMod val="20000"/>
              <a:lumOff val="80000"/>
            </a:schemeClr>
          </a:solidFill>
          <a:ln w="19050">
            <a:solidFill>
              <a:schemeClr val="accent3"/>
            </a:solidFill>
            <a:miter lim="800000"/>
            <a:headEnd/>
            <a:tailEnd/>
          </a:ln>
          <a:effectLst>
            <a:outerShdw blurRad="25400" dist="12700" dir="2700000" algn="tl" rotWithShape="0">
              <a:prstClr val="black">
                <a:alpha val="40000"/>
              </a:prstClr>
            </a:outerShdw>
          </a:effectLst>
        </p:spPr>
        <p:txBody>
          <a:bodyPr wrap="square" lIns="45720" rIns="45720" anchor="ctr">
            <a:spAutoFit/>
          </a:bodyPr>
          <a:lstStyle/>
          <a:p>
            <a:pPr algn="ctr" defTabSz="514350" eaLnBrk="0" fontAlgn="base" hangingPunct="0">
              <a:spcBef>
                <a:spcPct val="0"/>
              </a:spcBef>
              <a:spcAft>
                <a:spcPts val="100"/>
              </a:spcAft>
              <a:defRPr/>
            </a:pPr>
            <a:r>
              <a:rPr lang="en-US" sz="1000" b="1" kern="0">
                <a:solidFill>
                  <a:srgbClr val="000000"/>
                </a:solidFill>
                <a:latin typeface="Arial" charset="0"/>
                <a:ea typeface="ＭＳ Ｐゴシック" pitchFamily="34" charset="-128"/>
                <a:cs typeface="Arial" charset="0"/>
              </a:rPr>
              <a:t>Airborne Science Program</a:t>
            </a:r>
          </a:p>
          <a:p>
            <a:pPr algn="ctr" defTabSz="514350" eaLnBrk="0" fontAlgn="base" hangingPunct="0">
              <a:spcBef>
                <a:spcPct val="0"/>
              </a:spcBef>
              <a:spcAft>
                <a:spcPct val="0"/>
              </a:spcAft>
              <a:defRPr/>
            </a:pPr>
            <a:r>
              <a:rPr lang="en-US" sz="700" kern="0">
                <a:solidFill>
                  <a:srgbClr val="000000"/>
                </a:solidFill>
                <a:latin typeface="Arial" charset="0"/>
                <a:ea typeface="ＭＳ Ｐゴシック" pitchFamily="34" charset="-128"/>
                <a:cs typeface="Arial" charset="0"/>
              </a:rPr>
              <a:t>Program Director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Bruce Tagg</a:t>
            </a:r>
          </a:p>
        </p:txBody>
      </p:sp>
      <p:sp>
        <p:nvSpPr>
          <p:cNvPr id="28" name="Text Box 91">
            <a:hlinkClick r:id="" action="ppaction://noaction"/>
            <a:hlinkHover r:id="" action="ppaction://noaction"/>
            <a:extLst>
              <a:ext uri="{FF2B5EF4-FFF2-40B4-BE49-F238E27FC236}">
                <a16:creationId xmlns:a16="http://schemas.microsoft.com/office/drawing/2014/main" id="{CCB91053-81BB-7047-D65F-21026ABAFA92}"/>
              </a:ext>
            </a:extLst>
          </p:cNvPr>
          <p:cNvSpPr txBox="1">
            <a:spLocks noChangeArrowheads="1"/>
          </p:cNvSpPr>
          <p:nvPr/>
        </p:nvSpPr>
        <p:spPr bwMode="auto">
          <a:xfrm>
            <a:off x="277078" y="1592519"/>
            <a:ext cx="4250552" cy="365760"/>
          </a:xfrm>
          <a:prstGeom prst="rect">
            <a:avLst/>
          </a:prstGeom>
          <a:solidFill>
            <a:schemeClr val="accent3">
              <a:lumMod val="20000"/>
              <a:lumOff val="80000"/>
            </a:schemeClr>
          </a:solidFill>
          <a:ln w="19050">
            <a:solidFill>
              <a:schemeClr val="accent3"/>
            </a:solidFill>
            <a:miter lim="800000"/>
            <a:headEnd/>
            <a:tailEnd/>
          </a:ln>
          <a:effectLst>
            <a:outerShdw blurRad="25400" dist="12700" dir="2700000" algn="tl" rotWithShape="0">
              <a:prstClr val="black">
                <a:alpha val="40000"/>
              </a:prstClr>
            </a:outerShdw>
          </a:effectLst>
        </p:spPr>
        <p:txBody>
          <a:bodyPr wrap="square" anchor="ctr">
            <a:noAutofit/>
          </a:bodyPr>
          <a:lstStyle/>
          <a:p>
            <a:pPr algn="ctr" defTabSz="514350" eaLnBrk="0" fontAlgn="base" hangingPunct="0">
              <a:spcBef>
                <a:spcPct val="0"/>
              </a:spcBef>
              <a:spcAft>
                <a:spcPts val="100"/>
              </a:spcAft>
              <a:defRPr/>
            </a:pPr>
            <a:r>
              <a:rPr lang="en-US" sz="1000" b="1" kern="0">
                <a:solidFill>
                  <a:srgbClr val="000000"/>
                </a:solidFill>
                <a:latin typeface="Arial" charset="0"/>
                <a:ea typeface="ＭＳ Ｐゴシック" pitchFamily="34" charset="-128"/>
                <a:cs typeface="Arial" charset="0"/>
              </a:rPr>
              <a:t>Earth Systematic Missions Program (ESM)</a:t>
            </a:r>
          </a:p>
          <a:p>
            <a:pPr algn="ctr" defTabSz="514350" eaLnBrk="0" fontAlgn="base" hangingPunct="0">
              <a:spcBef>
                <a:spcPct val="0"/>
              </a:spcBef>
              <a:spcAft>
                <a:spcPct val="0"/>
              </a:spcAft>
              <a:defRPr/>
            </a:pPr>
            <a:r>
              <a:rPr lang="en-US" sz="700" kern="0">
                <a:solidFill>
                  <a:srgbClr val="000000"/>
                </a:solidFill>
                <a:latin typeface="Arial" charset="0"/>
                <a:ea typeface="ＭＳ Ｐゴシック" pitchFamily="34" charset="-128"/>
                <a:cs typeface="Arial" charset="0"/>
              </a:rPr>
              <a:t>Goddard Space Flight Center (GSFC) &amp; Jet Propulsion Laboratory (JPL)</a:t>
            </a:r>
          </a:p>
        </p:txBody>
      </p:sp>
      <p:sp>
        <p:nvSpPr>
          <p:cNvPr id="29" name="Text Box 91">
            <a:hlinkClick r:id="" action="ppaction://noaction"/>
            <a:extLst>
              <a:ext uri="{FF2B5EF4-FFF2-40B4-BE49-F238E27FC236}">
                <a16:creationId xmlns:a16="http://schemas.microsoft.com/office/drawing/2014/main" id="{4F1AE9D9-B96F-6551-86CA-55D39F2E4D89}"/>
              </a:ext>
            </a:extLst>
          </p:cNvPr>
          <p:cNvSpPr txBox="1">
            <a:spLocks noChangeArrowheads="1"/>
          </p:cNvSpPr>
          <p:nvPr/>
        </p:nvSpPr>
        <p:spPr bwMode="auto">
          <a:xfrm>
            <a:off x="5033362" y="1592519"/>
            <a:ext cx="4250552" cy="365760"/>
          </a:xfrm>
          <a:prstGeom prst="rect">
            <a:avLst/>
          </a:prstGeom>
          <a:solidFill>
            <a:schemeClr val="accent3">
              <a:lumMod val="20000"/>
              <a:lumOff val="80000"/>
            </a:schemeClr>
          </a:solidFill>
          <a:ln w="19050">
            <a:solidFill>
              <a:schemeClr val="accent3"/>
            </a:solidFill>
            <a:miter lim="800000"/>
            <a:headEnd/>
            <a:tailEnd/>
          </a:ln>
          <a:effectLst>
            <a:outerShdw blurRad="25400" dist="12700" dir="2700000" algn="tl" rotWithShape="0">
              <a:prstClr val="black">
                <a:alpha val="40000"/>
              </a:prstClr>
            </a:outerShdw>
          </a:effectLst>
        </p:spPr>
        <p:txBody>
          <a:bodyPr wrap="square" anchor="ctr">
            <a:noAutofit/>
          </a:bodyPr>
          <a:lstStyle/>
          <a:p>
            <a:pPr algn="ctr" defTabSz="514350" eaLnBrk="0" fontAlgn="base" hangingPunct="0">
              <a:spcBef>
                <a:spcPct val="0"/>
              </a:spcBef>
              <a:spcAft>
                <a:spcPts val="100"/>
              </a:spcAft>
              <a:defRPr/>
            </a:pPr>
            <a:r>
              <a:rPr lang="en-US" sz="1000" b="1" kern="0">
                <a:solidFill>
                  <a:srgbClr val="000000"/>
                </a:solidFill>
                <a:latin typeface="Arial" charset="0"/>
                <a:ea typeface="ＭＳ Ｐゴシック" pitchFamily="34" charset="-128"/>
                <a:cs typeface="Arial" charset="0"/>
              </a:rPr>
              <a:t>Earth System Science Pathfinder Program (ESSP)</a:t>
            </a:r>
          </a:p>
          <a:p>
            <a:pPr algn="ctr" defTabSz="514350" eaLnBrk="0" fontAlgn="base" hangingPunct="0">
              <a:spcBef>
                <a:spcPct val="0"/>
              </a:spcBef>
              <a:spcAft>
                <a:spcPct val="0"/>
              </a:spcAft>
              <a:defRPr/>
            </a:pPr>
            <a:r>
              <a:rPr lang="en-US" sz="700" kern="0">
                <a:solidFill>
                  <a:srgbClr val="000000"/>
                </a:solidFill>
                <a:latin typeface="Arial" charset="0"/>
                <a:ea typeface="ＭＳ Ｐゴシック" pitchFamily="34" charset="-128"/>
                <a:cs typeface="Arial" charset="0"/>
              </a:rPr>
              <a:t>Langley Research Center (</a:t>
            </a:r>
            <a:r>
              <a:rPr lang="en-US" sz="700" kern="0" err="1">
                <a:solidFill>
                  <a:srgbClr val="000000"/>
                </a:solidFill>
                <a:latin typeface="Arial" charset="0"/>
                <a:ea typeface="ＭＳ Ｐゴシック" pitchFamily="34" charset="-128"/>
                <a:cs typeface="Arial" charset="0"/>
              </a:rPr>
              <a:t>LaRC</a:t>
            </a:r>
            <a:r>
              <a:rPr lang="en-US" sz="700" kern="0">
                <a:solidFill>
                  <a:srgbClr val="000000"/>
                </a:solidFill>
                <a:latin typeface="Arial" charset="0"/>
                <a:ea typeface="ＭＳ Ｐゴシック" pitchFamily="34" charset="-128"/>
                <a:cs typeface="Arial" charset="0"/>
              </a:rPr>
              <a:t>)</a:t>
            </a:r>
          </a:p>
        </p:txBody>
      </p:sp>
      <p:sp>
        <p:nvSpPr>
          <p:cNvPr id="30" name="Text Box 91">
            <a:extLst>
              <a:ext uri="{FF2B5EF4-FFF2-40B4-BE49-F238E27FC236}">
                <a16:creationId xmlns:a16="http://schemas.microsoft.com/office/drawing/2014/main" id="{4F31ABB1-0F89-1381-0325-0767DF0DF720}"/>
              </a:ext>
            </a:extLst>
          </p:cNvPr>
          <p:cNvSpPr txBox="1">
            <a:spLocks noChangeArrowheads="1"/>
          </p:cNvSpPr>
          <p:nvPr/>
        </p:nvSpPr>
        <p:spPr bwMode="auto">
          <a:xfrm>
            <a:off x="5124772" y="2824707"/>
            <a:ext cx="1325880" cy="685800"/>
          </a:xfrm>
          <a:prstGeom prst="rect">
            <a:avLst/>
          </a:prstGeom>
          <a:solidFill>
            <a:schemeClr val="accent3">
              <a:lumMod val="20000"/>
              <a:lumOff val="80000"/>
            </a:schemeClr>
          </a:solidFill>
          <a:ln w="19050">
            <a:solidFill>
              <a:schemeClr val="accent4"/>
            </a:solidFill>
            <a:miter lim="800000"/>
            <a:headEnd/>
            <a:tailEnd/>
          </a:ln>
          <a:effectLst>
            <a:innerShdw blurRad="63500" dist="50800" dir="13500000">
              <a:schemeClr val="accent4">
                <a:alpha val="40000"/>
              </a:schemeClr>
            </a:innerShdw>
          </a:effectLst>
        </p:spPr>
        <p:txBody>
          <a:bodyPr wrap="square" lIns="91440" tIns="45720" rIns="91440" b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a:ea typeface="ＭＳ Ｐゴシック"/>
                <a:cs typeface="Arial"/>
              </a:rPr>
              <a:t>INCUS </a:t>
            </a:r>
            <a:r>
              <a:rPr lang="en-US" sz="800" kern="0">
                <a:solidFill>
                  <a:schemeClr val="bg1">
                    <a:lumMod val="50000"/>
                  </a:schemeClr>
                </a:solidFill>
                <a:latin typeface="Arial"/>
                <a:ea typeface="ＭＳ Ｐゴシック"/>
                <a:cs typeface="Arial"/>
              </a:rPr>
              <a:t>EVM-3</a:t>
            </a:r>
          </a:p>
          <a:p>
            <a:pPr algn="ctr" defTabSz="514350" eaLnBrk="0" fontAlgn="base" hangingPunct="0">
              <a:spcBef>
                <a:spcPct val="0"/>
              </a:spcBef>
              <a:spcAft>
                <a:spcPct val="0"/>
              </a:spcAft>
              <a:defRPr/>
            </a:pPr>
            <a:r>
              <a:rPr lang="en-US" sz="700" kern="0">
                <a:latin typeface="Arial"/>
                <a:ea typeface="ＭＳ Ｐゴシック"/>
                <a:cs typeface="Arial"/>
              </a:rPr>
              <a:t>PE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Ben Kim</a:t>
            </a:r>
          </a:p>
          <a:p>
            <a:pPr algn="ctr" defTabSz="514350" eaLnBrk="0" fontAlgn="base" hangingPunct="0">
              <a:spcBef>
                <a:spcPct val="0"/>
              </a:spcBef>
              <a:spcAft>
                <a:spcPct val="0"/>
              </a:spcAft>
              <a:defRPr/>
            </a:pPr>
            <a:r>
              <a:rPr lang="en-US" sz="700" kern="0">
                <a:latin typeface="Arial"/>
                <a:ea typeface="ＭＳ Ｐゴシック"/>
                <a:cs typeface="Arial"/>
              </a:rPr>
              <a:t>PS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Hal Maring</a:t>
            </a:r>
          </a:p>
          <a:p>
            <a:pPr algn="ctr" defTabSz="514350" eaLnBrk="0" fontAlgn="base" hangingPunct="0">
              <a:spcBef>
                <a:spcPct val="0"/>
              </a:spcBef>
              <a:spcAft>
                <a:spcPct val="0"/>
              </a:spcAft>
              <a:defRPr/>
            </a:pPr>
            <a:r>
              <a:rPr lang="en-US" sz="700" kern="0">
                <a:latin typeface="Arial"/>
                <a:ea typeface="ＭＳ Ｐゴシック"/>
                <a:cs typeface="Arial"/>
              </a:rPr>
              <a:t>PAL </a:t>
            </a:r>
            <a:r>
              <a:rPr lang="en-US" sz="700" kern="0">
                <a:solidFill>
                  <a:schemeClr val="bg1">
                    <a:lumMod val="50000"/>
                  </a:schemeClr>
                </a:solidFill>
                <a:latin typeface="Arial"/>
                <a:ea typeface="ＭＳ Ｐゴシック"/>
                <a:cs typeface="Arial"/>
              </a:rPr>
              <a:t>Ɩ </a:t>
            </a:r>
            <a:r>
              <a:rPr lang="en-US" sz="700" kern="0">
                <a:solidFill>
                  <a:schemeClr val="accent1"/>
                </a:solidFill>
                <a:latin typeface="Arial"/>
                <a:ea typeface="ＭＳ Ｐゴシック"/>
                <a:cs typeface="Arial"/>
              </a:rPr>
              <a:t>Shanna McClain</a:t>
            </a:r>
          </a:p>
        </p:txBody>
      </p:sp>
      <p:sp>
        <p:nvSpPr>
          <p:cNvPr id="31" name="Text Box 91">
            <a:extLst>
              <a:ext uri="{FF2B5EF4-FFF2-40B4-BE49-F238E27FC236}">
                <a16:creationId xmlns:a16="http://schemas.microsoft.com/office/drawing/2014/main" id="{45B699B0-57D5-534D-C7B9-CF0D481732A7}"/>
              </a:ext>
            </a:extLst>
          </p:cNvPr>
          <p:cNvSpPr txBox="1">
            <a:spLocks noChangeArrowheads="1"/>
          </p:cNvSpPr>
          <p:nvPr/>
        </p:nvSpPr>
        <p:spPr bwMode="auto">
          <a:xfrm>
            <a:off x="5124772" y="5800385"/>
            <a:ext cx="2707890" cy="1003270"/>
          </a:xfrm>
          <a:prstGeom prst="rect">
            <a:avLst/>
          </a:prstGeom>
          <a:solidFill>
            <a:schemeClr val="accent3">
              <a:lumMod val="20000"/>
              <a:lumOff val="80000"/>
            </a:schemeClr>
          </a:solidFill>
          <a:ln w="19050">
            <a:solidFill>
              <a:srgbClr val="7030A0"/>
            </a:solidFill>
            <a:miter lim="800000"/>
            <a:headEnd/>
            <a:tailEnd/>
          </a:ln>
          <a:effectLst>
            <a:innerShdw blurRad="63500" dist="50800" dir="13500000">
              <a:srgbClr val="7030A0">
                <a:alpha val="40000"/>
              </a:srgbClr>
            </a:innerShdw>
          </a:effectLst>
        </p:spPr>
        <p:txBody>
          <a:bodyPr wrap="square" tIns="91440">
            <a:noAutofit/>
          </a:bodyPr>
          <a:lstStyle/>
          <a:p>
            <a:pPr algn="ctr" defTabSz="514350" eaLnBrk="0" fontAlgn="base" hangingPunct="0">
              <a:spcBef>
                <a:spcPts val="600"/>
              </a:spcBef>
              <a:spcAft>
                <a:spcPts val="100"/>
              </a:spcAft>
              <a:defRPr/>
            </a:pPr>
            <a:r>
              <a:rPr lang="en-US" sz="900" b="1" kern="0">
                <a:solidFill>
                  <a:srgbClr val="000000"/>
                </a:solidFill>
                <a:latin typeface="Arial" charset="0"/>
                <a:ea typeface="ＭＳ Ｐゴシック" pitchFamily="34" charset="-128"/>
                <a:cs typeface="Arial" charset="0"/>
              </a:rPr>
              <a:t>Operating Missions</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ct val="0"/>
              </a:spcAft>
              <a:tabLst>
                <a:tab pos="974725" algn="l"/>
              </a:tabLs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Jamie Wicks</a:t>
            </a:r>
            <a:r>
              <a:rPr lang="en-US" sz="700" kern="0">
                <a:solidFill>
                  <a:srgbClr val="0070C0"/>
                </a:solidFill>
                <a:latin typeface="Arial" charset="0"/>
                <a:ea typeface="ＭＳ Ｐゴシック" pitchFamily="34" charset="-128"/>
                <a:cs typeface="Arial" charset="0"/>
              </a:rPr>
              <a:t>	</a:t>
            </a:r>
            <a:r>
              <a:rPr lang="en-US" sz="700" kern="0">
                <a:latin typeface="Arial" charset="0"/>
                <a:ea typeface="ＭＳ Ｐゴシック" pitchFamily="34" charset="-128"/>
                <a:cs typeface="Arial" charset="0"/>
              </a:rPr>
              <a:t>Support (C)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Warren Case</a:t>
            </a:r>
          </a:p>
          <a:p>
            <a:pPr algn="ctr" defTabSz="514350" eaLnBrk="0" fontAlgn="base" hangingPunct="0">
              <a:spcBef>
                <a:spcPct val="0"/>
              </a:spcBef>
              <a:spcAft>
                <a:spcPct val="0"/>
              </a:spcAft>
              <a:defRPr/>
            </a:pPr>
            <a:endParaRPr lang="en-US" sz="700" kern="0">
              <a:solidFill>
                <a:srgbClr val="0070C0"/>
              </a:solidFill>
              <a:latin typeface="Arial" charset="0"/>
              <a:ea typeface="ＭＳ Ｐゴシック" pitchFamily="34" charset="-128"/>
              <a:cs typeface="Arial" charset="0"/>
            </a:endParaRPr>
          </a:p>
        </p:txBody>
      </p:sp>
      <p:sp>
        <p:nvSpPr>
          <p:cNvPr id="32" name="TextBox 31">
            <a:extLst>
              <a:ext uri="{FF2B5EF4-FFF2-40B4-BE49-F238E27FC236}">
                <a16:creationId xmlns:a16="http://schemas.microsoft.com/office/drawing/2014/main" id="{5DE51CB7-006B-0CA9-3FA1-49A43ECFB355}"/>
              </a:ext>
            </a:extLst>
          </p:cNvPr>
          <p:cNvSpPr txBox="1"/>
          <p:nvPr/>
        </p:nvSpPr>
        <p:spPr>
          <a:xfrm>
            <a:off x="5129923" y="6134081"/>
            <a:ext cx="2707890" cy="596317"/>
          </a:xfrm>
          <a:prstGeom prst="rect">
            <a:avLst/>
          </a:prstGeom>
          <a:noFill/>
        </p:spPr>
        <p:txBody>
          <a:bodyPr wrap="square" numCol="2" rtlCol="0">
            <a:noAutofit/>
          </a:bodyPr>
          <a:lstStyle/>
          <a:p>
            <a:pPr algn="ctr" defTabSz="514350" eaLnBrk="0" fontAlgn="base" hangingPunct="0">
              <a:spcBef>
                <a:spcPct val="0"/>
              </a:spcBef>
              <a:spcAft>
                <a:spcPct val="0"/>
              </a:spcAft>
              <a:defRPr/>
            </a:pPr>
            <a:r>
              <a:rPr lang="en-US" sz="800" kern="0" err="1">
                <a:solidFill>
                  <a:prstClr val="black"/>
                </a:solidFill>
                <a:latin typeface="Arial" charset="0"/>
                <a:ea typeface="ＭＳ Ｐゴシック" pitchFamily="34" charset="-128"/>
                <a:cs typeface="Arial" charset="0"/>
              </a:rPr>
              <a:t>CloudSat</a:t>
            </a:r>
            <a:r>
              <a:rPr lang="en-US" sz="800" kern="0">
                <a:solidFill>
                  <a:prstClr val="black"/>
                </a:solidFill>
                <a:latin typeface="Arial" charset="0"/>
                <a:ea typeface="ＭＳ Ｐゴシック" pitchFamily="34" charset="-128"/>
                <a:cs typeface="Arial" charset="0"/>
              </a:rPr>
              <a:t> </a:t>
            </a:r>
            <a:r>
              <a:rPr lang="en-US" sz="800" kern="0" baseline="30000">
                <a:solidFill>
                  <a:prstClr val="black"/>
                </a:solidFill>
                <a:latin typeface="Arial" charset="0"/>
                <a:ea typeface="ＭＳ Ｐゴシック" pitchFamily="34" charset="-128"/>
                <a:cs typeface="Arial" charset="0"/>
              </a:rPr>
              <a:t>3</a:t>
            </a: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CYGNSS </a:t>
            </a:r>
            <a:r>
              <a:rPr lang="en-US" sz="700" kern="0">
                <a:solidFill>
                  <a:schemeClr val="bg1">
                    <a:lumMod val="50000"/>
                  </a:schemeClr>
                </a:solidFill>
                <a:latin typeface="Arial" charset="0"/>
                <a:ea typeface="ＭＳ Ｐゴシック" pitchFamily="34" charset="-128"/>
                <a:cs typeface="Arial" charset="0"/>
              </a:rPr>
              <a:t>EVM-1</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OCO-2</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CALIPSO </a:t>
            </a:r>
            <a:r>
              <a:rPr lang="en-US" sz="800" kern="0" baseline="30000">
                <a:solidFill>
                  <a:prstClr val="black"/>
                </a:solidFill>
                <a:latin typeface="Arial" charset="0"/>
                <a:ea typeface="ＭＳ Ｐゴシック" pitchFamily="34" charset="-128"/>
                <a:cs typeface="Arial" charset="0"/>
              </a:rPr>
              <a:t>4, </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a:t>
            </a:r>
          </a:p>
          <a:p>
            <a:pPr algn="ctr" defTabSz="514350" eaLnBrk="0" fontAlgn="base" hangingPunct="0">
              <a:spcBef>
                <a:spcPct val="0"/>
              </a:spcBef>
              <a:spcAft>
                <a:spcPct val="0"/>
              </a:spcAft>
              <a:defRPr/>
            </a:pP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b="1" u="sng" kern="0">
                <a:solidFill>
                  <a:srgbClr val="000000"/>
                </a:solidFill>
                <a:latin typeface="Arial" charset="0"/>
                <a:ea typeface="ＭＳ Ｐゴシック" pitchFamily="34" charset="-128"/>
                <a:cs typeface="Arial" charset="0"/>
              </a:rPr>
              <a:t>ISS Instruments</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ECOSTRESS </a:t>
            </a:r>
            <a:r>
              <a:rPr lang="en-US" sz="700" kern="0">
                <a:solidFill>
                  <a:schemeClr val="bg1">
                    <a:lumMod val="50000"/>
                  </a:schemeClr>
                </a:solidFill>
                <a:latin typeface="Arial" charset="0"/>
                <a:ea typeface="ＭＳ Ｐゴシック" pitchFamily="34" charset="-128"/>
                <a:cs typeface="Arial" charset="0"/>
              </a:rPr>
              <a:t>EVI-2</a:t>
            </a:r>
            <a:endParaRPr lang="en-US" sz="7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EMIT </a:t>
            </a:r>
            <a:r>
              <a:rPr lang="en-US" sz="700" kern="0">
                <a:solidFill>
                  <a:schemeClr val="bg1">
                    <a:lumMod val="50000"/>
                  </a:schemeClr>
                </a:solidFill>
                <a:latin typeface="Arial" charset="0"/>
                <a:ea typeface="ＭＳ Ｐゴシック" pitchFamily="34" charset="-128"/>
                <a:cs typeface="Arial" charset="0"/>
              </a:rPr>
              <a:t>EVI-4</a:t>
            </a:r>
            <a:endParaRPr lang="en-US" sz="7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GEDI </a:t>
            </a:r>
            <a:r>
              <a:rPr lang="en-US" sz="700" kern="0">
                <a:solidFill>
                  <a:schemeClr val="bg1">
                    <a:lumMod val="50000"/>
                  </a:schemeClr>
                </a:solidFill>
                <a:latin typeface="Arial" charset="0"/>
                <a:ea typeface="ＭＳ Ｐゴシック" pitchFamily="34" charset="-128"/>
                <a:cs typeface="Arial" charset="0"/>
              </a:rPr>
              <a:t>EVI-2</a:t>
            </a:r>
            <a:endParaRPr lang="en-US" sz="7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OCO-3</a:t>
            </a:r>
          </a:p>
        </p:txBody>
      </p:sp>
      <p:sp>
        <p:nvSpPr>
          <p:cNvPr id="33" name="TextBox 32">
            <a:extLst>
              <a:ext uri="{FF2B5EF4-FFF2-40B4-BE49-F238E27FC236}">
                <a16:creationId xmlns:a16="http://schemas.microsoft.com/office/drawing/2014/main" id="{BB865299-CE9C-2E30-70B4-EFF49D42CE24}"/>
              </a:ext>
            </a:extLst>
          </p:cNvPr>
          <p:cNvSpPr txBox="1"/>
          <p:nvPr/>
        </p:nvSpPr>
        <p:spPr>
          <a:xfrm>
            <a:off x="4274757" y="2602654"/>
            <a:ext cx="22794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J</a:t>
            </a:r>
          </a:p>
        </p:txBody>
      </p:sp>
      <p:sp>
        <p:nvSpPr>
          <p:cNvPr id="34" name="TextBox 33">
            <a:extLst>
              <a:ext uri="{FF2B5EF4-FFF2-40B4-BE49-F238E27FC236}">
                <a16:creationId xmlns:a16="http://schemas.microsoft.com/office/drawing/2014/main" id="{E8512425-C3D8-67E5-BFED-5EAAA540CE60}"/>
              </a:ext>
            </a:extLst>
          </p:cNvPr>
          <p:cNvSpPr txBox="1"/>
          <p:nvPr/>
        </p:nvSpPr>
        <p:spPr>
          <a:xfrm>
            <a:off x="2878865" y="4832294"/>
            <a:ext cx="24397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G</a:t>
            </a:r>
          </a:p>
        </p:txBody>
      </p:sp>
      <p:sp>
        <p:nvSpPr>
          <p:cNvPr id="35" name="TextBox 34">
            <a:extLst>
              <a:ext uri="{FF2B5EF4-FFF2-40B4-BE49-F238E27FC236}">
                <a16:creationId xmlns:a16="http://schemas.microsoft.com/office/drawing/2014/main" id="{C4D7DB63-7AEF-2237-E136-28F515EA6B92}"/>
              </a:ext>
            </a:extLst>
          </p:cNvPr>
          <p:cNvSpPr txBox="1"/>
          <p:nvPr/>
        </p:nvSpPr>
        <p:spPr>
          <a:xfrm>
            <a:off x="2878865" y="2602654"/>
            <a:ext cx="24397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G</a:t>
            </a:r>
          </a:p>
        </p:txBody>
      </p:sp>
      <p:sp>
        <p:nvSpPr>
          <p:cNvPr id="36" name="TextBox 35">
            <a:extLst>
              <a:ext uri="{FF2B5EF4-FFF2-40B4-BE49-F238E27FC236}">
                <a16:creationId xmlns:a16="http://schemas.microsoft.com/office/drawing/2014/main" id="{111F091D-93BF-B7AB-C68D-29AC1BE76A59}"/>
              </a:ext>
            </a:extLst>
          </p:cNvPr>
          <p:cNvSpPr txBox="1"/>
          <p:nvPr/>
        </p:nvSpPr>
        <p:spPr>
          <a:xfrm>
            <a:off x="2878865" y="3364654"/>
            <a:ext cx="24397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G</a:t>
            </a:r>
          </a:p>
        </p:txBody>
      </p:sp>
      <p:sp>
        <p:nvSpPr>
          <p:cNvPr id="37" name="TextBox 36">
            <a:extLst>
              <a:ext uri="{FF2B5EF4-FFF2-40B4-BE49-F238E27FC236}">
                <a16:creationId xmlns:a16="http://schemas.microsoft.com/office/drawing/2014/main" id="{4A7903F9-8D8C-8F0E-7A87-2D7EE8E173FD}"/>
              </a:ext>
            </a:extLst>
          </p:cNvPr>
          <p:cNvSpPr txBox="1"/>
          <p:nvPr/>
        </p:nvSpPr>
        <p:spPr>
          <a:xfrm>
            <a:off x="1492844" y="4832294"/>
            <a:ext cx="24397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G</a:t>
            </a:r>
          </a:p>
        </p:txBody>
      </p:sp>
      <p:sp>
        <p:nvSpPr>
          <p:cNvPr id="38" name="TextBox 37">
            <a:extLst>
              <a:ext uri="{FF2B5EF4-FFF2-40B4-BE49-F238E27FC236}">
                <a16:creationId xmlns:a16="http://schemas.microsoft.com/office/drawing/2014/main" id="{53C08123-C0EA-B374-B756-11BEC7C4AAE5}"/>
              </a:ext>
            </a:extLst>
          </p:cNvPr>
          <p:cNvSpPr txBox="1"/>
          <p:nvPr/>
        </p:nvSpPr>
        <p:spPr>
          <a:xfrm>
            <a:off x="4258727" y="3364654"/>
            <a:ext cx="24397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G</a:t>
            </a:r>
          </a:p>
        </p:txBody>
      </p:sp>
      <p:sp>
        <p:nvSpPr>
          <p:cNvPr id="39" name="TextBox 38">
            <a:extLst>
              <a:ext uri="{FF2B5EF4-FFF2-40B4-BE49-F238E27FC236}">
                <a16:creationId xmlns:a16="http://schemas.microsoft.com/office/drawing/2014/main" id="{A3D3D57B-9D09-DC71-313C-4B93C91A653F}"/>
              </a:ext>
            </a:extLst>
          </p:cNvPr>
          <p:cNvSpPr txBox="1"/>
          <p:nvPr/>
        </p:nvSpPr>
        <p:spPr>
          <a:xfrm>
            <a:off x="4274757" y="4088554"/>
            <a:ext cx="22794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J</a:t>
            </a:r>
          </a:p>
        </p:txBody>
      </p:sp>
      <p:sp>
        <p:nvSpPr>
          <p:cNvPr id="40" name="TextBox 39">
            <a:extLst>
              <a:ext uri="{FF2B5EF4-FFF2-40B4-BE49-F238E27FC236}">
                <a16:creationId xmlns:a16="http://schemas.microsoft.com/office/drawing/2014/main" id="{B9125646-3C24-469E-631C-AFBA1D7C7C91}"/>
              </a:ext>
            </a:extLst>
          </p:cNvPr>
          <p:cNvSpPr txBox="1"/>
          <p:nvPr/>
        </p:nvSpPr>
        <p:spPr>
          <a:xfrm>
            <a:off x="2894895" y="4088554"/>
            <a:ext cx="22794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J</a:t>
            </a:r>
          </a:p>
        </p:txBody>
      </p:sp>
      <p:sp>
        <p:nvSpPr>
          <p:cNvPr id="41" name="TextBox 40">
            <a:extLst>
              <a:ext uri="{FF2B5EF4-FFF2-40B4-BE49-F238E27FC236}">
                <a16:creationId xmlns:a16="http://schemas.microsoft.com/office/drawing/2014/main" id="{A8E982BE-E039-333C-404A-EEC6FBFBF675}"/>
              </a:ext>
            </a:extLst>
          </p:cNvPr>
          <p:cNvSpPr txBox="1"/>
          <p:nvPr/>
        </p:nvSpPr>
        <p:spPr>
          <a:xfrm>
            <a:off x="1500859" y="4088554"/>
            <a:ext cx="22794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J</a:t>
            </a:r>
          </a:p>
        </p:txBody>
      </p:sp>
      <p:sp>
        <p:nvSpPr>
          <p:cNvPr id="42" name="TextBox 41">
            <a:extLst>
              <a:ext uri="{FF2B5EF4-FFF2-40B4-BE49-F238E27FC236}">
                <a16:creationId xmlns:a16="http://schemas.microsoft.com/office/drawing/2014/main" id="{698D8EBE-889E-A836-09A3-2379CAE6F556}"/>
              </a:ext>
            </a:extLst>
          </p:cNvPr>
          <p:cNvSpPr txBox="1"/>
          <p:nvPr/>
        </p:nvSpPr>
        <p:spPr>
          <a:xfrm>
            <a:off x="1500859" y="3364654"/>
            <a:ext cx="22794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J</a:t>
            </a:r>
          </a:p>
        </p:txBody>
      </p:sp>
      <p:cxnSp>
        <p:nvCxnSpPr>
          <p:cNvPr id="43" name="Straight Connector 42">
            <a:extLst>
              <a:ext uri="{FF2B5EF4-FFF2-40B4-BE49-F238E27FC236}">
                <a16:creationId xmlns:a16="http://schemas.microsoft.com/office/drawing/2014/main" id="{239F375C-AA1C-CE63-97F3-C369CD886C33}"/>
              </a:ext>
            </a:extLst>
          </p:cNvPr>
          <p:cNvCxnSpPr>
            <a:cxnSpLocks/>
          </p:cNvCxnSpPr>
          <p:nvPr/>
        </p:nvCxnSpPr>
        <p:spPr>
          <a:xfrm flipH="1">
            <a:off x="8316542" y="5548171"/>
            <a:ext cx="3677028" cy="0"/>
          </a:xfrm>
          <a:prstGeom prst="line">
            <a:avLst/>
          </a:prstGeom>
          <a:ln w="12700">
            <a:solidFill>
              <a:srgbClr val="7030A0">
                <a:alpha val="90000"/>
              </a:srgbClr>
            </a:solidFill>
          </a:ln>
          <a:effectLst>
            <a:outerShdw blurRad="25400" dist="12700" dir="2700000" algn="tl" rotWithShape="0">
              <a:srgbClr val="7030A0">
                <a:alpha val="40000"/>
              </a:srgbClr>
            </a:outerShdw>
          </a:effectLst>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3FA1358-A50B-6F63-0B75-5F5E0EEDF902}"/>
              </a:ext>
            </a:extLst>
          </p:cNvPr>
          <p:cNvSpPr/>
          <p:nvPr/>
        </p:nvSpPr>
        <p:spPr>
          <a:xfrm>
            <a:off x="8316542" y="3625123"/>
            <a:ext cx="3677028" cy="2781697"/>
          </a:xfrm>
          <a:prstGeom prst="rect">
            <a:avLst/>
          </a:prstGeom>
          <a:noFill/>
          <a:ln w="25400">
            <a:solidFill>
              <a:schemeClr val="tx1"/>
            </a:solidFill>
          </a:ln>
          <a:effectLst>
            <a:outerShdw blurRad="25400" dist="12700" dir="2700000" algn="tl" rotWithShape="0">
              <a:schemeClr val="bg1">
                <a:lumMod val="9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45" name="Rectangle 44">
            <a:extLst>
              <a:ext uri="{FF2B5EF4-FFF2-40B4-BE49-F238E27FC236}">
                <a16:creationId xmlns:a16="http://schemas.microsoft.com/office/drawing/2014/main" id="{ADB887BB-F698-E911-B135-747C5BAA96DC}"/>
              </a:ext>
            </a:extLst>
          </p:cNvPr>
          <p:cNvSpPr/>
          <p:nvPr/>
        </p:nvSpPr>
        <p:spPr>
          <a:xfrm>
            <a:off x="8470294" y="4629112"/>
            <a:ext cx="1351692" cy="846386"/>
          </a:xfrm>
          <a:prstGeom prst="rect">
            <a:avLst/>
          </a:prstGeom>
          <a:effectLst/>
        </p:spPr>
        <p:txBody>
          <a:bodyPr wrap="square">
            <a:spAutoFit/>
          </a:bodyPr>
          <a:lstStyle/>
          <a:p>
            <a:pPr defTabSz="514350" eaLnBrk="0" fontAlgn="base" hangingPunct="0">
              <a:spcBef>
                <a:spcPct val="0"/>
              </a:spcBef>
              <a:spcAft>
                <a:spcPct val="0"/>
              </a:spcAft>
              <a:tabLst>
                <a:tab pos="227013" algn="l"/>
              </a:tabLst>
              <a:defRPr/>
            </a:pPr>
            <a:r>
              <a:rPr lang="en-US" sz="700" kern="0">
                <a:latin typeface="Arial" charset="0"/>
                <a:ea typeface="ＭＳ Ｐゴシック" pitchFamily="34" charset="-128"/>
                <a:cs typeface="Arial" charset="0"/>
              </a:rPr>
              <a:t>PE 	Program Executive</a:t>
            </a:r>
          </a:p>
          <a:p>
            <a:pPr defTabSz="514350" eaLnBrk="0" fontAlgn="base" hangingPunct="0">
              <a:spcBef>
                <a:spcPct val="0"/>
              </a:spcBef>
              <a:spcAft>
                <a:spcPct val="0"/>
              </a:spcAft>
              <a:tabLst>
                <a:tab pos="227013" algn="l"/>
              </a:tabLst>
              <a:defRPr/>
            </a:pPr>
            <a:r>
              <a:rPr lang="en-US" sz="700" kern="0">
                <a:latin typeface="Arial" charset="0"/>
                <a:ea typeface="ＭＳ Ｐゴシック" pitchFamily="34" charset="-128"/>
                <a:cs typeface="Arial" charset="0"/>
              </a:rPr>
              <a:t>PS 	Program Scientist</a:t>
            </a:r>
          </a:p>
          <a:p>
            <a:pPr defTabSz="514350" eaLnBrk="0" fontAlgn="base" hangingPunct="0">
              <a:spcBef>
                <a:spcPct val="0"/>
              </a:spcBef>
              <a:spcAft>
                <a:spcPct val="0"/>
              </a:spcAft>
              <a:tabLst>
                <a:tab pos="227013" algn="l"/>
              </a:tabLst>
              <a:defRPr/>
            </a:pPr>
            <a:r>
              <a:rPr lang="en-US" sz="700" kern="0">
                <a:latin typeface="Arial" charset="0"/>
                <a:ea typeface="ＭＳ Ｐゴシック" pitchFamily="34" charset="-128"/>
                <a:cs typeface="Arial" charset="0"/>
              </a:rPr>
              <a:t>PAL	</a:t>
            </a:r>
            <a:r>
              <a:rPr lang="en-US" sz="700" kern="0" spc="-20">
                <a:latin typeface="Arial" charset="0"/>
                <a:ea typeface="ＭＳ Ｐゴシック" pitchFamily="34" charset="-128"/>
                <a:cs typeface="Arial" charset="0"/>
              </a:rPr>
              <a:t>Project Applications Lead</a:t>
            </a:r>
          </a:p>
          <a:p>
            <a:pPr defTabSz="514350" eaLnBrk="0" fontAlgn="base" hangingPunct="0">
              <a:spcBef>
                <a:spcPct val="0"/>
              </a:spcBef>
              <a:spcAft>
                <a:spcPct val="0"/>
              </a:spcAft>
              <a:tabLst>
                <a:tab pos="227013" algn="l"/>
              </a:tabLst>
              <a:defRPr/>
            </a:pPr>
            <a:r>
              <a:rPr lang="en-US" sz="700" kern="0">
                <a:latin typeface="Arial" charset="0"/>
                <a:ea typeface="ＭＳ Ｐゴシック" pitchFamily="34" charset="-128"/>
                <a:cs typeface="Arial" charset="0"/>
              </a:rPr>
              <a:t>D   	Detailee</a:t>
            </a:r>
          </a:p>
          <a:p>
            <a:pPr defTabSz="514350" eaLnBrk="0" fontAlgn="base" hangingPunct="0">
              <a:spcBef>
                <a:spcPct val="0"/>
              </a:spcBef>
              <a:spcAft>
                <a:spcPct val="0"/>
              </a:spcAft>
              <a:tabLst>
                <a:tab pos="227013" algn="l"/>
              </a:tabLst>
              <a:defRPr/>
            </a:pPr>
            <a:r>
              <a:rPr lang="en-US" sz="700" kern="0">
                <a:latin typeface="Arial" charset="0"/>
                <a:ea typeface="ＭＳ Ｐゴシック" pitchFamily="34" charset="-128"/>
                <a:cs typeface="Arial" charset="0"/>
              </a:rPr>
              <a:t>C	Contractor</a:t>
            </a:r>
          </a:p>
          <a:p>
            <a:pPr defTabSz="514350" eaLnBrk="0" fontAlgn="base" hangingPunct="0">
              <a:spcBef>
                <a:spcPct val="0"/>
              </a:spcBef>
              <a:spcAft>
                <a:spcPct val="0"/>
              </a:spcAft>
              <a:tabLst>
                <a:tab pos="227013" algn="l"/>
              </a:tabLst>
              <a:defRPr/>
            </a:pPr>
            <a:r>
              <a:rPr lang="en-US" sz="700" b="1" kern="0">
                <a:latin typeface="Arial" charset="0"/>
                <a:ea typeface="ＭＳ Ｐゴシック" pitchFamily="34" charset="-128"/>
                <a:cs typeface="Arial" charset="0"/>
              </a:rPr>
              <a:t>G</a:t>
            </a:r>
            <a:r>
              <a:rPr lang="en-US" sz="700" kern="0">
                <a:latin typeface="Arial" charset="0"/>
                <a:ea typeface="ＭＳ Ｐゴシック" pitchFamily="34" charset="-128"/>
                <a:cs typeface="Arial" charset="0"/>
              </a:rPr>
              <a:t>	GSFC</a:t>
            </a:r>
          </a:p>
          <a:p>
            <a:pPr defTabSz="514350" eaLnBrk="0" fontAlgn="base" hangingPunct="0">
              <a:spcBef>
                <a:spcPct val="0"/>
              </a:spcBef>
              <a:spcAft>
                <a:spcPct val="0"/>
              </a:spcAft>
              <a:tabLst>
                <a:tab pos="227013" algn="l"/>
              </a:tabLst>
              <a:defRPr/>
            </a:pPr>
            <a:r>
              <a:rPr lang="en-US" sz="700" b="1" kern="0">
                <a:latin typeface="Arial" charset="0"/>
                <a:ea typeface="ＭＳ Ｐゴシック" pitchFamily="34" charset="-128"/>
                <a:cs typeface="Arial" charset="0"/>
              </a:rPr>
              <a:t>J</a:t>
            </a:r>
            <a:r>
              <a:rPr lang="en-US" sz="700" kern="0">
                <a:latin typeface="Arial" charset="0"/>
                <a:ea typeface="ＭＳ Ｐゴシック" pitchFamily="34" charset="-128"/>
                <a:cs typeface="Arial" charset="0"/>
              </a:rPr>
              <a:t>	JPL</a:t>
            </a:r>
          </a:p>
        </p:txBody>
      </p:sp>
      <p:sp>
        <p:nvSpPr>
          <p:cNvPr id="46" name="Text Box 91">
            <a:extLst>
              <a:ext uri="{FF2B5EF4-FFF2-40B4-BE49-F238E27FC236}">
                <a16:creationId xmlns:a16="http://schemas.microsoft.com/office/drawing/2014/main" id="{C3CC8E3E-0BB2-4C75-610F-916DCF124738}"/>
              </a:ext>
            </a:extLst>
          </p:cNvPr>
          <p:cNvSpPr txBox="1">
            <a:spLocks noChangeArrowheads="1"/>
          </p:cNvSpPr>
          <p:nvPr/>
        </p:nvSpPr>
        <p:spPr bwMode="auto">
          <a:xfrm>
            <a:off x="9938210" y="4704905"/>
            <a:ext cx="2082992" cy="819595"/>
          </a:xfrm>
          <a:prstGeom prst="rect">
            <a:avLst/>
          </a:prstGeom>
          <a:noFill/>
          <a:ln w="12700">
            <a:noFill/>
            <a:miter lim="800000"/>
            <a:headEnd/>
            <a:tailEnd/>
          </a:ln>
          <a:effectLst/>
        </p:spPr>
        <p:txBody>
          <a:bodyPr wrap="square" lIns="91440" tIns="45720" rIns="91440" bIns="45720" numCol="2" anchor="ctr">
            <a:noAutofit/>
          </a:bodyPr>
          <a:lstStyle/>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Erica Alston (D)</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Tahani Amer</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Mitra Dutta</a:t>
            </a:r>
          </a:p>
          <a:p>
            <a:pPr defTabSz="514350" eaLnBrk="0" fontAlgn="base" hangingPunct="0">
              <a:spcBef>
                <a:spcPct val="0"/>
              </a:spcBef>
              <a:spcAft>
                <a:spcPct val="0"/>
              </a:spcAft>
              <a:defRPr/>
            </a:pPr>
            <a:r>
              <a:rPr lang="en-US" sz="700" kern="0">
                <a:latin typeface="Arial"/>
                <a:ea typeface="ＭＳ Ｐゴシック"/>
                <a:cs typeface="Arial"/>
              </a:rPr>
              <a:t>Mike Egan</a:t>
            </a:r>
            <a:endParaRPr lang="en-US" sz="700" kern="0">
              <a:latin typeface="Arial" charset="0"/>
              <a:ea typeface="ＭＳ Ｐゴシック" pitchFamily="34" charset="-128"/>
              <a:cs typeface="Arial" charset="0"/>
            </a:endParaRP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Marjorie Haskell</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Nicole Herrmann</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Marissa Herron</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Ben Kim</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Eric McVay</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Carla Procaccino</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Bruce Tagg</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Amanda Whitehurst</a:t>
            </a:r>
          </a:p>
          <a:p>
            <a:pPr defTabSz="514350" eaLnBrk="0" fontAlgn="base" hangingPunct="0">
              <a:spcBef>
                <a:spcPct val="0"/>
              </a:spcBef>
              <a:spcAft>
                <a:spcPct val="0"/>
              </a:spcAft>
              <a:defRPr/>
            </a:pPr>
            <a:r>
              <a:rPr lang="en-US" sz="700" kern="0">
                <a:latin typeface="Arial" charset="0"/>
                <a:ea typeface="ＭＳ Ｐゴシック" pitchFamily="34" charset="-128"/>
                <a:cs typeface="Arial" charset="0"/>
              </a:rPr>
              <a:t>Jamie Wicks</a:t>
            </a:r>
          </a:p>
        </p:txBody>
      </p:sp>
      <p:grpSp>
        <p:nvGrpSpPr>
          <p:cNvPr id="47" name="Group 46">
            <a:extLst>
              <a:ext uri="{FF2B5EF4-FFF2-40B4-BE49-F238E27FC236}">
                <a16:creationId xmlns:a16="http://schemas.microsoft.com/office/drawing/2014/main" id="{51D0298F-22C9-8F65-D2B2-4C8E6C23BD80}"/>
              </a:ext>
            </a:extLst>
          </p:cNvPr>
          <p:cNvGrpSpPr/>
          <p:nvPr/>
        </p:nvGrpSpPr>
        <p:grpSpPr>
          <a:xfrm>
            <a:off x="8613895" y="4046187"/>
            <a:ext cx="3082322" cy="471882"/>
            <a:chOff x="8610259" y="3983017"/>
            <a:chExt cx="3082322" cy="471882"/>
          </a:xfrm>
        </p:grpSpPr>
        <p:sp>
          <p:nvSpPr>
            <p:cNvPr id="48" name="Text Box 91">
              <a:extLst>
                <a:ext uri="{FF2B5EF4-FFF2-40B4-BE49-F238E27FC236}">
                  <a16:creationId xmlns:a16="http://schemas.microsoft.com/office/drawing/2014/main" id="{20808657-EB7F-2ACC-15CB-7D8AE213B2F2}"/>
                </a:ext>
              </a:extLst>
            </p:cNvPr>
            <p:cNvSpPr txBox="1">
              <a:spLocks noChangeArrowheads="1"/>
            </p:cNvSpPr>
            <p:nvPr/>
          </p:nvSpPr>
          <p:spPr bwMode="auto">
            <a:xfrm>
              <a:off x="10229541" y="3983017"/>
              <a:ext cx="1463040" cy="200055"/>
            </a:xfrm>
            <a:prstGeom prst="rect">
              <a:avLst/>
            </a:prstGeom>
            <a:solidFill>
              <a:schemeClr val="accent3">
                <a:lumMod val="20000"/>
                <a:lumOff val="80000"/>
              </a:schemeClr>
            </a:solidFill>
            <a:ln w="19050">
              <a:solidFill>
                <a:schemeClr val="accent5"/>
              </a:solidFill>
              <a:miter lim="800000"/>
              <a:headEnd/>
              <a:tailEnd/>
            </a:ln>
            <a:effectLst>
              <a:innerShdw blurRad="63500" dist="50800" dir="13500000">
                <a:schemeClr val="accent5">
                  <a:alpha val="40000"/>
                </a:schemeClr>
              </a:innerShdw>
            </a:effectLst>
          </p:spPr>
          <p:txBody>
            <a:bodyPr wrap="square">
              <a:spAutoFit/>
            </a:bodyPr>
            <a:lstStyle/>
            <a:p>
              <a:pPr algn="ctr" defTabSz="514350" eaLnBrk="0" fontAlgn="base" hangingPunct="0">
                <a:spcBef>
                  <a:spcPct val="0"/>
                </a:spcBef>
                <a:spcAft>
                  <a:spcPct val="0"/>
                </a:spcAft>
                <a:defRPr/>
              </a:pPr>
              <a:r>
                <a:rPr lang="en-US" sz="700" kern="0">
                  <a:solidFill>
                    <a:srgbClr val="000000"/>
                  </a:solidFill>
                  <a:latin typeface="Arial" charset="0"/>
                  <a:ea typeface="ＭＳ Ｐゴシック" pitchFamily="34" charset="-128"/>
                  <a:cs typeface="Arial" charset="0"/>
                </a:rPr>
                <a:t>Implementation</a:t>
              </a:r>
              <a:endParaRPr lang="en-US" sz="700" kern="0">
                <a:solidFill>
                  <a:srgbClr val="0070C0"/>
                </a:solidFill>
                <a:latin typeface="Arial" charset="0"/>
                <a:ea typeface="ＭＳ Ｐゴシック" pitchFamily="34" charset="-128"/>
                <a:cs typeface="Arial" charset="0"/>
              </a:endParaRPr>
            </a:p>
          </p:txBody>
        </p:sp>
        <p:sp>
          <p:nvSpPr>
            <p:cNvPr id="49" name="Text Box 91">
              <a:extLst>
                <a:ext uri="{FF2B5EF4-FFF2-40B4-BE49-F238E27FC236}">
                  <a16:creationId xmlns:a16="http://schemas.microsoft.com/office/drawing/2014/main" id="{E53D59A1-9300-BD90-0F61-5EEFF7508FBC}"/>
                </a:ext>
              </a:extLst>
            </p:cNvPr>
            <p:cNvSpPr txBox="1">
              <a:spLocks noChangeArrowheads="1"/>
            </p:cNvSpPr>
            <p:nvPr/>
          </p:nvSpPr>
          <p:spPr bwMode="auto">
            <a:xfrm>
              <a:off x="8618039" y="4254844"/>
              <a:ext cx="1463040" cy="200055"/>
            </a:xfrm>
            <a:prstGeom prst="rect">
              <a:avLst/>
            </a:prstGeom>
            <a:solidFill>
              <a:schemeClr val="accent3">
                <a:lumMod val="20000"/>
                <a:lumOff val="80000"/>
              </a:schemeClr>
            </a:solidFill>
            <a:ln w="19050">
              <a:solidFill>
                <a:schemeClr val="accent4"/>
              </a:solidFill>
              <a:miter lim="800000"/>
              <a:headEnd/>
              <a:tailEnd/>
            </a:ln>
            <a:effectLst>
              <a:innerShdw blurRad="63500" dist="50800" dir="13500000">
                <a:schemeClr val="accent4">
                  <a:alpha val="40000"/>
                </a:schemeClr>
              </a:innerShdw>
            </a:effectLst>
          </p:spPr>
          <p:txBody>
            <a:bodyPr wrap="square">
              <a:spAutoFit/>
            </a:bodyPr>
            <a:lstStyle/>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Formulation</a:t>
              </a:r>
            </a:p>
          </p:txBody>
        </p:sp>
        <p:sp>
          <p:nvSpPr>
            <p:cNvPr id="50" name="Text Box 91">
              <a:extLst>
                <a:ext uri="{FF2B5EF4-FFF2-40B4-BE49-F238E27FC236}">
                  <a16:creationId xmlns:a16="http://schemas.microsoft.com/office/drawing/2014/main" id="{F4FAF450-622A-BDCE-1559-4501C46BEF77}"/>
                </a:ext>
              </a:extLst>
            </p:cNvPr>
            <p:cNvSpPr txBox="1">
              <a:spLocks noChangeArrowheads="1"/>
            </p:cNvSpPr>
            <p:nvPr/>
          </p:nvSpPr>
          <p:spPr bwMode="auto">
            <a:xfrm>
              <a:off x="10229541" y="4254844"/>
              <a:ext cx="1463040" cy="200055"/>
            </a:xfrm>
            <a:prstGeom prst="rect">
              <a:avLst/>
            </a:prstGeom>
            <a:solidFill>
              <a:schemeClr val="accent3">
                <a:lumMod val="20000"/>
                <a:lumOff val="80000"/>
              </a:schemeClr>
            </a:solidFill>
            <a:ln w="19050">
              <a:solidFill>
                <a:srgbClr val="7030A0"/>
              </a:solidFill>
              <a:miter lim="800000"/>
              <a:headEnd/>
              <a:tailEnd/>
            </a:ln>
            <a:effectLst>
              <a:innerShdw blurRad="63500" dist="50800" dir="13500000">
                <a:srgbClr val="7030A0">
                  <a:alpha val="40000"/>
                </a:srgbClr>
              </a:innerShdw>
            </a:effectLst>
          </p:spPr>
          <p:txBody>
            <a:bodyPr wrap="square">
              <a:spAutoFit/>
            </a:bodyPr>
            <a:lstStyle/>
            <a:p>
              <a:pPr algn="ctr" defTabSz="514350" eaLnBrk="0" fontAlgn="base" hangingPunct="0">
                <a:spcBef>
                  <a:spcPct val="0"/>
                </a:spcBef>
                <a:spcAft>
                  <a:spcPct val="0"/>
                </a:spcAft>
                <a:defRPr/>
              </a:pPr>
              <a:r>
                <a:rPr lang="en-US" sz="700" kern="0">
                  <a:solidFill>
                    <a:srgbClr val="000000"/>
                  </a:solidFill>
                  <a:latin typeface="Arial" charset="0"/>
                  <a:ea typeface="ＭＳ Ｐゴシック" pitchFamily="34" charset="-128"/>
                  <a:cs typeface="Arial" charset="0"/>
                </a:rPr>
                <a:t>Operating</a:t>
              </a:r>
              <a:endParaRPr lang="en-US" sz="700" kern="0">
                <a:solidFill>
                  <a:srgbClr val="0070C0"/>
                </a:solidFill>
                <a:latin typeface="Arial" charset="0"/>
                <a:ea typeface="ＭＳ Ｐゴシック" pitchFamily="34" charset="-128"/>
                <a:cs typeface="Arial" charset="0"/>
              </a:endParaRPr>
            </a:p>
          </p:txBody>
        </p:sp>
        <p:sp>
          <p:nvSpPr>
            <p:cNvPr id="51" name="Text Box 91">
              <a:extLst>
                <a:ext uri="{FF2B5EF4-FFF2-40B4-BE49-F238E27FC236}">
                  <a16:creationId xmlns:a16="http://schemas.microsoft.com/office/drawing/2014/main" id="{55EE471E-4B79-6215-D7E4-2A5BE5A6A938}"/>
                </a:ext>
              </a:extLst>
            </p:cNvPr>
            <p:cNvSpPr txBox="1">
              <a:spLocks noChangeArrowheads="1"/>
            </p:cNvSpPr>
            <p:nvPr/>
          </p:nvSpPr>
          <p:spPr bwMode="auto">
            <a:xfrm>
              <a:off x="8610259" y="3983017"/>
              <a:ext cx="1463040" cy="200055"/>
            </a:xfrm>
            <a:prstGeom prst="rect">
              <a:avLst/>
            </a:prstGeom>
            <a:solidFill>
              <a:schemeClr val="accent3">
                <a:lumMod val="20000"/>
                <a:lumOff val="80000"/>
              </a:schemeClr>
            </a:solidFill>
            <a:ln w="19050">
              <a:solidFill>
                <a:schemeClr val="accent6"/>
              </a:solidFill>
              <a:miter lim="800000"/>
              <a:headEnd/>
              <a:tailEnd/>
            </a:ln>
            <a:effectLst>
              <a:innerShdw blurRad="63500" dist="50800" dir="13500000">
                <a:schemeClr val="accent6">
                  <a:alpha val="40000"/>
                </a:schemeClr>
              </a:innerShdw>
            </a:effectLst>
          </p:spPr>
          <p:txBody>
            <a:bodyPr wrap="square">
              <a:spAutoFit/>
            </a:bodyPr>
            <a:lstStyle/>
            <a:p>
              <a:pPr algn="ctr" defTabSz="514350" eaLnBrk="0" fontAlgn="base" hangingPunct="0">
                <a:spcBef>
                  <a:spcPct val="0"/>
                </a:spcBef>
                <a:spcAft>
                  <a:spcPct val="0"/>
                </a:spcAft>
                <a:defRPr/>
              </a:pPr>
              <a:r>
                <a:rPr lang="en-US" sz="700" kern="0">
                  <a:solidFill>
                    <a:srgbClr val="000000"/>
                  </a:solidFill>
                  <a:latin typeface="Arial" charset="0"/>
                  <a:ea typeface="ＭＳ Ｐゴシック" pitchFamily="34" charset="-128"/>
                  <a:cs typeface="Arial" charset="0"/>
                </a:rPr>
                <a:t>Pre-Formulation</a:t>
              </a:r>
              <a:endParaRPr lang="en-US" sz="500" kern="0">
                <a:solidFill>
                  <a:srgbClr val="C00000"/>
                </a:solidFill>
                <a:latin typeface="Arial" charset="0"/>
                <a:ea typeface="ＭＳ Ｐゴシック" pitchFamily="34" charset="-128"/>
                <a:cs typeface="Arial" charset="0"/>
              </a:endParaRPr>
            </a:p>
          </p:txBody>
        </p:sp>
      </p:grpSp>
      <p:sp>
        <p:nvSpPr>
          <p:cNvPr id="52" name="Text Box 91">
            <a:extLst>
              <a:ext uri="{FF2B5EF4-FFF2-40B4-BE49-F238E27FC236}">
                <a16:creationId xmlns:a16="http://schemas.microsoft.com/office/drawing/2014/main" id="{62982C94-C451-CF1C-901A-73377CAAA5FD}"/>
              </a:ext>
            </a:extLst>
          </p:cNvPr>
          <p:cNvSpPr txBox="1">
            <a:spLocks noChangeArrowheads="1"/>
          </p:cNvSpPr>
          <p:nvPr/>
        </p:nvSpPr>
        <p:spPr bwMode="auto">
          <a:xfrm>
            <a:off x="9309721" y="5543469"/>
            <a:ext cx="1690671" cy="200054"/>
          </a:xfrm>
          <a:prstGeom prst="rect">
            <a:avLst/>
          </a:prstGeom>
          <a:noFill/>
          <a:ln w="19050">
            <a:noFill/>
            <a:prstDash val="solid"/>
            <a:miter lim="800000"/>
            <a:headEnd/>
            <a:tailEnd/>
          </a:ln>
          <a:effectLst/>
        </p:spPr>
        <p:txBody>
          <a:bodyPr wrap="square">
            <a:noAutofit/>
          </a:bodyPr>
          <a:lstStyle/>
          <a:p>
            <a:pPr algn="ctr" defTabSz="514350" eaLnBrk="0" fontAlgn="base" hangingPunct="0">
              <a:spcBef>
                <a:spcPct val="0"/>
              </a:spcBef>
              <a:spcAft>
                <a:spcPts val="300"/>
              </a:spcAft>
              <a:defRPr/>
            </a:pPr>
            <a:r>
              <a:rPr lang="en-US" sz="900" b="1" kern="0">
                <a:latin typeface="Arial" charset="0"/>
                <a:ea typeface="ＭＳ Ｐゴシック" pitchFamily="34" charset="-128"/>
                <a:cs typeface="Arial" charset="0"/>
              </a:rPr>
              <a:t>Operating Missions</a:t>
            </a:r>
          </a:p>
          <a:p>
            <a:pPr algn="ctr" defTabSz="514350" eaLnBrk="0" fontAlgn="base" hangingPunct="0">
              <a:spcBef>
                <a:spcPct val="0"/>
              </a:spcBef>
              <a:spcAft>
                <a:spcPct val="0"/>
              </a:spcAft>
              <a:defRPr/>
            </a:pPr>
            <a:endParaRPr lang="en-US" sz="750" b="1" kern="0">
              <a:latin typeface="Arial" charset="0"/>
              <a:ea typeface="ＭＳ Ｐゴシック" pitchFamily="34" charset="-128"/>
              <a:cs typeface="Arial" charset="0"/>
            </a:endParaRPr>
          </a:p>
        </p:txBody>
      </p:sp>
      <p:sp>
        <p:nvSpPr>
          <p:cNvPr id="53" name="TextBox 52">
            <a:extLst>
              <a:ext uri="{FF2B5EF4-FFF2-40B4-BE49-F238E27FC236}">
                <a16:creationId xmlns:a16="http://schemas.microsoft.com/office/drawing/2014/main" id="{350F518E-97AE-56D1-901A-FBA371214549}"/>
              </a:ext>
            </a:extLst>
          </p:cNvPr>
          <p:cNvSpPr txBox="1"/>
          <p:nvPr/>
        </p:nvSpPr>
        <p:spPr>
          <a:xfrm>
            <a:off x="8697550" y="6104654"/>
            <a:ext cx="3451853" cy="340266"/>
          </a:xfrm>
          <a:prstGeom prst="rect">
            <a:avLst/>
          </a:prstGeom>
          <a:noFill/>
        </p:spPr>
        <p:txBody>
          <a:bodyPr wrap="square" numCol="3" rtlCol="0">
            <a:noAutofit/>
          </a:bodyPr>
          <a:lstStyle/>
          <a:p>
            <a:pPr marL="115888" indent="-115888" defTabSz="514350" eaLnBrk="0" fontAlgn="base" hangingPunct="0">
              <a:spcBef>
                <a:spcPct val="0"/>
              </a:spcBef>
              <a:spcAft>
                <a:spcPct val="0"/>
              </a:spcAft>
              <a:buSzPct val="90000"/>
              <a:buFont typeface="+mj-lt"/>
              <a:buAutoNum type="arabicPeriod"/>
              <a:defRPr/>
            </a:pPr>
            <a:r>
              <a:rPr lang="en-US" sz="700" kern="0">
                <a:latin typeface="Arial" charset="0"/>
                <a:ea typeface="ＭＳ Ｐゴシック" pitchFamily="34" charset="-128"/>
                <a:cs typeface="Arial" charset="0"/>
              </a:rPr>
              <a:t>USGS</a:t>
            </a:r>
          </a:p>
          <a:p>
            <a:pPr marL="115888" indent="-115888" defTabSz="514350" eaLnBrk="0" fontAlgn="base" hangingPunct="0">
              <a:spcBef>
                <a:spcPct val="0"/>
              </a:spcBef>
              <a:spcAft>
                <a:spcPct val="0"/>
              </a:spcAft>
              <a:buSzPct val="90000"/>
              <a:buFont typeface="+mj-lt"/>
              <a:buAutoNum type="arabicPeriod"/>
              <a:defRPr/>
            </a:pPr>
            <a:r>
              <a:rPr lang="en-US" sz="700" kern="0">
                <a:latin typeface="Arial" charset="0"/>
                <a:ea typeface="ＭＳ Ｐゴシック" pitchFamily="34" charset="-128"/>
                <a:cs typeface="Arial" charset="0"/>
              </a:rPr>
              <a:t>NOAA</a:t>
            </a:r>
          </a:p>
          <a:p>
            <a:pPr marL="115888" indent="-115888" defTabSz="514350" eaLnBrk="0" fontAlgn="base" hangingPunct="0">
              <a:spcBef>
                <a:spcPct val="0"/>
              </a:spcBef>
              <a:spcAft>
                <a:spcPct val="0"/>
              </a:spcAft>
              <a:buSzPct val="90000"/>
              <a:buFont typeface="+mj-lt"/>
              <a:buAutoNum type="arabicPeriod"/>
              <a:defRPr/>
            </a:pPr>
            <a:r>
              <a:rPr lang="en-US" sz="700" kern="0">
                <a:latin typeface="Arial" charset="0"/>
                <a:ea typeface="ＭＳ Ｐゴシック" pitchFamily="34" charset="-128"/>
                <a:cs typeface="Arial" charset="0"/>
              </a:rPr>
              <a:t>USSF</a:t>
            </a:r>
          </a:p>
          <a:p>
            <a:pPr marL="115888" indent="-115888" defTabSz="514350" eaLnBrk="0" fontAlgn="base" hangingPunct="0">
              <a:spcBef>
                <a:spcPct val="0"/>
              </a:spcBef>
              <a:spcAft>
                <a:spcPct val="0"/>
              </a:spcAft>
              <a:buSzPct val="90000"/>
              <a:buFont typeface="+mj-lt"/>
              <a:buAutoNum type="arabicPeriod"/>
              <a:defRPr/>
            </a:pPr>
            <a:r>
              <a:rPr lang="en-US" sz="700" kern="0">
                <a:latin typeface="Arial" charset="0"/>
                <a:ea typeface="ＭＳ Ｐゴシック" pitchFamily="34" charset="-128"/>
                <a:cs typeface="Arial" charset="0"/>
              </a:rPr>
              <a:t>CNES</a:t>
            </a:r>
          </a:p>
          <a:p>
            <a:pPr marL="115888" indent="-115888" defTabSz="514350" eaLnBrk="0" fontAlgn="base" hangingPunct="0">
              <a:spcBef>
                <a:spcPct val="0"/>
              </a:spcBef>
              <a:spcAft>
                <a:spcPct val="0"/>
              </a:spcAft>
              <a:buSzPct val="90000"/>
              <a:buFont typeface="+mj-lt"/>
              <a:buAutoNum type="arabicPeriod"/>
              <a:defRPr/>
            </a:pPr>
            <a:r>
              <a:rPr lang="en-US" sz="700" kern="0">
                <a:latin typeface="Arial" charset="0"/>
                <a:ea typeface="ＭＳ Ｐゴシック" pitchFamily="34" charset="-128"/>
                <a:cs typeface="Arial" charset="0"/>
              </a:rPr>
              <a:t>GFZ</a:t>
            </a:r>
          </a:p>
          <a:p>
            <a:pPr marL="115888" indent="-115888" defTabSz="514350" eaLnBrk="0" fontAlgn="base" hangingPunct="0">
              <a:spcBef>
                <a:spcPct val="0"/>
              </a:spcBef>
              <a:spcAft>
                <a:spcPct val="0"/>
              </a:spcAft>
              <a:buSzPct val="90000"/>
              <a:buFont typeface="+mj-lt"/>
              <a:buAutoNum type="arabicPeriod"/>
              <a:defRPr/>
            </a:pPr>
            <a:r>
              <a:rPr lang="en-US" sz="700" kern="0" err="1">
                <a:latin typeface="Arial" charset="0"/>
                <a:ea typeface="ＭＳ Ｐゴシック" pitchFamily="34" charset="-128"/>
                <a:cs typeface="Arial" charset="0"/>
              </a:rPr>
              <a:t>Eumetsat</a:t>
            </a:r>
            <a:endParaRPr lang="en-US" sz="700" kern="0">
              <a:latin typeface="Arial" charset="0"/>
              <a:ea typeface="ＭＳ Ｐゴシック" pitchFamily="34" charset="-128"/>
              <a:cs typeface="Arial" charset="0"/>
            </a:endParaRPr>
          </a:p>
        </p:txBody>
      </p:sp>
      <p:sp>
        <p:nvSpPr>
          <p:cNvPr id="54" name="TextBox 53">
            <a:extLst>
              <a:ext uri="{FF2B5EF4-FFF2-40B4-BE49-F238E27FC236}">
                <a16:creationId xmlns:a16="http://schemas.microsoft.com/office/drawing/2014/main" id="{49FC16AD-B44B-652A-C4A6-CBA4ED2F2750}"/>
              </a:ext>
            </a:extLst>
          </p:cNvPr>
          <p:cNvSpPr txBox="1"/>
          <p:nvPr/>
        </p:nvSpPr>
        <p:spPr>
          <a:xfrm>
            <a:off x="8433273" y="5724699"/>
            <a:ext cx="3549129" cy="200055"/>
          </a:xfrm>
          <a:prstGeom prst="rect">
            <a:avLst/>
          </a:prstGeom>
          <a:noFill/>
        </p:spPr>
        <p:txBody>
          <a:bodyPr wrap="square" numCol="1" rtlCol="0">
            <a:spAutoFit/>
          </a:bodyPr>
          <a:lstStyle/>
          <a:p>
            <a:pPr defTabSz="227013" eaLnBrk="0" fontAlgn="base" hangingPunct="0">
              <a:spcBef>
                <a:spcPct val="0"/>
              </a:spcBef>
              <a:spcAft>
                <a:spcPct val="0"/>
              </a:spcAft>
              <a:defRPr/>
            </a:pPr>
            <a:r>
              <a:rPr lang="en-US" sz="700" kern="0" baseline="30000">
                <a:latin typeface="Segoe UI Emoji" panose="020B0502040204020203" pitchFamily="34" charset="0"/>
                <a:ea typeface="Segoe UI Emoji" panose="020B0502040204020203" pitchFamily="34" charset="0"/>
                <a:cs typeface="Arial" charset="0"/>
              </a:rPr>
              <a:t>🔰</a:t>
            </a:r>
            <a:r>
              <a:rPr lang="en-US" sz="700" kern="0">
                <a:latin typeface="Arial" charset="0"/>
                <a:ea typeface="ＭＳ Ｐゴシック" pitchFamily="34" charset="-128"/>
                <a:cs typeface="Arial" charset="0"/>
              </a:rPr>
              <a:t>	NASA operates some instruments		</a:t>
            </a:r>
            <a:r>
              <a:rPr lang="en-US" sz="700" kern="0" baseline="30000">
                <a:latin typeface="Segoe UI Emoji" panose="020B0502040204020203" pitchFamily="34" charset="0"/>
                <a:ea typeface="Segoe UI Emoji" panose="020B0502040204020203" pitchFamily="34" charset="0"/>
                <a:cs typeface="Arial" charset="0"/>
              </a:rPr>
              <a:t>📝</a:t>
            </a:r>
            <a:r>
              <a:rPr lang="en-US" sz="700" kern="0">
                <a:latin typeface="Arial" charset="0"/>
                <a:ea typeface="ＭＳ Ｐゴシック" pitchFamily="34" charset="-128"/>
                <a:cs typeface="Arial" charset="0"/>
              </a:rPr>
              <a:t> 	Data Analysis Phase F</a:t>
            </a:r>
          </a:p>
        </p:txBody>
      </p:sp>
      <p:sp>
        <p:nvSpPr>
          <p:cNvPr id="55" name="TextBox 54">
            <a:extLst>
              <a:ext uri="{FF2B5EF4-FFF2-40B4-BE49-F238E27FC236}">
                <a16:creationId xmlns:a16="http://schemas.microsoft.com/office/drawing/2014/main" id="{8810EC20-5CEF-9938-6243-2702AF40073F}"/>
              </a:ext>
            </a:extLst>
          </p:cNvPr>
          <p:cNvSpPr txBox="1"/>
          <p:nvPr/>
        </p:nvSpPr>
        <p:spPr>
          <a:xfrm>
            <a:off x="9504878" y="3625124"/>
            <a:ext cx="1300356"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Reference</a:t>
            </a:r>
          </a:p>
        </p:txBody>
      </p:sp>
      <p:sp>
        <p:nvSpPr>
          <p:cNvPr id="56" name="TextBox 55">
            <a:extLst>
              <a:ext uri="{FF2B5EF4-FFF2-40B4-BE49-F238E27FC236}">
                <a16:creationId xmlns:a16="http://schemas.microsoft.com/office/drawing/2014/main" id="{DF0D24F8-8258-F5CE-DBF3-8FCE0515417C}"/>
              </a:ext>
            </a:extLst>
          </p:cNvPr>
          <p:cNvSpPr txBox="1"/>
          <p:nvPr/>
        </p:nvSpPr>
        <p:spPr>
          <a:xfrm>
            <a:off x="8355536" y="5936949"/>
            <a:ext cx="3549129" cy="207749"/>
          </a:xfrm>
          <a:prstGeom prst="rect">
            <a:avLst/>
          </a:prstGeom>
          <a:noFill/>
        </p:spPr>
        <p:txBody>
          <a:bodyPr wrap="square" rtlCol="0">
            <a:spAutoFit/>
          </a:bodyPr>
          <a:lstStyle/>
          <a:p>
            <a:pPr lvl="0" algn="ctr" defTabSz="514350" eaLnBrk="0" fontAlgn="base" hangingPunct="0">
              <a:spcBef>
                <a:spcPct val="0"/>
              </a:spcBef>
              <a:spcAft>
                <a:spcPct val="0"/>
              </a:spcAft>
              <a:defRPr/>
            </a:pPr>
            <a:r>
              <a:rPr lang="en-US" sz="750" kern="0">
                <a:latin typeface="Arial" charset="0"/>
                <a:ea typeface="ＭＳ Ｐゴシック" pitchFamily="34" charset="-128"/>
                <a:cs typeface="Arial" charset="0"/>
              </a:rPr>
              <a:t>NASA Developed Missions Operated by Other U.S. and International Agencies</a:t>
            </a:r>
          </a:p>
        </p:txBody>
      </p:sp>
      <p:sp>
        <p:nvSpPr>
          <p:cNvPr id="57" name="Text Box 91">
            <a:extLst>
              <a:ext uri="{FF2B5EF4-FFF2-40B4-BE49-F238E27FC236}">
                <a16:creationId xmlns:a16="http://schemas.microsoft.com/office/drawing/2014/main" id="{DF4039D1-256D-FFD2-7B16-9A1C2DA706CD}"/>
              </a:ext>
            </a:extLst>
          </p:cNvPr>
          <p:cNvSpPr txBox="1">
            <a:spLocks noChangeArrowheads="1"/>
          </p:cNvSpPr>
          <p:nvPr/>
        </p:nvSpPr>
        <p:spPr bwMode="auto">
          <a:xfrm>
            <a:off x="9938210" y="4533900"/>
            <a:ext cx="1690671" cy="200054"/>
          </a:xfrm>
          <a:prstGeom prst="rect">
            <a:avLst/>
          </a:prstGeom>
          <a:noFill/>
          <a:ln w="19050">
            <a:noFill/>
            <a:prstDash val="solid"/>
            <a:miter lim="800000"/>
            <a:headEnd/>
            <a:tailEnd/>
          </a:ln>
          <a:effectLst/>
        </p:spPr>
        <p:txBody>
          <a:bodyPr wrap="square">
            <a:noAutofit/>
          </a:bodyPr>
          <a:lstStyle/>
          <a:p>
            <a:pPr algn="ctr" defTabSz="514350" eaLnBrk="0" fontAlgn="base" hangingPunct="0">
              <a:spcBef>
                <a:spcPct val="0"/>
              </a:spcBef>
              <a:spcAft>
                <a:spcPts val="300"/>
              </a:spcAft>
              <a:defRPr/>
            </a:pPr>
            <a:r>
              <a:rPr lang="en-US" sz="800" b="1" kern="0">
                <a:latin typeface="Arial" charset="0"/>
                <a:ea typeface="ＭＳ Ｐゴシック" pitchFamily="34" charset="-128"/>
                <a:cs typeface="Arial" charset="0"/>
              </a:rPr>
              <a:t>Program Executives</a:t>
            </a:r>
          </a:p>
          <a:p>
            <a:pPr algn="ctr" defTabSz="514350" eaLnBrk="0" fontAlgn="base" hangingPunct="0">
              <a:spcBef>
                <a:spcPct val="0"/>
              </a:spcBef>
              <a:spcAft>
                <a:spcPct val="0"/>
              </a:spcAft>
              <a:defRPr/>
            </a:pPr>
            <a:endParaRPr lang="en-US" sz="700" b="1" kern="0">
              <a:latin typeface="Arial" charset="0"/>
              <a:ea typeface="ＭＳ Ｐゴシック" pitchFamily="34" charset="-128"/>
              <a:cs typeface="Arial" charset="0"/>
            </a:endParaRPr>
          </a:p>
        </p:txBody>
      </p:sp>
      <p:sp>
        <p:nvSpPr>
          <p:cNvPr id="58" name="Rectangle 57">
            <a:extLst>
              <a:ext uri="{FF2B5EF4-FFF2-40B4-BE49-F238E27FC236}">
                <a16:creationId xmlns:a16="http://schemas.microsoft.com/office/drawing/2014/main" id="{04101CDD-6F11-72B0-0985-AEC83FD2106F}"/>
              </a:ext>
            </a:extLst>
          </p:cNvPr>
          <p:cNvSpPr/>
          <p:nvPr/>
        </p:nvSpPr>
        <p:spPr>
          <a:xfrm>
            <a:off x="9844" y="6684348"/>
            <a:ext cx="952211" cy="184666"/>
          </a:xfrm>
          <a:prstGeom prst="rect">
            <a:avLst/>
          </a:prstGeom>
          <a:effectLst/>
        </p:spPr>
        <p:txBody>
          <a:bodyPr wrap="square" lIns="91440" tIns="45720" rIns="91440" bIns="45720" anchor="t">
            <a:spAutoFit/>
          </a:bodyPr>
          <a:lstStyle/>
          <a:p>
            <a:pPr defTabSz="514350" eaLnBrk="0" fontAlgn="base" hangingPunct="0">
              <a:spcBef>
                <a:spcPct val="0"/>
              </a:spcBef>
              <a:spcAft>
                <a:spcPct val="0"/>
              </a:spcAft>
              <a:defRPr/>
            </a:pPr>
            <a:r>
              <a:rPr lang="en-US" sz="600" kern="0">
                <a:latin typeface="Arial"/>
                <a:ea typeface="ＭＳ Ｐゴシック"/>
                <a:cs typeface="Arial"/>
              </a:rPr>
              <a:t>Updated: 5/24/2023</a:t>
            </a:r>
            <a:endParaRPr lang="en-US" sz="600" kern="0">
              <a:solidFill>
                <a:prstClr val="black"/>
              </a:solidFill>
              <a:latin typeface="Arial" charset="0"/>
              <a:ea typeface="ＭＳ Ｐゴシック" pitchFamily="34" charset="-128"/>
              <a:cs typeface="Arial" charset="0"/>
            </a:endParaRPr>
          </a:p>
        </p:txBody>
      </p:sp>
      <p:sp>
        <p:nvSpPr>
          <p:cNvPr id="59" name="TextBox 58">
            <a:extLst>
              <a:ext uri="{FF2B5EF4-FFF2-40B4-BE49-F238E27FC236}">
                <a16:creationId xmlns:a16="http://schemas.microsoft.com/office/drawing/2014/main" id="{0A622CF7-F010-0C32-1863-B36B605836F6}"/>
              </a:ext>
            </a:extLst>
          </p:cNvPr>
          <p:cNvSpPr txBox="1"/>
          <p:nvPr/>
        </p:nvSpPr>
        <p:spPr>
          <a:xfrm>
            <a:off x="5111886" y="5585880"/>
            <a:ext cx="1351652" cy="184666"/>
          </a:xfrm>
          <a:prstGeom prst="rect">
            <a:avLst/>
          </a:prstGeom>
          <a:noFill/>
        </p:spPr>
        <p:txBody>
          <a:bodyPr wrap="none" rtlCol="0">
            <a:spAutoFit/>
          </a:bodyPr>
          <a:lstStyle/>
          <a:p>
            <a:r>
              <a:rPr lang="en-US" sz="600">
                <a:solidFill>
                  <a:schemeClr val="bg1">
                    <a:lumMod val="50000"/>
                  </a:schemeClr>
                </a:solidFill>
                <a:latin typeface="Arial" panose="020B0604020202020204" pitchFamily="34" charset="0"/>
                <a:cs typeface="Arial" panose="020B0604020202020204" pitchFamily="34" charset="0"/>
              </a:rPr>
              <a:t>* Terminated; close out in process</a:t>
            </a:r>
          </a:p>
        </p:txBody>
      </p:sp>
      <p:sp>
        <p:nvSpPr>
          <p:cNvPr id="60" name="Text Box 91">
            <a:extLst>
              <a:ext uri="{FF2B5EF4-FFF2-40B4-BE49-F238E27FC236}">
                <a16:creationId xmlns:a16="http://schemas.microsoft.com/office/drawing/2014/main" id="{C1098302-FD8B-519B-DF6E-36989237354A}"/>
              </a:ext>
            </a:extLst>
          </p:cNvPr>
          <p:cNvSpPr txBox="1">
            <a:spLocks noChangeArrowheads="1"/>
          </p:cNvSpPr>
          <p:nvPr/>
        </p:nvSpPr>
        <p:spPr bwMode="auto">
          <a:xfrm>
            <a:off x="3121425" y="4294375"/>
            <a:ext cx="1325880" cy="685800"/>
          </a:xfrm>
          <a:prstGeom prst="rect">
            <a:avLst/>
          </a:prstGeom>
          <a:solidFill>
            <a:schemeClr val="accent3">
              <a:lumMod val="20000"/>
              <a:lumOff val="80000"/>
            </a:schemeClr>
          </a:solidFill>
          <a:ln w="19050">
            <a:solidFill>
              <a:schemeClr val="accent4"/>
            </a:solidFill>
            <a:miter lim="800000"/>
            <a:headEnd/>
            <a:tailEnd/>
          </a:ln>
          <a:effectLst>
            <a:innerShdw blurRad="63500" dist="50800" dir="13500000">
              <a:schemeClr val="accent4">
                <a:alpha val="40000"/>
              </a:schemeClr>
            </a:innerShdw>
          </a:effectLst>
        </p:spPr>
        <p:txBody>
          <a:bodyPr wrap="square" lIns="91440" tIns="45720" rIns="91440" b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a:ea typeface="ＭＳ Ｐゴシック"/>
                <a:cs typeface="Arial"/>
              </a:rPr>
              <a:t>CRISTAL</a:t>
            </a:r>
            <a:endParaRPr lang="en-US" sz="800" b="1" kern="0">
              <a:solidFill>
                <a:srgbClr val="000000"/>
              </a:solidFill>
              <a:latin typeface="Arial"/>
              <a:ea typeface="ＭＳ Ｐゴシック"/>
              <a:cs typeface="Arial"/>
            </a:endParaRPr>
          </a:p>
          <a:p>
            <a:pPr algn="ctr" defTabSz="514350" eaLnBrk="0" fontAlgn="base" hangingPunct="0">
              <a:spcBef>
                <a:spcPct val="0"/>
              </a:spcBef>
              <a:spcAft>
                <a:spcPct val="0"/>
              </a:spcAft>
              <a:defRPr/>
            </a:pPr>
            <a:r>
              <a:rPr lang="en-US" sz="700" kern="0">
                <a:latin typeface="Arial"/>
                <a:ea typeface="ＭＳ Ｐゴシック"/>
                <a:cs typeface="Arial"/>
              </a:rPr>
              <a:t>PE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Mitra Dutta</a:t>
            </a:r>
          </a:p>
          <a:p>
            <a:pPr algn="ctr" defTabSz="514350" eaLnBrk="0" fontAlgn="base" hangingPunct="0">
              <a:spcBef>
                <a:spcPct val="0"/>
              </a:spcBef>
              <a:spcAft>
                <a:spcPct val="0"/>
              </a:spcAft>
              <a:defRPr/>
            </a:pPr>
            <a:r>
              <a:rPr lang="en-US" sz="700" kern="0">
                <a:latin typeface="Arial"/>
                <a:ea typeface="ＭＳ Ｐゴシック"/>
                <a:cs typeface="Arial"/>
              </a:rPr>
              <a:t>PS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Thorsten Markus</a:t>
            </a:r>
          </a:p>
          <a:p>
            <a:pPr algn="ctr" defTabSz="514350" eaLnBrk="0" fontAlgn="base" hangingPunct="0">
              <a:spcBef>
                <a:spcPct val="0"/>
              </a:spcBef>
              <a:spcAft>
                <a:spcPct val="0"/>
              </a:spcAft>
              <a:defRPr/>
            </a:pPr>
            <a:r>
              <a:rPr lang="en-US" sz="700" kern="0">
                <a:latin typeface="Arial"/>
                <a:ea typeface="ＭＳ Ｐゴシック"/>
                <a:cs typeface="Arial"/>
              </a:rPr>
              <a:t>PAL </a:t>
            </a:r>
            <a:r>
              <a:rPr lang="en-US" sz="700" kern="0">
                <a:solidFill>
                  <a:schemeClr val="bg1">
                    <a:lumMod val="50000"/>
                  </a:schemeClr>
                </a:solidFill>
                <a:latin typeface="Arial"/>
                <a:ea typeface="ＭＳ Ｐゴシック"/>
                <a:cs typeface="Arial"/>
              </a:rPr>
              <a:t>Ɩ </a:t>
            </a:r>
            <a:endParaRPr lang="en-US" sz="700" kern="0">
              <a:solidFill>
                <a:schemeClr val="accent1"/>
              </a:solidFill>
              <a:latin typeface="Arial" charset="0"/>
              <a:ea typeface="ＭＳ Ｐゴシック" pitchFamily="34" charset="-128"/>
              <a:cs typeface="Arial" charset="0"/>
            </a:endParaRPr>
          </a:p>
        </p:txBody>
      </p:sp>
      <p:sp>
        <p:nvSpPr>
          <p:cNvPr id="61" name="TextBox 60">
            <a:extLst>
              <a:ext uri="{FF2B5EF4-FFF2-40B4-BE49-F238E27FC236}">
                <a16:creationId xmlns:a16="http://schemas.microsoft.com/office/drawing/2014/main" id="{DAA14592-8F72-E9BD-47CD-A7728808DDDF}"/>
              </a:ext>
            </a:extLst>
          </p:cNvPr>
          <p:cNvSpPr txBox="1"/>
          <p:nvPr/>
        </p:nvSpPr>
        <p:spPr>
          <a:xfrm>
            <a:off x="4260876" y="4817467"/>
            <a:ext cx="227948" cy="184666"/>
          </a:xfrm>
          <a:prstGeom prst="rect">
            <a:avLst/>
          </a:prstGeom>
          <a:noFill/>
        </p:spPr>
        <p:txBody>
          <a:bodyPr wrap="none" rtlCol="0">
            <a:spAutoFit/>
          </a:bodyPr>
          <a:lstStyle/>
          <a:p>
            <a:r>
              <a:rPr lang="en-US" sz="600" b="1">
                <a:latin typeface="Arial" panose="020B0604020202020204" pitchFamily="34" charset="0"/>
                <a:cs typeface="Arial" panose="020B0604020202020204" pitchFamily="34" charset="0"/>
              </a:rPr>
              <a:t>J</a:t>
            </a:r>
          </a:p>
        </p:txBody>
      </p:sp>
      <p:sp>
        <p:nvSpPr>
          <p:cNvPr id="62" name="Text Box 91">
            <a:extLst>
              <a:ext uri="{FF2B5EF4-FFF2-40B4-BE49-F238E27FC236}">
                <a16:creationId xmlns:a16="http://schemas.microsoft.com/office/drawing/2014/main" id="{2004EDA7-28B5-CA9E-0F44-BCFBE3F003D0}"/>
              </a:ext>
            </a:extLst>
          </p:cNvPr>
          <p:cNvSpPr txBox="1">
            <a:spLocks noChangeArrowheads="1"/>
          </p:cNvSpPr>
          <p:nvPr/>
        </p:nvSpPr>
        <p:spPr bwMode="auto">
          <a:xfrm>
            <a:off x="5133032" y="2082536"/>
            <a:ext cx="1325880" cy="685800"/>
          </a:xfrm>
          <a:prstGeom prst="rect">
            <a:avLst/>
          </a:prstGeom>
          <a:solidFill>
            <a:schemeClr val="accent3">
              <a:lumMod val="20000"/>
              <a:lumOff val="80000"/>
            </a:schemeClr>
          </a:solidFill>
          <a:ln w="19050">
            <a:solidFill>
              <a:schemeClr val="accent4"/>
            </a:solidFill>
            <a:miter lim="800000"/>
            <a:headEnd/>
            <a:tailEnd/>
          </a:ln>
          <a:effectLst>
            <a:innerShdw blurRad="63500" dist="50800" dir="13500000">
              <a:schemeClr val="accent5">
                <a:alpha val="40000"/>
              </a:schemeClr>
            </a:innerShdw>
          </a:effectLst>
        </p:spPr>
        <p:txBody>
          <a:bodyPr wrap="square" lIns="91440" tIns="45720" rIns="91440" b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a:ea typeface="ＭＳ Ｐゴシック"/>
                <a:cs typeface="Arial"/>
              </a:rPr>
              <a:t>PolSIR </a:t>
            </a:r>
            <a:r>
              <a:rPr lang="en-US" sz="800" kern="0">
                <a:solidFill>
                  <a:schemeClr val="bg1">
                    <a:lumMod val="50000"/>
                  </a:schemeClr>
                </a:solidFill>
                <a:latin typeface="Arial"/>
                <a:ea typeface="ＭＳ Ｐゴシック"/>
                <a:cs typeface="Arial"/>
              </a:rPr>
              <a:t>EVI-6</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Eric McVay</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TBD</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endParaRPr lang="en-US" sz="700" kern="0">
              <a:solidFill>
                <a:schemeClr val="accent1"/>
              </a:solidFill>
              <a:latin typeface="Arial" charset="0"/>
              <a:ea typeface="ＭＳ Ｐゴシック" pitchFamily="34" charset="-128"/>
              <a:cs typeface="Arial" charset="0"/>
            </a:endParaRPr>
          </a:p>
        </p:txBody>
      </p:sp>
      <p:sp>
        <p:nvSpPr>
          <p:cNvPr id="63" name="Rectangle 62">
            <a:extLst>
              <a:ext uri="{FF2B5EF4-FFF2-40B4-BE49-F238E27FC236}">
                <a16:creationId xmlns:a16="http://schemas.microsoft.com/office/drawing/2014/main" id="{ACFE8D57-580B-B434-729B-8068F031E91F}"/>
              </a:ext>
            </a:extLst>
          </p:cNvPr>
          <p:cNvSpPr/>
          <p:nvPr/>
        </p:nvSpPr>
        <p:spPr>
          <a:xfrm>
            <a:off x="0" y="0"/>
            <a:ext cx="12192000" cy="6858000"/>
          </a:xfrm>
          <a:prstGeom prst="rect">
            <a:avLst/>
          </a:prstGeom>
          <a:solidFill>
            <a:srgbClr val="7F7F7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Box 91">
            <a:extLst>
              <a:ext uri="{FF2B5EF4-FFF2-40B4-BE49-F238E27FC236}">
                <a16:creationId xmlns:a16="http://schemas.microsoft.com/office/drawing/2014/main" id="{5C224A6E-2D19-FA03-69B9-8BACF8DD5F36}"/>
              </a:ext>
            </a:extLst>
          </p:cNvPr>
          <p:cNvSpPr txBox="1">
            <a:spLocks noChangeArrowheads="1"/>
          </p:cNvSpPr>
          <p:nvPr/>
        </p:nvSpPr>
        <p:spPr bwMode="auto">
          <a:xfrm>
            <a:off x="6507425" y="3560306"/>
            <a:ext cx="1325880" cy="685800"/>
          </a:xfrm>
          <a:prstGeom prst="rect">
            <a:avLst/>
          </a:prstGeom>
          <a:solidFill>
            <a:schemeClr val="bg1"/>
          </a:solidFill>
          <a:ln w="19050">
            <a:solidFill>
              <a:schemeClr val="accent5"/>
            </a:solidFill>
            <a:miter lim="800000"/>
            <a:headEnd/>
            <a:tailEnd/>
          </a:ln>
          <a:effectLst>
            <a:innerShdw blurRad="63500" dist="50800" dir="13500000">
              <a:schemeClr val="accent5">
                <a:alpha val="40000"/>
              </a:schemeClr>
            </a:innerShdw>
          </a:effectLst>
        </p:spPr>
        <p:txBody>
          <a:bodyPr wrap="square" lIns="45720" r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PREFIRE </a:t>
            </a:r>
            <a:r>
              <a:rPr lang="en-US" sz="800" kern="0">
                <a:solidFill>
                  <a:schemeClr val="bg1">
                    <a:lumMod val="50000"/>
                  </a:schemeClr>
                </a:solidFill>
                <a:latin typeface="Arial" charset="0"/>
                <a:ea typeface="ＭＳ Ｐゴシック" pitchFamily="34" charset="-128"/>
                <a:cs typeface="Arial" charset="0"/>
              </a:rPr>
              <a:t>EVI-4</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Amanda Whitehurst</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Hal Maring </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endParaRPr lang="en-US" sz="700" kern="0">
              <a:solidFill>
                <a:schemeClr val="accent1"/>
              </a:solidFill>
              <a:latin typeface="Arial" charset="0"/>
              <a:ea typeface="ＭＳ Ｐゴシック" pitchFamily="34" charset="-128"/>
              <a:cs typeface="Arial" charset="0"/>
            </a:endParaRPr>
          </a:p>
        </p:txBody>
      </p:sp>
      <p:sp>
        <p:nvSpPr>
          <p:cNvPr id="65" name="Text Box 91">
            <a:extLst>
              <a:ext uri="{FF2B5EF4-FFF2-40B4-BE49-F238E27FC236}">
                <a16:creationId xmlns:a16="http://schemas.microsoft.com/office/drawing/2014/main" id="{FB595A21-A6EE-935F-E495-40811C2BF655}"/>
              </a:ext>
            </a:extLst>
          </p:cNvPr>
          <p:cNvSpPr txBox="1">
            <a:spLocks noChangeArrowheads="1"/>
          </p:cNvSpPr>
          <p:nvPr/>
        </p:nvSpPr>
        <p:spPr bwMode="auto">
          <a:xfrm>
            <a:off x="6507425" y="4304226"/>
            <a:ext cx="1325880" cy="685800"/>
          </a:xfrm>
          <a:prstGeom prst="rect">
            <a:avLst/>
          </a:prstGeom>
          <a:solidFill>
            <a:schemeClr val="bg1"/>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TROPICS </a:t>
            </a:r>
            <a:r>
              <a:rPr lang="en-US" sz="800" kern="0">
                <a:solidFill>
                  <a:schemeClr val="bg1">
                    <a:lumMod val="50000"/>
                  </a:schemeClr>
                </a:solidFill>
                <a:latin typeface="Arial" charset="0"/>
                <a:ea typeface="ＭＳ Ｐゴシック" pitchFamily="34" charset="-128"/>
                <a:cs typeface="Arial" charset="0"/>
              </a:rPr>
              <a:t>EVI-3</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Ben Kim</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Will McCarty</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David Green</a:t>
            </a:r>
          </a:p>
        </p:txBody>
      </p:sp>
      <p:sp>
        <p:nvSpPr>
          <p:cNvPr id="66" name="Text Box 91">
            <a:extLst>
              <a:ext uri="{FF2B5EF4-FFF2-40B4-BE49-F238E27FC236}">
                <a16:creationId xmlns:a16="http://schemas.microsoft.com/office/drawing/2014/main" id="{4531E431-4E92-35E1-41B2-1377BA35C4C7}"/>
              </a:ext>
            </a:extLst>
          </p:cNvPr>
          <p:cNvSpPr txBox="1">
            <a:spLocks noChangeArrowheads="1"/>
          </p:cNvSpPr>
          <p:nvPr/>
        </p:nvSpPr>
        <p:spPr bwMode="auto">
          <a:xfrm>
            <a:off x="5128310" y="3561532"/>
            <a:ext cx="1325880" cy="685800"/>
          </a:xfrm>
          <a:prstGeom prst="rect">
            <a:avLst/>
          </a:prstGeom>
          <a:solidFill>
            <a:schemeClr val="bg1"/>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GLIMR </a:t>
            </a:r>
            <a:r>
              <a:rPr lang="en-US" sz="800" kern="0">
                <a:solidFill>
                  <a:schemeClr val="bg1">
                    <a:lumMod val="50000"/>
                  </a:schemeClr>
                </a:solidFill>
                <a:latin typeface="Arial" charset="0"/>
                <a:ea typeface="ＭＳ Ｐゴシック" pitchFamily="34" charset="-128"/>
                <a:cs typeface="Arial" charset="0"/>
              </a:rPr>
              <a:t>EVI-5</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Marjorie Haskell</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Laura Lorenzoni</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endParaRPr lang="en-US" sz="700" kern="0">
              <a:solidFill>
                <a:schemeClr val="accent1"/>
              </a:solidFill>
              <a:latin typeface="Arial" charset="0"/>
              <a:ea typeface="ＭＳ Ｐゴシック" pitchFamily="34" charset="-128"/>
              <a:cs typeface="Arial" charset="0"/>
            </a:endParaRPr>
          </a:p>
        </p:txBody>
      </p:sp>
      <p:sp>
        <p:nvSpPr>
          <p:cNvPr id="67" name="Text Box 91">
            <a:extLst>
              <a:ext uri="{FF2B5EF4-FFF2-40B4-BE49-F238E27FC236}">
                <a16:creationId xmlns:a16="http://schemas.microsoft.com/office/drawing/2014/main" id="{6132B788-72CB-87A4-8692-848C25D6DC03}"/>
              </a:ext>
            </a:extLst>
          </p:cNvPr>
          <p:cNvSpPr txBox="1">
            <a:spLocks noChangeArrowheads="1"/>
          </p:cNvSpPr>
          <p:nvPr/>
        </p:nvSpPr>
        <p:spPr bwMode="auto">
          <a:xfrm>
            <a:off x="5128310" y="4305451"/>
            <a:ext cx="1325880" cy="685800"/>
          </a:xfrm>
          <a:prstGeom prst="rect">
            <a:avLst/>
          </a:prstGeom>
          <a:solidFill>
            <a:schemeClr val="bg1"/>
          </a:solidFill>
          <a:ln w="19050">
            <a:solidFill>
              <a:schemeClr val="accent5"/>
            </a:solidFill>
            <a:miter lim="800000"/>
            <a:headEnd/>
            <a:tailEnd/>
          </a:ln>
          <a:effectLst>
            <a:innerShdw blurRad="63500" dist="50800" dir="13500000">
              <a:schemeClr val="accent5">
                <a:alpha val="40000"/>
              </a:schemeClr>
            </a:innerShdw>
          </a:effectLst>
        </p:spPr>
        <p:txBody>
          <a:bodyPr wrap="square" lIns="45720" r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Libera </a:t>
            </a:r>
            <a:r>
              <a:rPr lang="en-US" sz="800" kern="0">
                <a:solidFill>
                  <a:schemeClr val="bg1">
                    <a:lumMod val="50000"/>
                  </a:schemeClr>
                </a:solidFill>
                <a:latin typeface="Arial" charset="0"/>
                <a:ea typeface="ＭＳ Ｐゴシック" pitchFamily="34" charset="-128"/>
                <a:cs typeface="Arial" charset="0"/>
              </a:rPr>
              <a:t>EVC-1</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Amanda Whitehurst</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David Considine</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endParaRPr lang="en-US" sz="700" kern="0">
              <a:solidFill>
                <a:schemeClr val="accent1"/>
              </a:solidFill>
              <a:latin typeface="Arial" charset="0"/>
              <a:ea typeface="ＭＳ Ｐゴシック" pitchFamily="34" charset="-128"/>
              <a:cs typeface="Arial" charset="0"/>
            </a:endParaRPr>
          </a:p>
        </p:txBody>
      </p:sp>
      <p:sp>
        <p:nvSpPr>
          <p:cNvPr id="68" name="Text Box 91">
            <a:extLst>
              <a:ext uri="{FF2B5EF4-FFF2-40B4-BE49-F238E27FC236}">
                <a16:creationId xmlns:a16="http://schemas.microsoft.com/office/drawing/2014/main" id="{35D97041-70DA-7733-B736-C65300D4715B}"/>
              </a:ext>
            </a:extLst>
          </p:cNvPr>
          <p:cNvSpPr txBox="1">
            <a:spLocks noChangeArrowheads="1"/>
          </p:cNvSpPr>
          <p:nvPr/>
        </p:nvSpPr>
        <p:spPr bwMode="auto">
          <a:xfrm>
            <a:off x="6507425" y="2072468"/>
            <a:ext cx="1325880" cy="685800"/>
          </a:xfrm>
          <a:prstGeom prst="rect">
            <a:avLst/>
          </a:prstGeom>
          <a:solidFill>
            <a:schemeClr val="bg1"/>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MAIA </a:t>
            </a:r>
            <a:r>
              <a:rPr lang="en-US" sz="800" kern="0">
                <a:solidFill>
                  <a:schemeClr val="bg1">
                    <a:lumMod val="50000"/>
                  </a:schemeClr>
                </a:solidFill>
                <a:latin typeface="Arial" charset="0"/>
                <a:ea typeface="ＭＳ Ｐゴシック" pitchFamily="34" charset="-128"/>
                <a:cs typeface="Arial" charset="0"/>
              </a:rPr>
              <a:t>EVI-3</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Erica Alston</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Hal Maring</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John Haynes</a:t>
            </a:r>
          </a:p>
        </p:txBody>
      </p:sp>
      <p:sp>
        <p:nvSpPr>
          <p:cNvPr id="69" name="Text Box 91">
            <a:extLst>
              <a:ext uri="{FF2B5EF4-FFF2-40B4-BE49-F238E27FC236}">
                <a16:creationId xmlns:a16="http://schemas.microsoft.com/office/drawing/2014/main" id="{9D92B7E1-0194-4190-86C5-7A5CC4EDEA74}"/>
              </a:ext>
            </a:extLst>
          </p:cNvPr>
          <p:cNvSpPr txBox="1">
            <a:spLocks noChangeArrowheads="1"/>
          </p:cNvSpPr>
          <p:nvPr/>
        </p:nvSpPr>
        <p:spPr bwMode="auto">
          <a:xfrm>
            <a:off x="6507425" y="2816387"/>
            <a:ext cx="1325880" cy="685800"/>
          </a:xfrm>
          <a:prstGeom prst="rect">
            <a:avLst/>
          </a:prstGeom>
          <a:solidFill>
            <a:schemeClr val="bg1"/>
          </a:solidFill>
          <a:ln w="19050">
            <a:solidFill>
              <a:schemeClr val="accent5"/>
            </a:solidFill>
            <a:miter lim="800000"/>
            <a:headEnd/>
            <a:tailEnd/>
          </a:ln>
          <a:effectLst>
            <a:innerShdw blurRad="63500" dist="50800" dir="13500000">
              <a:schemeClr val="accent5">
                <a:alpha val="40000"/>
              </a:schemeClr>
            </a:innerShdw>
          </a:effectLst>
        </p:spPr>
        <p:txBody>
          <a:bodyPr wrap="square" anchor="ctr">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TEMPO </a:t>
            </a:r>
            <a:r>
              <a:rPr lang="en-US" sz="800" kern="0">
                <a:solidFill>
                  <a:schemeClr val="bg1">
                    <a:lumMod val="50000"/>
                  </a:schemeClr>
                </a:solidFill>
                <a:latin typeface="Arial" charset="0"/>
                <a:ea typeface="ＭＳ Ｐゴシック" pitchFamily="34" charset="-128"/>
                <a:cs typeface="Arial" charset="0"/>
              </a:rPr>
              <a:t>EVI-1</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Marjorie Haskell</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Barry Lefer</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r>
              <a:rPr lang="en-US" sz="700" kern="0">
                <a:solidFill>
                  <a:schemeClr val="accent1"/>
                </a:solidFill>
                <a:latin typeface="Arial" charset="0"/>
                <a:ea typeface="ＭＳ Ｐゴシック" pitchFamily="34" charset="-128"/>
                <a:cs typeface="Arial" charset="0"/>
              </a:rPr>
              <a:t>John Haynes</a:t>
            </a:r>
          </a:p>
        </p:txBody>
      </p:sp>
      <p:sp>
        <p:nvSpPr>
          <p:cNvPr id="70" name="Text Box 91">
            <a:extLst>
              <a:ext uri="{FF2B5EF4-FFF2-40B4-BE49-F238E27FC236}">
                <a16:creationId xmlns:a16="http://schemas.microsoft.com/office/drawing/2014/main" id="{96DCF271-941E-7080-EE99-9DD6954FB9DF}"/>
              </a:ext>
            </a:extLst>
          </p:cNvPr>
          <p:cNvSpPr txBox="1">
            <a:spLocks noChangeArrowheads="1"/>
          </p:cNvSpPr>
          <p:nvPr/>
        </p:nvSpPr>
        <p:spPr bwMode="auto">
          <a:xfrm>
            <a:off x="5128310" y="5049371"/>
            <a:ext cx="1325880" cy="685800"/>
          </a:xfrm>
          <a:prstGeom prst="rect">
            <a:avLst/>
          </a:prstGeom>
          <a:solidFill>
            <a:schemeClr val="bg1"/>
          </a:solidFill>
          <a:ln w="19050">
            <a:solidFill>
              <a:schemeClr val="accent3"/>
            </a:solidFill>
            <a:prstDash val="solid"/>
            <a:miter lim="800000"/>
            <a:headEnd/>
            <a:tailEnd/>
          </a:ln>
          <a:effectLst>
            <a:innerShdw blurRad="63500" dist="50800" dir="13500000">
              <a:schemeClr val="accent3">
                <a:alpha val="40000"/>
              </a:schemeClr>
            </a:innerShdw>
          </a:effectLst>
        </p:spPr>
        <p:txBody>
          <a:bodyPr wrap="square" lIns="91440" tIns="45720" rIns="91440" bIns="91440" anchor="ctr">
            <a:noAutofit/>
          </a:bodyPr>
          <a:lstStyle/>
          <a:p>
            <a:pPr algn="ctr" defTabSz="514350" eaLnBrk="0" fontAlgn="base" hangingPunct="0">
              <a:spcBef>
                <a:spcPct val="0"/>
              </a:spcBef>
              <a:spcAft>
                <a:spcPts val="100"/>
              </a:spcAft>
              <a:defRPr/>
            </a:pPr>
            <a:r>
              <a:rPr lang="en-US" sz="900" b="1" kern="0" err="1">
                <a:solidFill>
                  <a:srgbClr val="000000"/>
                </a:solidFill>
                <a:latin typeface="Arial"/>
                <a:ea typeface="ＭＳ Ｐゴシック"/>
                <a:cs typeface="Arial"/>
              </a:rPr>
              <a:t>GeoCarb</a:t>
            </a:r>
            <a:r>
              <a:rPr lang="en-US" sz="900" b="1" kern="0">
                <a:solidFill>
                  <a:srgbClr val="000000"/>
                </a:solidFill>
                <a:latin typeface="Arial"/>
                <a:ea typeface="ＭＳ Ｐゴシック"/>
                <a:cs typeface="Arial"/>
              </a:rPr>
              <a:t>* </a:t>
            </a:r>
            <a:r>
              <a:rPr lang="en-US" sz="800" kern="0">
                <a:solidFill>
                  <a:schemeClr val="bg1">
                    <a:lumMod val="50000"/>
                  </a:schemeClr>
                </a:solidFill>
                <a:latin typeface="Arial"/>
                <a:ea typeface="ＭＳ Ｐゴシック"/>
                <a:cs typeface="Arial"/>
              </a:rPr>
              <a:t>EVM-2</a:t>
            </a:r>
          </a:p>
          <a:p>
            <a:pPr algn="ctr" defTabSz="514350" eaLnBrk="0" fontAlgn="base" hangingPunct="0">
              <a:spcBef>
                <a:spcPct val="0"/>
              </a:spcBef>
              <a:spcAft>
                <a:spcPct val="0"/>
              </a:spcAft>
              <a:defRPr/>
            </a:pPr>
            <a:r>
              <a:rPr lang="en-US" sz="700" kern="0">
                <a:latin typeface="Arial"/>
                <a:ea typeface="ＭＳ Ｐゴシック"/>
                <a:cs typeface="Arial"/>
              </a:rPr>
              <a:t>PE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Tahani Amer</a:t>
            </a:r>
          </a:p>
          <a:p>
            <a:pPr algn="ctr" defTabSz="514350" eaLnBrk="0" fontAlgn="base" hangingPunct="0">
              <a:spcBef>
                <a:spcPct val="0"/>
              </a:spcBef>
              <a:spcAft>
                <a:spcPct val="0"/>
              </a:spcAft>
              <a:defRPr/>
            </a:pPr>
            <a:r>
              <a:rPr lang="en-US" sz="700" kern="0">
                <a:latin typeface="Arial"/>
                <a:ea typeface="ＭＳ Ｐゴシック"/>
                <a:cs typeface="Arial"/>
              </a:rPr>
              <a:t>PS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Ken </a:t>
            </a:r>
            <a:r>
              <a:rPr lang="en-US" sz="700" kern="0" err="1">
                <a:solidFill>
                  <a:schemeClr val="accent1"/>
                </a:solidFill>
                <a:latin typeface="Arial"/>
                <a:ea typeface="ＭＳ Ｐゴシック"/>
                <a:cs typeface="Arial"/>
              </a:rPr>
              <a:t>Jucks</a:t>
            </a:r>
            <a:endParaRPr lang="en-US" sz="700" kern="0">
              <a:solidFill>
                <a:schemeClr val="accent1"/>
              </a:solidFill>
              <a:latin typeface="Arial"/>
              <a:ea typeface="ＭＳ Ｐゴシック"/>
              <a:cs typeface="Arial"/>
            </a:endParaRPr>
          </a:p>
          <a:p>
            <a:pPr algn="ctr" defTabSz="514350" eaLnBrk="0" fontAlgn="base" hangingPunct="0">
              <a:spcBef>
                <a:spcPct val="0"/>
              </a:spcBef>
              <a:spcAft>
                <a:spcPct val="0"/>
              </a:spcAft>
              <a:defRPr/>
            </a:pPr>
            <a:r>
              <a:rPr lang="en-US" sz="700" kern="0">
                <a:latin typeface="Arial"/>
                <a:ea typeface="ＭＳ Ｐゴシック"/>
                <a:cs typeface="Arial"/>
              </a:rPr>
              <a:t>PAL </a:t>
            </a:r>
            <a:r>
              <a:rPr lang="en-US" sz="700" kern="0">
                <a:solidFill>
                  <a:schemeClr val="bg1">
                    <a:lumMod val="50000"/>
                  </a:schemeClr>
                </a:solidFill>
                <a:latin typeface="Arial"/>
                <a:ea typeface="ＭＳ Ｐゴシック"/>
                <a:cs typeface="Arial"/>
              </a:rPr>
              <a:t>Ɩ</a:t>
            </a:r>
            <a:r>
              <a:rPr lang="en-US" sz="700" kern="0">
                <a:solidFill>
                  <a:schemeClr val="accent1">
                    <a:lumMod val="75000"/>
                  </a:schemeClr>
                </a:solidFill>
                <a:latin typeface="Arial"/>
                <a:ea typeface="ＭＳ Ｐゴシック"/>
                <a:cs typeface="Arial"/>
              </a:rPr>
              <a:t> </a:t>
            </a:r>
            <a:r>
              <a:rPr lang="en-US" sz="700" kern="0">
                <a:solidFill>
                  <a:schemeClr val="accent1"/>
                </a:solidFill>
                <a:latin typeface="Arial"/>
                <a:ea typeface="ＭＳ Ｐゴシック"/>
                <a:cs typeface="Arial"/>
              </a:rPr>
              <a:t>Keith Gaddis</a:t>
            </a:r>
            <a:endParaRPr lang="en-US" sz="700" kern="0">
              <a:solidFill>
                <a:schemeClr val="accent1"/>
              </a:solidFill>
              <a:latin typeface="Arial" charset="0"/>
              <a:ea typeface="ＭＳ Ｐゴシック" pitchFamily="34" charset="-128"/>
              <a:cs typeface="Arial" charset="0"/>
            </a:endParaRPr>
          </a:p>
        </p:txBody>
      </p:sp>
      <p:sp>
        <p:nvSpPr>
          <p:cNvPr id="71" name="Text Box 91">
            <a:extLst>
              <a:ext uri="{FF2B5EF4-FFF2-40B4-BE49-F238E27FC236}">
                <a16:creationId xmlns:a16="http://schemas.microsoft.com/office/drawing/2014/main" id="{CF2E349B-B887-0817-9781-747B843057B8}"/>
              </a:ext>
            </a:extLst>
          </p:cNvPr>
          <p:cNvSpPr txBox="1">
            <a:spLocks noChangeArrowheads="1"/>
          </p:cNvSpPr>
          <p:nvPr/>
        </p:nvSpPr>
        <p:spPr bwMode="auto">
          <a:xfrm>
            <a:off x="7889436" y="2072468"/>
            <a:ext cx="1325880" cy="1350799"/>
          </a:xfrm>
          <a:prstGeom prst="rect">
            <a:avLst/>
          </a:prstGeom>
          <a:solidFill>
            <a:schemeClr val="bg1"/>
          </a:solidFill>
          <a:ln w="19050">
            <a:solidFill>
              <a:srgbClr val="7030A0"/>
            </a:solidFill>
            <a:miter lim="800000"/>
            <a:headEnd/>
            <a:tailEnd/>
          </a:ln>
          <a:effectLst>
            <a:innerShdw blurRad="63500" dist="50800" dir="13500000">
              <a:srgbClr val="7030A0">
                <a:alpha val="40000"/>
              </a:srgbClr>
            </a:innerShdw>
          </a:effectLst>
        </p:spPr>
        <p:txBody>
          <a:bodyPr wrap="square" lIns="45720" rIns="45720">
            <a:noAutofit/>
          </a:bodyPr>
          <a:lstStyle/>
          <a:p>
            <a:pPr algn="ctr" defTabSz="514350" eaLnBrk="0" fontAlgn="base" hangingPunct="0">
              <a:spcBef>
                <a:spcPct val="0"/>
              </a:spcBef>
              <a:spcAft>
                <a:spcPts val="100"/>
              </a:spcAft>
              <a:defRPr/>
            </a:pPr>
            <a:r>
              <a:rPr lang="en-US" sz="900" b="1" kern="0">
                <a:solidFill>
                  <a:srgbClr val="000000"/>
                </a:solidFill>
                <a:latin typeface="Arial" charset="0"/>
                <a:ea typeface="ＭＳ Ｐゴシック" pitchFamily="34" charset="-128"/>
                <a:cs typeface="Arial" charset="0"/>
              </a:rPr>
              <a:t>Airborne Mission Campaigns</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ts val="300"/>
              </a:spcAft>
              <a:defRPr/>
            </a:pPr>
            <a:r>
              <a:rPr lang="en-US" sz="700" kern="0">
                <a:latin typeface="Arial" charset="0"/>
                <a:ea typeface="ＭＳ Ｐゴシック" pitchFamily="34" charset="-128"/>
                <a:cs typeface="Arial" charset="0"/>
              </a:rPr>
              <a:t>Deputy </a:t>
            </a:r>
            <a:r>
              <a:rPr lang="en-US" sz="700" kern="0" err="1">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Melissa Martin</a:t>
            </a: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OMG</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EVS-2</a:t>
            </a:r>
            <a:r>
              <a:rPr lang="en-US" sz="800" kern="0">
                <a:solidFill>
                  <a:prstClr val="white">
                    <a:lumMod val="50000"/>
                  </a:prstClr>
                </a:solidFill>
                <a:latin typeface="Arial" charset="0"/>
                <a:ea typeface="ＭＳ Ｐゴシック" pitchFamily="34" charset="-128"/>
                <a:cs typeface="Arial" charset="0"/>
              </a:rPr>
              <a:t> </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a:t>
            </a:r>
            <a:endParaRPr lang="en-US" sz="8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ACTIVATE</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8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DCOTSS</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7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DELTA-X</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7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IMPACTS</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700" kern="0">
              <a:solidFill>
                <a:srgbClr val="000000"/>
              </a:solidFill>
              <a:latin typeface="Arial" charset="0"/>
              <a:ea typeface="ＭＳ Ｐゴシック" pitchFamily="34" charset="-128"/>
              <a:cs typeface="Arial" charset="0"/>
            </a:endParaRPr>
          </a:p>
          <a:p>
            <a:pPr lvl="0" algn="ctr" defTabSz="514350" eaLnBrk="0" fontAlgn="base" hangingPunct="0">
              <a:spcBef>
                <a:spcPct val="0"/>
              </a:spcBef>
              <a:spcAft>
                <a:spcPct val="0"/>
              </a:spcAft>
              <a:defRPr/>
            </a:pPr>
            <a:r>
              <a:rPr lang="en-US" sz="800" kern="0">
                <a:solidFill>
                  <a:srgbClr val="000000"/>
                </a:solidFill>
                <a:latin typeface="Arial" charset="0"/>
                <a:ea typeface="ＭＳ Ｐゴシック" pitchFamily="34" charset="-128"/>
                <a:cs typeface="Arial" charset="0"/>
              </a:rPr>
              <a:t>S-MODE</a:t>
            </a:r>
            <a:r>
              <a:rPr lang="en-US" sz="900" kern="0">
                <a:solidFill>
                  <a:srgbClr val="000000"/>
                </a:solidFill>
                <a:latin typeface="Arial" charset="0"/>
                <a:ea typeface="ＭＳ Ｐゴシック" pitchFamily="34" charset="-128"/>
                <a:cs typeface="Arial" charset="0"/>
              </a:rPr>
              <a:t> </a:t>
            </a:r>
            <a:r>
              <a:rPr lang="en-US" sz="700" kern="0">
                <a:solidFill>
                  <a:prstClr val="white">
                    <a:lumMod val="50000"/>
                  </a:prstClr>
                </a:solidFill>
                <a:latin typeface="Arial" charset="0"/>
                <a:ea typeface="ＭＳ Ｐゴシック" pitchFamily="34" charset="-128"/>
                <a:cs typeface="Arial" charset="0"/>
              </a:rPr>
              <a:t>EVS-3</a:t>
            </a:r>
            <a:endParaRPr lang="en-US" sz="900" kern="0">
              <a:solidFill>
                <a:srgbClr val="000000"/>
              </a:solidFill>
              <a:latin typeface="Arial" charset="0"/>
              <a:ea typeface="ＭＳ Ｐゴシック" pitchFamily="34" charset="-128"/>
              <a:cs typeface="Arial" charset="0"/>
            </a:endParaRPr>
          </a:p>
        </p:txBody>
      </p:sp>
      <p:sp>
        <p:nvSpPr>
          <p:cNvPr id="72" name="Text Box 91">
            <a:hlinkClick r:id="" action="ppaction://noaction"/>
            <a:extLst>
              <a:ext uri="{FF2B5EF4-FFF2-40B4-BE49-F238E27FC236}">
                <a16:creationId xmlns:a16="http://schemas.microsoft.com/office/drawing/2014/main" id="{D13D768E-0DA2-BE12-55BF-BF58EACB6DB3}"/>
              </a:ext>
            </a:extLst>
          </p:cNvPr>
          <p:cNvSpPr txBox="1">
            <a:spLocks noChangeArrowheads="1"/>
          </p:cNvSpPr>
          <p:nvPr/>
        </p:nvSpPr>
        <p:spPr bwMode="auto">
          <a:xfrm>
            <a:off x="5036900" y="1585425"/>
            <a:ext cx="4250552" cy="365760"/>
          </a:xfrm>
          <a:prstGeom prst="rect">
            <a:avLst/>
          </a:prstGeom>
          <a:solidFill>
            <a:schemeClr val="bg1"/>
          </a:solidFill>
          <a:ln w="28575">
            <a:solidFill>
              <a:schemeClr val="accent3"/>
            </a:solidFill>
            <a:miter lim="800000"/>
            <a:headEnd/>
            <a:tailEnd/>
          </a:ln>
          <a:effectLst>
            <a:outerShdw blurRad="25400" dist="12700" dir="2700000" algn="tl" rotWithShape="0">
              <a:prstClr val="black">
                <a:alpha val="40000"/>
              </a:prstClr>
            </a:outerShdw>
          </a:effectLst>
        </p:spPr>
        <p:txBody>
          <a:bodyPr wrap="square" anchor="ctr">
            <a:noAutofit/>
          </a:bodyPr>
          <a:lstStyle/>
          <a:p>
            <a:pPr algn="ctr" defTabSz="514350" eaLnBrk="0" fontAlgn="base" hangingPunct="0">
              <a:spcBef>
                <a:spcPct val="0"/>
              </a:spcBef>
              <a:spcAft>
                <a:spcPts val="100"/>
              </a:spcAft>
              <a:defRPr/>
            </a:pPr>
            <a:r>
              <a:rPr lang="en-US" sz="1000" b="1" kern="0">
                <a:solidFill>
                  <a:srgbClr val="000000"/>
                </a:solidFill>
                <a:latin typeface="Arial" charset="0"/>
                <a:ea typeface="ＭＳ Ｐゴシック" pitchFamily="34" charset="-128"/>
                <a:cs typeface="Arial" charset="0"/>
              </a:rPr>
              <a:t>Earth System Science Pathfinder Program (ESSP)</a:t>
            </a:r>
          </a:p>
          <a:p>
            <a:pPr algn="ctr" defTabSz="514350" eaLnBrk="0" fontAlgn="base" hangingPunct="0">
              <a:spcBef>
                <a:spcPct val="0"/>
              </a:spcBef>
              <a:spcAft>
                <a:spcPct val="0"/>
              </a:spcAft>
              <a:defRPr/>
            </a:pPr>
            <a:r>
              <a:rPr lang="en-US" sz="700" kern="0">
                <a:solidFill>
                  <a:srgbClr val="000000"/>
                </a:solidFill>
                <a:latin typeface="Arial" charset="0"/>
                <a:ea typeface="ＭＳ Ｐゴシック" pitchFamily="34" charset="-128"/>
                <a:cs typeface="Arial" charset="0"/>
              </a:rPr>
              <a:t>Langley Research Center (</a:t>
            </a:r>
            <a:r>
              <a:rPr lang="en-US" sz="700" kern="0" err="1">
                <a:solidFill>
                  <a:srgbClr val="000000"/>
                </a:solidFill>
                <a:latin typeface="Arial" charset="0"/>
                <a:ea typeface="ＭＳ Ｐゴシック" pitchFamily="34" charset="-128"/>
                <a:cs typeface="Arial" charset="0"/>
              </a:rPr>
              <a:t>LaRC</a:t>
            </a:r>
            <a:r>
              <a:rPr lang="en-US" sz="700" kern="0">
                <a:solidFill>
                  <a:srgbClr val="000000"/>
                </a:solidFill>
                <a:latin typeface="Arial" charset="0"/>
                <a:ea typeface="ＭＳ Ｐゴシック" pitchFamily="34" charset="-128"/>
                <a:cs typeface="Arial" charset="0"/>
              </a:rPr>
              <a:t>)</a:t>
            </a:r>
          </a:p>
        </p:txBody>
      </p:sp>
      <p:sp>
        <p:nvSpPr>
          <p:cNvPr id="73" name="Text Box 91">
            <a:extLst>
              <a:ext uri="{FF2B5EF4-FFF2-40B4-BE49-F238E27FC236}">
                <a16:creationId xmlns:a16="http://schemas.microsoft.com/office/drawing/2014/main" id="{EC15D1AE-616B-E22E-E36C-E41E8D4C3BE7}"/>
              </a:ext>
            </a:extLst>
          </p:cNvPr>
          <p:cNvSpPr txBox="1">
            <a:spLocks noChangeArrowheads="1"/>
          </p:cNvSpPr>
          <p:nvPr/>
        </p:nvSpPr>
        <p:spPr bwMode="auto">
          <a:xfrm>
            <a:off x="5128310" y="2817613"/>
            <a:ext cx="1325880" cy="685800"/>
          </a:xfrm>
          <a:prstGeom prst="rect">
            <a:avLst/>
          </a:prstGeom>
          <a:solidFill>
            <a:schemeClr val="bg1"/>
          </a:solidFill>
          <a:ln w="19050">
            <a:solidFill>
              <a:schemeClr val="accent4"/>
            </a:solidFill>
            <a:miter lim="800000"/>
            <a:headEnd/>
            <a:tailEnd/>
          </a:ln>
          <a:effectLst>
            <a:innerShdw blurRad="63500" dist="50800" dir="13500000">
              <a:schemeClr val="accent4">
                <a:alpha val="40000"/>
              </a:schemeClr>
            </a:innerShdw>
          </a:effectLst>
        </p:spPr>
        <p:txBody>
          <a:bodyPr wrap="square" lIns="91440" tIns="45720" rIns="91440" b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a:ea typeface="ＭＳ Ｐゴシック"/>
                <a:cs typeface="Arial"/>
              </a:rPr>
              <a:t>INCUS </a:t>
            </a:r>
            <a:r>
              <a:rPr lang="en-US" sz="800" kern="0">
                <a:solidFill>
                  <a:schemeClr val="bg1">
                    <a:lumMod val="50000"/>
                  </a:schemeClr>
                </a:solidFill>
                <a:latin typeface="Arial"/>
                <a:ea typeface="ＭＳ Ｐゴシック"/>
                <a:cs typeface="Arial"/>
              </a:rPr>
              <a:t>EVM-3</a:t>
            </a:r>
          </a:p>
          <a:p>
            <a:pPr algn="ctr" defTabSz="514350" eaLnBrk="0" fontAlgn="base" hangingPunct="0">
              <a:spcBef>
                <a:spcPct val="0"/>
              </a:spcBef>
              <a:spcAft>
                <a:spcPct val="0"/>
              </a:spcAft>
              <a:defRPr/>
            </a:pPr>
            <a:r>
              <a:rPr lang="en-US" sz="700" kern="0">
                <a:latin typeface="Arial"/>
                <a:ea typeface="ＭＳ Ｐゴシック"/>
                <a:cs typeface="Arial"/>
              </a:rPr>
              <a:t>PE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Ben Kim</a:t>
            </a:r>
          </a:p>
          <a:p>
            <a:pPr algn="ctr" defTabSz="514350" eaLnBrk="0" fontAlgn="base" hangingPunct="0">
              <a:spcBef>
                <a:spcPct val="0"/>
              </a:spcBef>
              <a:spcAft>
                <a:spcPct val="0"/>
              </a:spcAft>
              <a:defRPr/>
            </a:pPr>
            <a:r>
              <a:rPr lang="en-US" sz="700" kern="0">
                <a:latin typeface="Arial"/>
                <a:ea typeface="ＭＳ Ｐゴシック"/>
                <a:cs typeface="Arial"/>
              </a:rPr>
              <a:t>PS </a:t>
            </a:r>
            <a:r>
              <a:rPr lang="en-US" sz="700" kern="0">
                <a:solidFill>
                  <a:schemeClr val="bg1">
                    <a:lumMod val="50000"/>
                  </a:schemeClr>
                </a:solidFill>
                <a:latin typeface="Arial"/>
                <a:ea typeface="ＭＳ Ｐゴシック"/>
                <a:cs typeface="Arial"/>
              </a:rPr>
              <a:t>Ɩ</a:t>
            </a:r>
            <a:r>
              <a:rPr lang="en-US" sz="700" kern="0">
                <a:solidFill>
                  <a:srgbClr val="000000"/>
                </a:solidFill>
                <a:latin typeface="Arial"/>
                <a:ea typeface="ＭＳ Ｐゴシック"/>
                <a:cs typeface="Arial"/>
              </a:rPr>
              <a:t> </a:t>
            </a:r>
            <a:r>
              <a:rPr lang="en-US" sz="700" kern="0">
                <a:solidFill>
                  <a:schemeClr val="accent1"/>
                </a:solidFill>
                <a:latin typeface="Arial"/>
                <a:ea typeface="ＭＳ Ｐゴシック"/>
                <a:cs typeface="Arial"/>
              </a:rPr>
              <a:t>Hal Maring</a:t>
            </a:r>
          </a:p>
          <a:p>
            <a:pPr algn="ctr" defTabSz="514350" eaLnBrk="0" fontAlgn="base" hangingPunct="0">
              <a:spcBef>
                <a:spcPct val="0"/>
              </a:spcBef>
              <a:spcAft>
                <a:spcPct val="0"/>
              </a:spcAft>
              <a:defRPr/>
            </a:pPr>
            <a:r>
              <a:rPr lang="en-US" sz="700" kern="0">
                <a:latin typeface="Arial"/>
                <a:ea typeface="ＭＳ Ｐゴシック"/>
                <a:cs typeface="Arial"/>
              </a:rPr>
              <a:t>PAL </a:t>
            </a:r>
            <a:r>
              <a:rPr lang="en-US" sz="700" kern="0">
                <a:solidFill>
                  <a:schemeClr val="bg1">
                    <a:lumMod val="50000"/>
                  </a:schemeClr>
                </a:solidFill>
                <a:latin typeface="Arial"/>
                <a:ea typeface="ＭＳ Ｐゴシック"/>
                <a:cs typeface="Arial"/>
              </a:rPr>
              <a:t>Ɩ </a:t>
            </a:r>
            <a:r>
              <a:rPr lang="en-US" sz="700" kern="0">
                <a:solidFill>
                  <a:schemeClr val="accent1"/>
                </a:solidFill>
                <a:latin typeface="Arial"/>
                <a:ea typeface="ＭＳ Ｐゴシック"/>
                <a:cs typeface="Arial"/>
              </a:rPr>
              <a:t>Shanna McClain</a:t>
            </a:r>
          </a:p>
        </p:txBody>
      </p:sp>
      <p:sp>
        <p:nvSpPr>
          <p:cNvPr id="74" name="Text Box 91">
            <a:extLst>
              <a:ext uri="{FF2B5EF4-FFF2-40B4-BE49-F238E27FC236}">
                <a16:creationId xmlns:a16="http://schemas.microsoft.com/office/drawing/2014/main" id="{7595BE0A-B76B-F752-7961-BBA2FDDC5183}"/>
              </a:ext>
            </a:extLst>
          </p:cNvPr>
          <p:cNvSpPr txBox="1">
            <a:spLocks noChangeArrowheads="1"/>
          </p:cNvSpPr>
          <p:nvPr/>
        </p:nvSpPr>
        <p:spPr bwMode="auto">
          <a:xfrm>
            <a:off x="5136570" y="2075442"/>
            <a:ext cx="1325880" cy="685800"/>
          </a:xfrm>
          <a:prstGeom prst="rect">
            <a:avLst/>
          </a:prstGeom>
          <a:solidFill>
            <a:schemeClr val="bg1"/>
          </a:solidFill>
          <a:ln w="19050">
            <a:solidFill>
              <a:schemeClr val="accent4"/>
            </a:solidFill>
            <a:miter lim="800000"/>
            <a:headEnd/>
            <a:tailEnd/>
          </a:ln>
          <a:effectLst>
            <a:innerShdw blurRad="63500" dist="50800" dir="13500000">
              <a:schemeClr val="accent5">
                <a:alpha val="40000"/>
              </a:schemeClr>
            </a:innerShdw>
          </a:effectLst>
        </p:spPr>
        <p:txBody>
          <a:bodyPr wrap="square" lIns="91440" tIns="45720" rIns="91440" bIns="45720" anchor="ctr">
            <a:noAutofit/>
          </a:bodyPr>
          <a:lstStyle/>
          <a:p>
            <a:pPr algn="ctr" defTabSz="514350" eaLnBrk="0" fontAlgn="base" hangingPunct="0">
              <a:spcBef>
                <a:spcPct val="0"/>
              </a:spcBef>
              <a:spcAft>
                <a:spcPts val="100"/>
              </a:spcAft>
              <a:defRPr/>
            </a:pPr>
            <a:r>
              <a:rPr lang="en-US" sz="900" b="1" kern="0">
                <a:solidFill>
                  <a:srgbClr val="000000"/>
                </a:solidFill>
                <a:latin typeface="Arial"/>
                <a:ea typeface="ＭＳ Ｐゴシック"/>
                <a:cs typeface="Arial"/>
              </a:rPr>
              <a:t>PolSIR </a:t>
            </a:r>
            <a:r>
              <a:rPr lang="en-US" sz="800" kern="0">
                <a:solidFill>
                  <a:schemeClr val="bg1">
                    <a:lumMod val="50000"/>
                  </a:schemeClr>
                </a:solidFill>
                <a:latin typeface="Arial"/>
                <a:ea typeface="ＭＳ Ｐゴシック"/>
                <a:cs typeface="Arial"/>
              </a:rPr>
              <a:t>EVI-6</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Eric McVay</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PS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TBD</a:t>
            </a:r>
          </a:p>
          <a:p>
            <a:pPr algn="ctr" defTabSz="514350" eaLnBrk="0" fontAlgn="base" hangingPunct="0">
              <a:spcBef>
                <a:spcPct val="0"/>
              </a:spcBef>
              <a:spcAft>
                <a:spcPct val="0"/>
              </a:spcAft>
              <a:defRPr/>
            </a:pPr>
            <a:r>
              <a:rPr lang="en-US" sz="700" kern="0">
                <a:solidFill>
                  <a:prstClr val="black"/>
                </a:solidFill>
                <a:latin typeface="Arial" charset="0"/>
                <a:ea typeface="ＭＳ Ｐゴシック" pitchFamily="34" charset="-128"/>
                <a:cs typeface="Arial" charset="0"/>
              </a:rPr>
              <a:t>PAL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 </a:t>
            </a:r>
            <a:endParaRPr lang="en-US" sz="700" kern="0">
              <a:solidFill>
                <a:schemeClr val="accent1"/>
              </a:solidFill>
              <a:latin typeface="Arial" charset="0"/>
              <a:ea typeface="ＭＳ Ｐゴシック" pitchFamily="34" charset="-128"/>
              <a:cs typeface="Arial" charset="0"/>
            </a:endParaRPr>
          </a:p>
        </p:txBody>
      </p:sp>
      <p:sp>
        <p:nvSpPr>
          <p:cNvPr id="75" name="Text Box 91">
            <a:extLst>
              <a:ext uri="{FF2B5EF4-FFF2-40B4-BE49-F238E27FC236}">
                <a16:creationId xmlns:a16="http://schemas.microsoft.com/office/drawing/2014/main" id="{F2CB0A97-1622-6F53-E7CD-A5F36A53363E}"/>
              </a:ext>
            </a:extLst>
          </p:cNvPr>
          <p:cNvSpPr txBox="1">
            <a:spLocks noChangeArrowheads="1"/>
          </p:cNvSpPr>
          <p:nvPr/>
        </p:nvSpPr>
        <p:spPr bwMode="auto">
          <a:xfrm>
            <a:off x="4315442" y="107185"/>
            <a:ext cx="3568193" cy="1385449"/>
          </a:xfrm>
          <a:prstGeom prst="rect">
            <a:avLst/>
          </a:prstGeom>
          <a:solidFill>
            <a:schemeClr val="bg1"/>
          </a:solidFill>
          <a:ln w="28575">
            <a:solidFill>
              <a:schemeClr val="accent3"/>
            </a:solidFill>
            <a:miter lim="800000"/>
            <a:headEnd/>
            <a:tailEnd/>
          </a:ln>
          <a:effectLst>
            <a:outerShdw blurRad="25400" dist="12700" dir="2700000" algn="tl" rotWithShape="0">
              <a:prstClr val="black">
                <a:alpha val="40000"/>
              </a:prstClr>
            </a:outerShdw>
          </a:effectLst>
        </p:spPr>
        <p:txBody>
          <a:bodyPr wrap="square" lIns="91440" tIns="45720" rIns="91440" bIns="45720" anchor="ctr">
            <a:noAutofit/>
          </a:bodyPr>
          <a:lstStyle/>
          <a:p>
            <a:pPr algn="ctr" defTabSz="514350" eaLnBrk="0" fontAlgn="base" hangingPunct="0">
              <a:spcBef>
                <a:spcPct val="0"/>
              </a:spcBef>
              <a:spcAft>
                <a:spcPts val="300"/>
              </a:spcAft>
              <a:defRPr/>
            </a:pPr>
            <a:r>
              <a:rPr lang="en-US" sz="1600" b="1" kern="0">
                <a:solidFill>
                  <a:schemeClr val="accent1">
                    <a:lumMod val="75000"/>
                  </a:schemeClr>
                </a:solidFill>
                <a:latin typeface="Arial"/>
                <a:ea typeface="ＭＳ Ｐゴシック"/>
                <a:cs typeface="Arial"/>
              </a:rPr>
              <a:t>ESD Flight Programs</a:t>
            </a:r>
          </a:p>
          <a:p>
            <a:pPr algn="ctr" defTabSz="685800" eaLnBrk="0" fontAlgn="base" hangingPunct="0">
              <a:spcBef>
                <a:spcPts val="200"/>
              </a:spcBef>
              <a:spcAft>
                <a:spcPct val="0"/>
              </a:spcAft>
              <a:defRPr/>
            </a:pPr>
            <a:r>
              <a:rPr lang="en-US" sz="800" kern="0">
                <a:solidFill>
                  <a:srgbClr val="000000"/>
                </a:solidFill>
                <a:latin typeface="Arial"/>
                <a:ea typeface="ＭＳ Ｐゴシック"/>
                <a:cs typeface="Arial"/>
              </a:rPr>
              <a:t>Acting Associate Director </a:t>
            </a:r>
            <a:r>
              <a:rPr lang="en-US" sz="800" kern="0">
                <a:solidFill>
                  <a:schemeClr val="bg1">
                    <a:lumMod val="50000"/>
                  </a:schemeClr>
                </a:solidFill>
                <a:latin typeface="Arial"/>
                <a:ea typeface="ＭＳ Ｐゴシック"/>
                <a:cs typeface="Arial"/>
              </a:rPr>
              <a:t>Ɩ</a:t>
            </a:r>
            <a:r>
              <a:rPr lang="en-US" sz="800" kern="0">
                <a:solidFill>
                  <a:srgbClr val="000000"/>
                </a:solidFill>
                <a:latin typeface="Arial"/>
                <a:ea typeface="ＭＳ Ｐゴシック"/>
                <a:cs typeface="Arial"/>
              </a:rPr>
              <a:t> </a:t>
            </a:r>
            <a:r>
              <a:rPr lang="en-US" sz="800" kern="0">
                <a:solidFill>
                  <a:schemeClr val="accent1"/>
                </a:solidFill>
                <a:latin typeface="Arial"/>
                <a:ea typeface="ＭＳ Ｐゴシック"/>
                <a:cs typeface="Arial"/>
              </a:rPr>
              <a:t>Scott Schwinger </a:t>
            </a:r>
            <a:endParaRPr lang="en-US" sz="800" kern="0">
              <a:solidFill>
                <a:schemeClr val="accent1"/>
              </a:solidFill>
              <a:latin typeface="Arial" charset="0"/>
              <a:ea typeface="ＭＳ Ｐゴシック" pitchFamily="34" charset="-128"/>
              <a:cs typeface="Arial" charset="0"/>
            </a:endParaRPr>
          </a:p>
          <a:p>
            <a:pPr algn="ctr" defTabSz="685800" eaLnBrk="0" fontAlgn="base" hangingPunct="0">
              <a:spcBef>
                <a:spcPts val="200"/>
              </a:spcBef>
              <a:spcAft>
                <a:spcPct val="0"/>
              </a:spcAft>
              <a:defRPr/>
            </a:pPr>
            <a:r>
              <a:rPr lang="en-US" sz="800" kern="0">
                <a:latin typeface="Arial" charset="0"/>
                <a:ea typeface="ＭＳ Ｐゴシック" pitchFamily="34" charset="-128"/>
                <a:cs typeface="Arial" charset="0"/>
              </a:rPr>
              <a:t>Program Specialist (C)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solidFill>
                  <a:srgbClr val="000000"/>
                </a:solidFill>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Pat Thomas</a:t>
            </a:r>
          </a:p>
          <a:p>
            <a:pPr algn="ctr" defTabSz="514350" eaLnBrk="0" fontAlgn="base" hangingPunct="0">
              <a:spcBef>
                <a:spcPts val="200"/>
              </a:spcBef>
              <a:spcAft>
                <a:spcPct val="0"/>
              </a:spcAft>
              <a:defRPr/>
            </a:pPr>
            <a:r>
              <a:rPr lang="en-US" sz="800" kern="0">
                <a:latin typeface="Arial" charset="0"/>
                <a:ea typeface="ＭＳ Ｐゴシック" pitchFamily="34" charset="-128"/>
                <a:cs typeface="Arial" charset="0"/>
              </a:rPr>
              <a:t>Program Integration PE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Eric McVay</a:t>
            </a:r>
            <a:endParaRPr lang="en-US" sz="800" kern="0">
              <a:latin typeface="Arial" charset="0"/>
              <a:ea typeface="ＭＳ Ｐゴシック" pitchFamily="34" charset="-128"/>
              <a:cs typeface="Arial" charset="0"/>
            </a:endParaRPr>
          </a:p>
          <a:p>
            <a:pPr algn="ctr" defTabSz="514350" eaLnBrk="0" fontAlgn="base" hangingPunct="0">
              <a:spcBef>
                <a:spcPts val="200"/>
              </a:spcBef>
              <a:spcAft>
                <a:spcPct val="0"/>
              </a:spcAft>
              <a:defRPr/>
            </a:pPr>
            <a:r>
              <a:rPr lang="en-US" sz="800" kern="0">
                <a:latin typeface="Arial" charset="0"/>
                <a:ea typeface="ＭＳ Ｐゴシック" pitchFamily="34" charset="-128"/>
                <a:cs typeface="Arial" charset="0"/>
              </a:rPr>
              <a:t>Program Integration Support (C)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Lacey McCarthy</a:t>
            </a:r>
          </a:p>
          <a:p>
            <a:pPr algn="ctr" defTabSz="514350" eaLnBrk="0" fontAlgn="base" hangingPunct="0">
              <a:spcBef>
                <a:spcPts val="200"/>
              </a:spcBef>
              <a:spcAft>
                <a:spcPct val="0"/>
              </a:spcAft>
              <a:defRPr/>
            </a:pPr>
            <a:r>
              <a:rPr lang="en-US" sz="800" kern="0">
                <a:latin typeface="Arial" charset="0"/>
                <a:ea typeface="ＭＳ Ｐゴシック" pitchFamily="34" charset="-128"/>
                <a:cs typeface="Arial" charset="0"/>
              </a:rPr>
              <a:t>Program Support (C) </a:t>
            </a:r>
            <a:r>
              <a:rPr lang="en-US" sz="8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800" kern="0">
                <a:latin typeface="Arial" charset="0"/>
                <a:ea typeface="ＭＳ Ｐゴシック" pitchFamily="34" charset="-128"/>
                <a:cs typeface="Arial" charset="0"/>
              </a:rPr>
              <a:t> </a:t>
            </a:r>
            <a:r>
              <a:rPr lang="en-US" sz="800" kern="0">
                <a:solidFill>
                  <a:schemeClr val="accent1"/>
                </a:solidFill>
                <a:latin typeface="Arial" charset="0"/>
                <a:ea typeface="ＭＳ Ｐゴシック" pitchFamily="34" charset="-128"/>
                <a:cs typeface="Arial" charset="0"/>
              </a:rPr>
              <a:t>Sophie Gossack</a:t>
            </a:r>
          </a:p>
          <a:p>
            <a:pPr algn="ctr" defTabSz="514350" eaLnBrk="0" fontAlgn="base" hangingPunct="0">
              <a:spcBef>
                <a:spcPts val="200"/>
              </a:spcBef>
              <a:spcAft>
                <a:spcPct val="0"/>
              </a:spcAft>
              <a:defRPr/>
            </a:pPr>
            <a:r>
              <a:rPr lang="en-US" sz="800" kern="0">
                <a:latin typeface="Arial" charset="0"/>
                <a:ea typeface="ＭＳ Ｐゴシック" pitchFamily="34" charset="-128"/>
                <a:cs typeface="Arial" charset="0"/>
              </a:rPr>
              <a:t>Flight Leadership Support (C) |</a:t>
            </a:r>
            <a:r>
              <a:rPr lang="en-US" sz="800" kern="0">
                <a:solidFill>
                  <a:schemeClr val="accent1"/>
                </a:solidFill>
                <a:latin typeface="Arial" charset="0"/>
                <a:ea typeface="ＭＳ Ｐゴシック" pitchFamily="34" charset="-128"/>
                <a:cs typeface="Arial" charset="0"/>
              </a:rPr>
              <a:t> Hannah Stewart</a:t>
            </a:r>
          </a:p>
        </p:txBody>
      </p:sp>
      <p:sp>
        <p:nvSpPr>
          <p:cNvPr id="77" name="Text Box 91">
            <a:extLst>
              <a:ext uri="{FF2B5EF4-FFF2-40B4-BE49-F238E27FC236}">
                <a16:creationId xmlns:a16="http://schemas.microsoft.com/office/drawing/2014/main" id="{C190021E-7EE4-9DAE-8140-70F96BA8F793}"/>
              </a:ext>
            </a:extLst>
          </p:cNvPr>
          <p:cNvSpPr txBox="1">
            <a:spLocks noChangeArrowheads="1"/>
          </p:cNvSpPr>
          <p:nvPr/>
        </p:nvSpPr>
        <p:spPr bwMode="auto">
          <a:xfrm>
            <a:off x="5149576" y="5814557"/>
            <a:ext cx="2707890" cy="1003270"/>
          </a:xfrm>
          <a:prstGeom prst="rect">
            <a:avLst/>
          </a:prstGeom>
          <a:solidFill>
            <a:schemeClr val="bg1"/>
          </a:solidFill>
          <a:ln w="19050">
            <a:solidFill>
              <a:srgbClr val="7030A0"/>
            </a:solidFill>
            <a:miter lim="800000"/>
            <a:headEnd/>
            <a:tailEnd/>
          </a:ln>
          <a:effectLst>
            <a:innerShdw blurRad="63500" dist="50800" dir="13500000">
              <a:srgbClr val="7030A0">
                <a:alpha val="40000"/>
              </a:srgbClr>
            </a:innerShdw>
          </a:effectLst>
        </p:spPr>
        <p:txBody>
          <a:bodyPr wrap="square" tIns="91440">
            <a:noAutofit/>
          </a:bodyPr>
          <a:lstStyle/>
          <a:p>
            <a:pPr algn="ctr" defTabSz="514350" eaLnBrk="0" fontAlgn="base" hangingPunct="0">
              <a:spcBef>
                <a:spcPts val="600"/>
              </a:spcBef>
              <a:spcAft>
                <a:spcPts val="100"/>
              </a:spcAft>
              <a:defRPr/>
            </a:pPr>
            <a:r>
              <a:rPr lang="en-US" sz="900" b="1" kern="0">
                <a:solidFill>
                  <a:srgbClr val="000000"/>
                </a:solidFill>
                <a:latin typeface="Arial" charset="0"/>
                <a:ea typeface="ＭＳ Ｐゴシック" pitchFamily="34" charset="-128"/>
                <a:cs typeface="Arial" charset="0"/>
              </a:rPr>
              <a:t>Operating Missions</a:t>
            </a:r>
            <a:endParaRPr lang="en-US" sz="800" b="1" kern="0">
              <a:solidFill>
                <a:srgbClr val="000000"/>
              </a:solidFill>
              <a:latin typeface="Arial" charset="0"/>
              <a:ea typeface="ＭＳ Ｐゴシック" pitchFamily="34" charset="-128"/>
              <a:cs typeface="Arial" charset="0"/>
            </a:endParaRPr>
          </a:p>
          <a:p>
            <a:pPr algn="ctr" defTabSz="514350" eaLnBrk="0" fontAlgn="base" hangingPunct="0">
              <a:spcBef>
                <a:spcPct val="0"/>
              </a:spcBef>
              <a:spcAft>
                <a:spcPct val="0"/>
              </a:spcAft>
              <a:tabLst>
                <a:tab pos="974725" algn="l"/>
              </a:tabLst>
              <a:defRPr/>
            </a:pPr>
            <a:r>
              <a:rPr lang="en-US" sz="700" kern="0">
                <a:solidFill>
                  <a:prstClr val="black"/>
                </a:solidFill>
                <a:latin typeface="Arial" charset="0"/>
                <a:ea typeface="ＭＳ Ｐゴシック" pitchFamily="34" charset="-128"/>
                <a:cs typeface="Arial" charset="0"/>
              </a:rPr>
              <a:t>PE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Jamie Wicks</a:t>
            </a:r>
            <a:r>
              <a:rPr lang="en-US" sz="700" kern="0">
                <a:solidFill>
                  <a:srgbClr val="0070C0"/>
                </a:solidFill>
                <a:latin typeface="Arial" charset="0"/>
                <a:ea typeface="ＭＳ Ｐゴシック" pitchFamily="34" charset="-128"/>
                <a:cs typeface="Arial" charset="0"/>
              </a:rPr>
              <a:t>	</a:t>
            </a:r>
            <a:r>
              <a:rPr lang="en-US" sz="700" kern="0">
                <a:latin typeface="Arial" charset="0"/>
                <a:ea typeface="ＭＳ Ｐゴシック" pitchFamily="34" charset="-128"/>
                <a:cs typeface="Arial" charset="0"/>
              </a:rPr>
              <a:t>Support (C) </a:t>
            </a:r>
            <a:r>
              <a:rPr lang="en-US" sz="700" kern="0">
                <a:solidFill>
                  <a:schemeClr val="bg1">
                    <a:lumMod val="50000"/>
                  </a:schemeClr>
                </a:solidFill>
                <a:latin typeface="Arial" panose="020B0604020202020204" pitchFamily="34" charset="0"/>
                <a:ea typeface="ＭＳ Ｐゴシック" pitchFamily="34" charset="-128"/>
                <a:cs typeface="Arial" panose="020B0604020202020204" pitchFamily="34" charset="0"/>
              </a:rPr>
              <a:t>Ɩ</a:t>
            </a:r>
            <a:r>
              <a:rPr lang="en-US" sz="700" kern="0">
                <a:solidFill>
                  <a:srgbClr val="000000"/>
                </a:solidFill>
                <a:latin typeface="Arial" charset="0"/>
                <a:ea typeface="ＭＳ Ｐゴシック" pitchFamily="34" charset="-128"/>
                <a:cs typeface="Arial" charset="0"/>
              </a:rPr>
              <a:t> </a:t>
            </a:r>
            <a:r>
              <a:rPr lang="en-US" sz="700" kern="0">
                <a:solidFill>
                  <a:schemeClr val="accent1"/>
                </a:solidFill>
                <a:latin typeface="Arial" charset="0"/>
                <a:ea typeface="ＭＳ Ｐゴシック" pitchFamily="34" charset="-128"/>
                <a:cs typeface="Arial" charset="0"/>
              </a:rPr>
              <a:t>Warren Case</a:t>
            </a:r>
          </a:p>
          <a:p>
            <a:pPr algn="ctr" defTabSz="514350" eaLnBrk="0" fontAlgn="base" hangingPunct="0">
              <a:spcBef>
                <a:spcPct val="0"/>
              </a:spcBef>
              <a:spcAft>
                <a:spcPct val="0"/>
              </a:spcAft>
              <a:defRPr/>
            </a:pPr>
            <a:endParaRPr lang="en-US" sz="700" kern="0">
              <a:solidFill>
                <a:srgbClr val="0070C0"/>
              </a:solidFill>
              <a:latin typeface="Arial" charset="0"/>
              <a:ea typeface="ＭＳ Ｐゴシック" pitchFamily="34" charset="-128"/>
              <a:cs typeface="Arial" charset="0"/>
            </a:endParaRPr>
          </a:p>
        </p:txBody>
      </p:sp>
      <p:sp>
        <p:nvSpPr>
          <p:cNvPr id="78" name="TextBox 77">
            <a:extLst>
              <a:ext uri="{FF2B5EF4-FFF2-40B4-BE49-F238E27FC236}">
                <a16:creationId xmlns:a16="http://schemas.microsoft.com/office/drawing/2014/main" id="{A66F7170-818F-4E64-EE76-C90C445DAB95}"/>
              </a:ext>
            </a:extLst>
          </p:cNvPr>
          <p:cNvSpPr txBox="1"/>
          <p:nvPr/>
        </p:nvSpPr>
        <p:spPr>
          <a:xfrm>
            <a:off x="5154727" y="6148253"/>
            <a:ext cx="2707890" cy="596317"/>
          </a:xfrm>
          <a:prstGeom prst="rect">
            <a:avLst/>
          </a:prstGeom>
          <a:noFill/>
        </p:spPr>
        <p:txBody>
          <a:bodyPr wrap="square" numCol="2" rtlCol="0">
            <a:noAutofit/>
          </a:bodyPr>
          <a:lstStyle/>
          <a:p>
            <a:pPr algn="ctr" defTabSz="514350" eaLnBrk="0" fontAlgn="base" hangingPunct="0">
              <a:spcBef>
                <a:spcPct val="0"/>
              </a:spcBef>
              <a:spcAft>
                <a:spcPct val="0"/>
              </a:spcAft>
              <a:defRPr/>
            </a:pPr>
            <a:r>
              <a:rPr lang="en-US" sz="800" kern="0" err="1">
                <a:solidFill>
                  <a:prstClr val="black"/>
                </a:solidFill>
                <a:latin typeface="Arial" charset="0"/>
                <a:ea typeface="ＭＳ Ｐゴシック" pitchFamily="34" charset="-128"/>
                <a:cs typeface="Arial" charset="0"/>
              </a:rPr>
              <a:t>CloudSat</a:t>
            </a:r>
            <a:r>
              <a:rPr lang="en-US" sz="800" kern="0">
                <a:solidFill>
                  <a:prstClr val="black"/>
                </a:solidFill>
                <a:latin typeface="Arial" charset="0"/>
                <a:ea typeface="ＭＳ Ｐゴシック" pitchFamily="34" charset="-128"/>
                <a:cs typeface="Arial" charset="0"/>
              </a:rPr>
              <a:t> </a:t>
            </a:r>
            <a:r>
              <a:rPr lang="en-US" sz="800" kern="0" baseline="30000">
                <a:solidFill>
                  <a:prstClr val="black"/>
                </a:solidFill>
                <a:latin typeface="Arial" charset="0"/>
                <a:ea typeface="ＭＳ Ｐゴシック" pitchFamily="34" charset="-128"/>
                <a:cs typeface="Arial" charset="0"/>
              </a:rPr>
              <a:t>3</a:t>
            </a: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CYGNSS </a:t>
            </a:r>
            <a:r>
              <a:rPr lang="en-US" sz="700" kern="0">
                <a:solidFill>
                  <a:schemeClr val="bg1">
                    <a:lumMod val="50000"/>
                  </a:schemeClr>
                </a:solidFill>
                <a:latin typeface="Arial" charset="0"/>
                <a:ea typeface="ＭＳ Ｐゴシック" pitchFamily="34" charset="-128"/>
                <a:cs typeface="Arial" charset="0"/>
              </a:rPr>
              <a:t>EVM-1</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OCO-2</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CALIPSO </a:t>
            </a:r>
            <a:r>
              <a:rPr lang="en-US" sz="800" kern="0" baseline="30000">
                <a:solidFill>
                  <a:prstClr val="black"/>
                </a:solidFill>
                <a:latin typeface="Arial" charset="0"/>
                <a:ea typeface="ＭＳ Ｐゴシック" pitchFamily="34" charset="-128"/>
                <a:cs typeface="Arial" charset="0"/>
              </a:rPr>
              <a:t>4, </a:t>
            </a:r>
            <a:r>
              <a:rPr lang="en-US" sz="800" kern="0" baseline="30000">
                <a:solidFill>
                  <a:prstClr val="black"/>
                </a:solidFill>
                <a:latin typeface="Segoe UI Emoji" panose="020B0502040204020203" pitchFamily="34" charset="0"/>
                <a:ea typeface="Segoe UI Emoji" panose="020B0502040204020203" pitchFamily="34" charset="0"/>
                <a:cs typeface="Arial" charset="0"/>
              </a:rPr>
              <a:t>🔰</a:t>
            </a:r>
          </a:p>
          <a:p>
            <a:pPr algn="ctr" defTabSz="514350" eaLnBrk="0" fontAlgn="base" hangingPunct="0">
              <a:spcBef>
                <a:spcPct val="0"/>
              </a:spcBef>
              <a:spcAft>
                <a:spcPct val="0"/>
              </a:spcAft>
              <a:defRPr/>
            </a:pPr>
            <a:endParaRPr lang="en-US" sz="8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b="1" u="sng" kern="0">
                <a:solidFill>
                  <a:srgbClr val="000000"/>
                </a:solidFill>
                <a:latin typeface="Arial" charset="0"/>
                <a:ea typeface="ＭＳ Ｐゴシック" pitchFamily="34" charset="-128"/>
                <a:cs typeface="Arial" charset="0"/>
              </a:rPr>
              <a:t>ISS Instruments</a:t>
            </a: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ECOSTRESS </a:t>
            </a:r>
            <a:r>
              <a:rPr lang="en-US" sz="700" kern="0">
                <a:solidFill>
                  <a:schemeClr val="bg1">
                    <a:lumMod val="50000"/>
                  </a:schemeClr>
                </a:solidFill>
                <a:latin typeface="Arial" charset="0"/>
                <a:ea typeface="ＭＳ Ｐゴシック" pitchFamily="34" charset="-128"/>
                <a:cs typeface="Arial" charset="0"/>
              </a:rPr>
              <a:t>EVI-2</a:t>
            </a:r>
            <a:endParaRPr lang="en-US" sz="7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EMIT </a:t>
            </a:r>
            <a:r>
              <a:rPr lang="en-US" sz="700" kern="0">
                <a:solidFill>
                  <a:schemeClr val="bg1">
                    <a:lumMod val="50000"/>
                  </a:schemeClr>
                </a:solidFill>
                <a:latin typeface="Arial" charset="0"/>
                <a:ea typeface="ＭＳ Ｐゴシック" pitchFamily="34" charset="-128"/>
                <a:cs typeface="Arial" charset="0"/>
              </a:rPr>
              <a:t>EVI-4</a:t>
            </a:r>
            <a:endParaRPr lang="en-US" sz="7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GEDI </a:t>
            </a:r>
            <a:r>
              <a:rPr lang="en-US" sz="700" kern="0">
                <a:solidFill>
                  <a:schemeClr val="bg1">
                    <a:lumMod val="50000"/>
                  </a:schemeClr>
                </a:solidFill>
                <a:latin typeface="Arial" charset="0"/>
                <a:ea typeface="ＭＳ Ｐゴシック" pitchFamily="34" charset="-128"/>
                <a:cs typeface="Arial" charset="0"/>
              </a:rPr>
              <a:t>EVI-2</a:t>
            </a:r>
            <a:endParaRPr lang="en-US" sz="700" kern="0">
              <a:solidFill>
                <a:prstClr val="black"/>
              </a:solidFill>
              <a:latin typeface="Arial" charset="0"/>
              <a:ea typeface="ＭＳ Ｐゴシック" pitchFamily="34" charset="-128"/>
              <a:cs typeface="Arial" charset="0"/>
            </a:endParaRPr>
          </a:p>
          <a:p>
            <a:pPr algn="ctr" defTabSz="514350" eaLnBrk="0" fontAlgn="base" hangingPunct="0">
              <a:spcBef>
                <a:spcPct val="0"/>
              </a:spcBef>
              <a:spcAft>
                <a:spcPct val="0"/>
              </a:spcAft>
              <a:defRPr/>
            </a:pPr>
            <a:r>
              <a:rPr lang="en-US" sz="800" kern="0">
                <a:solidFill>
                  <a:prstClr val="black"/>
                </a:solidFill>
                <a:latin typeface="Arial" charset="0"/>
                <a:ea typeface="ＭＳ Ｐゴシック" pitchFamily="34" charset="-128"/>
                <a:cs typeface="Arial" charset="0"/>
              </a:rPr>
              <a:t>OCO-3</a:t>
            </a:r>
          </a:p>
        </p:txBody>
      </p:sp>
    </p:spTree>
    <p:extLst>
      <p:ext uri="{BB962C8B-B14F-4D97-AF65-F5344CB8AC3E}">
        <p14:creationId xmlns:p14="http://schemas.microsoft.com/office/powerpoint/2010/main" val="219743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2F4BD9-1558-52CD-D0EA-405CC0922190}"/>
              </a:ext>
            </a:extLst>
          </p:cNvPr>
          <p:cNvSpPr>
            <a:spLocks noGrp="1"/>
          </p:cNvSpPr>
          <p:nvPr>
            <p:ph type="sldNum" sz="quarter" idx="12"/>
          </p:nvPr>
        </p:nvSpPr>
        <p:spPr/>
        <p:txBody>
          <a:bodyPr/>
          <a:lstStyle/>
          <a:p>
            <a:fld id="{2E8C51FE-49D9-314D-9957-ABBF7DDE8782}" type="slidenum">
              <a:rPr lang="en-US" smtClean="0"/>
              <a:pPr/>
              <a:t>4</a:t>
            </a:fld>
            <a:endParaRPr lang="en-US"/>
          </a:p>
        </p:txBody>
      </p:sp>
      <p:sp>
        <p:nvSpPr>
          <p:cNvPr id="5" name="Rectangle 4">
            <a:extLst>
              <a:ext uri="{FF2B5EF4-FFF2-40B4-BE49-F238E27FC236}">
                <a16:creationId xmlns:a16="http://schemas.microsoft.com/office/drawing/2014/main" id="{446E2255-8BC0-132E-9BDE-2E0B15D037E2}"/>
              </a:ext>
            </a:extLst>
          </p:cNvPr>
          <p:cNvSpPr/>
          <p:nvPr/>
        </p:nvSpPr>
        <p:spPr>
          <a:xfrm>
            <a:off x="4306186" y="371692"/>
            <a:ext cx="3604437" cy="893135"/>
          </a:xfrm>
          <a:prstGeom prst="rect">
            <a:avLst/>
          </a:prstGeom>
          <a:solidFill>
            <a:srgbClr val="C7A16D"/>
          </a:solidFill>
          <a:ln w="28575">
            <a:solidFill>
              <a:srgbClr val="B887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ESD Flight HQ</a:t>
            </a:r>
          </a:p>
        </p:txBody>
      </p:sp>
      <p:sp>
        <p:nvSpPr>
          <p:cNvPr id="6" name="Rectangle 5">
            <a:extLst>
              <a:ext uri="{FF2B5EF4-FFF2-40B4-BE49-F238E27FC236}">
                <a16:creationId xmlns:a16="http://schemas.microsoft.com/office/drawing/2014/main" id="{C44DC7EF-94FF-6AB9-DA6B-60369397B689}"/>
              </a:ext>
            </a:extLst>
          </p:cNvPr>
          <p:cNvSpPr/>
          <p:nvPr/>
        </p:nvSpPr>
        <p:spPr>
          <a:xfrm>
            <a:off x="226827" y="1371141"/>
            <a:ext cx="3728485" cy="1286541"/>
          </a:xfrm>
          <a:prstGeom prst="rect">
            <a:avLst/>
          </a:prstGeom>
          <a:solidFill>
            <a:schemeClr val="bg1">
              <a:lumMod val="85000"/>
              <a:alpha val="6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65000"/>
                  </a:schemeClr>
                </a:solidFill>
              </a:rPr>
              <a:t>Earth Systematic Missions (ESM) Program</a:t>
            </a:r>
          </a:p>
          <a:p>
            <a:pPr algn="ctr"/>
            <a:r>
              <a:rPr lang="en-US" sz="2400">
                <a:solidFill>
                  <a:schemeClr val="bg1">
                    <a:lumMod val="65000"/>
                  </a:schemeClr>
                </a:solidFill>
              </a:rPr>
              <a:t>NASA Directed</a:t>
            </a:r>
          </a:p>
        </p:txBody>
      </p:sp>
      <p:sp>
        <p:nvSpPr>
          <p:cNvPr id="11" name="Rectangle 10">
            <a:extLst>
              <a:ext uri="{FF2B5EF4-FFF2-40B4-BE49-F238E27FC236}">
                <a16:creationId xmlns:a16="http://schemas.microsoft.com/office/drawing/2014/main" id="{D46731A2-FAD9-14F4-BC2F-0543FB98D48C}"/>
              </a:ext>
            </a:extLst>
          </p:cNvPr>
          <p:cNvSpPr/>
          <p:nvPr/>
        </p:nvSpPr>
        <p:spPr>
          <a:xfrm>
            <a:off x="8236688" y="1371141"/>
            <a:ext cx="3728485" cy="1286541"/>
          </a:xfrm>
          <a:prstGeom prst="rect">
            <a:avLst/>
          </a:prstGeom>
          <a:solidFill>
            <a:srgbClr val="4472C4"/>
          </a:solidFill>
          <a:ln w="28575">
            <a:solidFill>
              <a:srgbClr val="396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Earth System Science Pathfinder (ESSP) Program</a:t>
            </a:r>
          </a:p>
          <a:p>
            <a:pPr algn="ctr"/>
            <a:r>
              <a:rPr lang="en-US" sz="2400">
                <a:solidFill>
                  <a:schemeClr val="bg1"/>
                </a:solidFill>
              </a:rPr>
              <a:t>Competed</a:t>
            </a:r>
          </a:p>
        </p:txBody>
      </p:sp>
      <p:sp>
        <p:nvSpPr>
          <p:cNvPr id="12" name="Rectangle 11">
            <a:extLst>
              <a:ext uri="{FF2B5EF4-FFF2-40B4-BE49-F238E27FC236}">
                <a16:creationId xmlns:a16="http://schemas.microsoft.com/office/drawing/2014/main" id="{C12D4D3A-28BA-5E16-7DBA-9949D8162656}"/>
              </a:ext>
            </a:extLst>
          </p:cNvPr>
          <p:cNvSpPr/>
          <p:nvPr/>
        </p:nvSpPr>
        <p:spPr>
          <a:xfrm>
            <a:off x="4244161" y="1371141"/>
            <a:ext cx="3728485" cy="1286541"/>
          </a:xfrm>
          <a:prstGeom prst="rect">
            <a:avLst/>
          </a:prstGeom>
          <a:solidFill>
            <a:schemeClr val="bg1">
              <a:lumMod val="85000"/>
              <a:alpha val="6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65000"/>
                  </a:schemeClr>
                </a:solidFill>
              </a:rPr>
              <a:t>Earth System Explorers (ESE) Program</a:t>
            </a:r>
          </a:p>
          <a:p>
            <a:pPr algn="ctr"/>
            <a:r>
              <a:rPr lang="en-US" sz="2400">
                <a:solidFill>
                  <a:schemeClr val="bg1">
                    <a:lumMod val="65000"/>
                  </a:schemeClr>
                </a:solidFill>
              </a:rPr>
              <a:t>Competed</a:t>
            </a:r>
          </a:p>
        </p:txBody>
      </p:sp>
      <p:sp>
        <p:nvSpPr>
          <p:cNvPr id="13" name="Rectangle 12">
            <a:extLst>
              <a:ext uri="{FF2B5EF4-FFF2-40B4-BE49-F238E27FC236}">
                <a16:creationId xmlns:a16="http://schemas.microsoft.com/office/drawing/2014/main" id="{5CAFF486-5CFF-D4F9-95D1-0C4473FE56C9}"/>
              </a:ext>
            </a:extLst>
          </p:cNvPr>
          <p:cNvSpPr/>
          <p:nvPr/>
        </p:nvSpPr>
        <p:spPr>
          <a:xfrm>
            <a:off x="226827" y="2774638"/>
            <a:ext cx="1772094" cy="818707"/>
          </a:xfrm>
          <a:prstGeom prst="rect">
            <a:avLst/>
          </a:prstGeom>
          <a:solidFill>
            <a:schemeClr val="bg1">
              <a:lumMod val="85000"/>
              <a:alpha val="6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65000"/>
                  </a:schemeClr>
                </a:solidFill>
              </a:rPr>
              <a:t>GSFC</a:t>
            </a:r>
          </a:p>
          <a:p>
            <a:pPr algn="ctr"/>
            <a:r>
              <a:rPr lang="en-US" sz="2000">
                <a:solidFill>
                  <a:schemeClr val="bg1">
                    <a:lumMod val="65000"/>
                  </a:schemeClr>
                </a:solidFill>
              </a:rPr>
              <a:t>(ESMPO-G)</a:t>
            </a:r>
          </a:p>
        </p:txBody>
      </p:sp>
      <p:sp>
        <p:nvSpPr>
          <p:cNvPr id="14" name="Rectangle 13">
            <a:extLst>
              <a:ext uri="{FF2B5EF4-FFF2-40B4-BE49-F238E27FC236}">
                <a16:creationId xmlns:a16="http://schemas.microsoft.com/office/drawing/2014/main" id="{364E7EC3-BD65-ADDD-86D8-831173584AE7}"/>
              </a:ext>
            </a:extLst>
          </p:cNvPr>
          <p:cNvSpPr/>
          <p:nvPr/>
        </p:nvSpPr>
        <p:spPr>
          <a:xfrm>
            <a:off x="8236687" y="2774638"/>
            <a:ext cx="3728485" cy="818707"/>
          </a:xfrm>
          <a:prstGeom prst="rect">
            <a:avLst/>
          </a:prstGeom>
          <a:solidFill>
            <a:srgbClr val="7194D2"/>
          </a:solidFill>
          <a:ln w="28575">
            <a:solidFill>
              <a:srgbClr val="5D84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chemeClr val="bg1"/>
                </a:solidFill>
              </a:rPr>
              <a:t>LaRC</a:t>
            </a:r>
            <a:endParaRPr lang="en-US" sz="2400" b="1">
              <a:solidFill>
                <a:schemeClr val="bg1"/>
              </a:solidFill>
            </a:endParaRPr>
          </a:p>
        </p:txBody>
      </p:sp>
      <p:sp>
        <p:nvSpPr>
          <p:cNvPr id="15" name="Rectangle 14">
            <a:extLst>
              <a:ext uri="{FF2B5EF4-FFF2-40B4-BE49-F238E27FC236}">
                <a16:creationId xmlns:a16="http://schemas.microsoft.com/office/drawing/2014/main" id="{3F631CC2-D4D8-639E-19B3-074C4E87DC49}"/>
              </a:ext>
            </a:extLst>
          </p:cNvPr>
          <p:cNvSpPr/>
          <p:nvPr/>
        </p:nvSpPr>
        <p:spPr>
          <a:xfrm>
            <a:off x="4260112" y="2774639"/>
            <a:ext cx="3728485" cy="818707"/>
          </a:xfrm>
          <a:prstGeom prst="rect">
            <a:avLst/>
          </a:prstGeom>
          <a:solidFill>
            <a:schemeClr val="bg1">
              <a:lumMod val="85000"/>
              <a:alpha val="6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65000"/>
                  </a:schemeClr>
                </a:solidFill>
              </a:rPr>
              <a:t>GSFC</a:t>
            </a:r>
          </a:p>
        </p:txBody>
      </p:sp>
      <p:sp>
        <p:nvSpPr>
          <p:cNvPr id="16" name="Rectangle 15">
            <a:extLst>
              <a:ext uri="{FF2B5EF4-FFF2-40B4-BE49-F238E27FC236}">
                <a16:creationId xmlns:a16="http://schemas.microsoft.com/office/drawing/2014/main" id="{7883A8E1-86D2-1D13-C358-8F44DA2DBB15}"/>
              </a:ext>
            </a:extLst>
          </p:cNvPr>
          <p:cNvSpPr/>
          <p:nvPr/>
        </p:nvSpPr>
        <p:spPr>
          <a:xfrm>
            <a:off x="2183218" y="2774637"/>
            <a:ext cx="1772094" cy="818707"/>
          </a:xfrm>
          <a:prstGeom prst="rect">
            <a:avLst/>
          </a:prstGeom>
          <a:solidFill>
            <a:schemeClr val="bg1">
              <a:lumMod val="85000"/>
              <a:alpha val="6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lumMod val="65000"/>
                  </a:schemeClr>
                </a:solidFill>
              </a:rPr>
              <a:t>JPL</a:t>
            </a:r>
          </a:p>
          <a:p>
            <a:pPr algn="ctr"/>
            <a:r>
              <a:rPr lang="en-US" sz="2000">
                <a:solidFill>
                  <a:schemeClr val="bg1">
                    <a:lumMod val="65000"/>
                  </a:schemeClr>
                </a:solidFill>
              </a:rPr>
              <a:t>(ESMPO-J)</a:t>
            </a:r>
          </a:p>
        </p:txBody>
      </p:sp>
      <p:sp>
        <p:nvSpPr>
          <p:cNvPr id="18" name="Rectangle 17">
            <a:extLst>
              <a:ext uri="{FF2B5EF4-FFF2-40B4-BE49-F238E27FC236}">
                <a16:creationId xmlns:a16="http://schemas.microsoft.com/office/drawing/2014/main" id="{4621C694-DCB4-7FE9-6500-46622BE456DC}"/>
              </a:ext>
            </a:extLst>
          </p:cNvPr>
          <p:cNvSpPr/>
          <p:nvPr/>
        </p:nvSpPr>
        <p:spPr>
          <a:xfrm>
            <a:off x="226827" y="3710299"/>
            <a:ext cx="1772094" cy="198829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a:solidFill>
                  <a:schemeClr val="bg1">
                    <a:lumMod val="65000"/>
                  </a:schemeClr>
                </a:solidFill>
              </a:rPr>
              <a:t>Landsat Next</a:t>
            </a:r>
          </a:p>
          <a:p>
            <a:pPr algn="ctr"/>
            <a:r>
              <a:rPr lang="en-US" sz="2000" b="1">
                <a:solidFill>
                  <a:schemeClr val="bg1">
                    <a:lumMod val="65000"/>
                  </a:schemeClr>
                </a:solidFill>
              </a:rPr>
              <a:t>AOS</a:t>
            </a:r>
          </a:p>
          <a:p>
            <a:pPr algn="ctr"/>
            <a:r>
              <a:rPr lang="en-US" sz="2000" b="1">
                <a:solidFill>
                  <a:schemeClr val="bg1">
                    <a:lumMod val="65000"/>
                  </a:schemeClr>
                </a:solidFill>
              </a:rPr>
              <a:t>TSIS-2</a:t>
            </a:r>
          </a:p>
          <a:p>
            <a:pPr algn="ctr"/>
            <a:r>
              <a:rPr lang="en-US" sz="2000" b="1">
                <a:solidFill>
                  <a:schemeClr val="bg1">
                    <a:lumMod val="65000"/>
                  </a:schemeClr>
                </a:solidFill>
              </a:rPr>
              <a:t>PACE</a:t>
            </a:r>
          </a:p>
          <a:p>
            <a:pPr algn="ctr"/>
            <a:r>
              <a:rPr lang="en-US" sz="2000" b="1">
                <a:solidFill>
                  <a:schemeClr val="bg1">
                    <a:lumMod val="65000"/>
                  </a:schemeClr>
                </a:solidFill>
              </a:rPr>
              <a:t>CPF</a:t>
            </a:r>
          </a:p>
        </p:txBody>
      </p:sp>
      <p:sp>
        <p:nvSpPr>
          <p:cNvPr id="19" name="Rectangle 18">
            <a:extLst>
              <a:ext uri="{FF2B5EF4-FFF2-40B4-BE49-F238E27FC236}">
                <a16:creationId xmlns:a16="http://schemas.microsoft.com/office/drawing/2014/main" id="{54C27EEF-79D4-61AA-A266-E2033356D0E3}"/>
              </a:ext>
            </a:extLst>
          </p:cNvPr>
          <p:cNvSpPr/>
          <p:nvPr/>
        </p:nvSpPr>
        <p:spPr>
          <a:xfrm>
            <a:off x="2154866" y="3728224"/>
            <a:ext cx="1772094" cy="198829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a:solidFill>
                  <a:schemeClr val="bg1">
                    <a:lumMod val="65000"/>
                  </a:schemeClr>
                </a:solidFill>
              </a:rPr>
              <a:t>MC</a:t>
            </a:r>
          </a:p>
          <a:p>
            <a:pPr algn="ctr"/>
            <a:r>
              <a:rPr lang="en-US" sz="2000" b="1">
                <a:solidFill>
                  <a:schemeClr val="bg1">
                    <a:lumMod val="65000"/>
                  </a:schemeClr>
                </a:solidFill>
              </a:rPr>
              <a:t>SBG</a:t>
            </a:r>
          </a:p>
          <a:p>
            <a:pPr algn="ctr"/>
            <a:r>
              <a:rPr lang="en-US" sz="2000" b="1">
                <a:solidFill>
                  <a:schemeClr val="bg1">
                    <a:lumMod val="65000"/>
                  </a:schemeClr>
                </a:solidFill>
              </a:rPr>
              <a:t>Sentinel-6B</a:t>
            </a:r>
          </a:p>
          <a:p>
            <a:pPr algn="ctr"/>
            <a:r>
              <a:rPr lang="en-US" sz="2000" b="1">
                <a:solidFill>
                  <a:schemeClr val="bg1">
                    <a:lumMod val="65000"/>
                  </a:schemeClr>
                </a:solidFill>
              </a:rPr>
              <a:t>NISAR</a:t>
            </a:r>
          </a:p>
          <a:p>
            <a:pPr algn="ctr"/>
            <a:r>
              <a:rPr lang="en-US" sz="2000" b="1">
                <a:solidFill>
                  <a:schemeClr val="bg1">
                    <a:lumMod val="65000"/>
                  </a:schemeClr>
                </a:solidFill>
              </a:rPr>
              <a:t>SWOT</a:t>
            </a:r>
          </a:p>
        </p:txBody>
      </p:sp>
      <p:sp>
        <p:nvSpPr>
          <p:cNvPr id="20" name="Rectangle 19">
            <a:extLst>
              <a:ext uri="{FF2B5EF4-FFF2-40B4-BE49-F238E27FC236}">
                <a16:creationId xmlns:a16="http://schemas.microsoft.com/office/drawing/2014/main" id="{8E72A56B-FF85-6B47-4406-0485127F1B27}"/>
              </a:ext>
            </a:extLst>
          </p:cNvPr>
          <p:cNvSpPr/>
          <p:nvPr/>
        </p:nvSpPr>
        <p:spPr>
          <a:xfrm>
            <a:off x="4260111" y="3710299"/>
            <a:ext cx="3728485" cy="198829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a:solidFill>
                  <a:schemeClr val="bg1">
                    <a:lumMod val="65000"/>
                  </a:schemeClr>
                </a:solidFill>
              </a:rPr>
              <a:t>TBD</a:t>
            </a:r>
          </a:p>
        </p:txBody>
      </p:sp>
      <p:sp>
        <p:nvSpPr>
          <p:cNvPr id="22" name="Rectangle 21">
            <a:extLst>
              <a:ext uri="{FF2B5EF4-FFF2-40B4-BE49-F238E27FC236}">
                <a16:creationId xmlns:a16="http://schemas.microsoft.com/office/drawing/2014/main" id="{F043351E-DF86-1F79-2227-68B9D7934CAC}"/>
              </a:ext>
            </a:extLst>
          </p:cNvPr>
          <p:cNvSpPr/>
          <p:nvPr/>
        </p:nvSpPr>
        <p:spPr>
          <a:xfrm>
            <a:off x="8236687" y="3710299"/>
            <a:ext cx="1772094" cy="198829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a:solidFill>
                  <a:schemeClr val="tx1"/>
                </a:solidFill>
              </a:rPr>
              <a:t>INCUS</a:t>
            </a:r>
          </a:p>
          <a:p>
            <a:pPr algn="ctr"/>
            <a:r>
              <a:rPr lang="en-US" sz="2000" b="1">
                <a:solidFill>
                  <a:schemeClr val="tx1"/>
                </a:solidFill>
              </a:rPr>
              <a:t>GLIMR</a:t>
            </a:r>
          </a:p>
          <a:p>
            <a:pPr algn="ctr"/>
            <a:r>
              <a:rPr lang="en-US" sz="2000" b="1">
                <a:solidFill>
                  <a:schemeClr val="tx1"/>
                </a:solidFill>
              </a:rPr>
              <a:t>Libera</a:t>
            </a:r>
          </a:p>
          <a:p>
            <a:pPr algn="ctr"/>
            <a:r>
              <a:rPr lang="en-US" sz="2000" b="1" strike="sngStrike" err="1">
                <a:solidFill>
                  <a:schemeClr val="tx1"/>
                </a:solidFill>
              </a:rPr>
              <a:t>GeoCarb</a:t>
            </a:r>
            <a:endParaRPr lang="en-US" sz="2000" b="1" strike="sngStrike">
              <a:solidFill>
                <a:schemeClr val="tx1"/>
              </a:solidFill>
            </a:endParaRPr>
          </a:p>
        </p:txBody>
      </p:sp>
      <p:sp>
        <p:nvSpPr>
          <p:cNvPr id="23" name="Rectangle 22">
            <a:extLst>
              <a:ext uri="{FF2B5EF4-FFF2-40B4-BE49-F238E27FC236}">
                <a16:creationId xmlns:a16="http://schemas.microsoft.com/office/drawing/2014/main" id="{B4BB22FD-6C58-B4C2-A8B3-97E417E1C59D}"/>
              </a:ext>
            </a:extLst>
          </p:cNvPr>
          <p:cNvSpPr/>
          <p:nvPr/>
        </p:nvSpPr>
        <p:spPr>
          <a:xfrm>
            <a:off x="10193078" y="3710299"/>
            <a:ext cx="1772094" cy="198829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a:solidFill>
                  <a:schemeClr val="tx1"/>
                </a:solidFill>
              </a:rPr>
              <a:t>MAIA</a:t>
            </a:r>
          </a:p>
          <a:p>
            <a:pPr algn="ctr"/>
            <a:r>
              <a:rPr lang="en-US" sz="2000" b="1">
                <a:solidFill>
                  <a:schemeClr val="tx1"/>
                </a:solidFill>
              </a:rPr>
              <a:t>PREFIRE</a:t>
            </a:r>
          </a:p>
          <a:p>
            <a:pPr algn="ctr"/>
            <a:r>
              <a:rPr lang="en-US" sz="2000" b="1">
                <a:solidFill>
                  <a:schemeClr val="tx1"/>
                </a:solidFill>
              </a:rPr>
              <a:t>TROPICS</a:t>
            </a:r>
          </a:p>
        </p:txBody>
      </p:sp>
      <p:cxnSp>
        <p:nvCxnSpPr>
          <p:cNvPr id="25" name="Straight Arrow Connector 24">
            <a:extLst>
              <a:ext uri="{FF2B5EF4-FFF2-40B4-BE49-F238E27FC236}">
                <a16:creationId xmlns:a16="http://schemas.microsoft.com/office/drawing/2014/main" id="{9D49F48D-312F-CAB2-1F32-E6F875338DCB}"/>
              </a:ext>
            </a:extLst>
          </p:cNvPr>
          <p:cNvCxnSpPr/>
          <p:nvPr/>
        </p:nvCxnSpPr>
        <p:spPr>
          <a:xfrm>
            <a:off x="606056" y="5894631"/>
            <a:ext cx="10930270" cy="0"/>
          </a:xfrm>
          <a:prstGeom prst="straightConnector1">
            <a:avLst/>
          </a:prstGeom>
          <a:ln w="57150">
            <a:solidFill>
              <a:srgbClr val="C7A16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21D02A1-3930-0B99-8683-ECBE36A0394A}"/>
              </a:ext>
            </a:extLst>
          </p:cNvPr>
          <p:cNvSpPr txBox="1"/>
          <p:nvPr/>
        </p:nvSpPr>
        <p:spPr>
          <a:xfrm>
            <a:off x="5302103" y="5390436"/>
            <a:ext cx="1573619" cy="400110"/>
          </a:xfrm>
          <a:prstGeom prst="rect">
            <a:avLst/>
          </a:prstGeom>
          <a:noFill/>
        </p:spPr>
        <p:txBody>
          <a:bodyPr wrap="square" rtlCol="0">
            <a:spAutoFit/>
          </a:bodyPr>
          <a:lstStyle/>
          <a:p>
            <a:pPr algn="ctr"/>
            <a:r>
              <a:rPr lang="en-US" sz="2000" b="1"/>
              <a:t>CATEGORY</a:t>
            </a:r>
          </a:p>
        </p:txBody>
      </p:sp>
      <p:sp>
        <p:nvSpPr>
          <p:cNvPr id="27" name="TextBox 26">
            <a:extLst>
              <a:ext uri="{FF2B5EF4-FFF2-40B4-BE49-F238E27FC236}">
                <a16:creationId xmlns:a16="http://schemas.microsoft.com/office/drawing/2014/main" id="{DE44643D-557A-8F7D-7E30-1C9F4BEE7AE0}"/>
              </a:ext>
            </a:extLst>
          </p:cNvPr>
          <p:cNvSpPr txBox="1"/>
          <p:nvPr/>
        </p:nvSpPr>
        <p:spPr>
          <a:xfrm>
            <a:off x="5302102" y="5922335"/>
            <a:ext cx="1573619" cy="400110"/>
          </a:xfrm>
          <a:prstGeom prst="rect">
            <a:avLst/>
          </a:prstGeom>
          <a:noFill/>
        </p:spPr>
        <p:txBody>
          <a:bodyPr wrap="square" rtlCol="0">
            <a:spAutoFit/>
          </a:bodyPr>
          <a:lstStyle/>
          <a:p>
            <a:pPr algn="ctr"/>
            <a:r>
              <a:rPr lang="en-US" sz="2000" b="1"/>
              <a:t>CLASS</a:t>
            </a:r>
          </a:p>
        </p:txBody>
      </p:sp>
      <p:sp>
        <p:nvSpPr>
          <p:cNvPr id="28" name="TextBox 27">
            <a:extLst>
              <a:ext uri="{FF2B5EF4-FFF2-40B4-BE49-F238E27FC236}">
                <a16:creationId xmlns:a16="http://schemas.microsoft.com/office/drawing/2014/main" id="{DFC5F698-D250-221F-4449-4BE67130BD46}"/>
              </a:ext>
            </a:extLst>
          </p:cNvPr>
          <p:cNvSpPr txBox="1"/>
          <p:nvPr/>
        </p:nvSpPr>
        <p:spPr>
          <a:xfrm>
            <a:off x="759340" y="5484270"/>
            <a:ext cx="2034364" cy="369332"/>
          </a:xfrm>
          <a:prstGeom prst="rect">
            <a:avLst/>
          </a:prstGeom>
          <a:noFill/>
        </p:spPr>
        <p:txBody>
          <a:bodyPr wrap="square" rtlCol="0">
            <a:spAutoFit/>
          </a:bodyPr>
          <a:lstStyle/>
          <a:p>
            <a:r>
              <a:rPr lang="en-US"/>
              <a:t>Higher Cost </a:t>
            </a:r>
          </a:p>
        </p:txBody>
      </p:sp>
      <p:sp>
        <p:nvSpPr>
          <p:cNvPr id="2" name="TextBox 1">
            <a:extLst>
              <a:ext uri="{FF2B5EF4-FFF2-40B4-BE49-F238E27FC236}">
                <a16:creationId xmlns:a16="http://schemas.microsoft.com/office/drawing/2014/main" id="{DB9F00CC-79A4-968E-CA8B-A03FA1184338}"/>
              </a:ext>
            </a:extLst>
          </p:cNvPr>
          <p:cNvSpPr txBox="1"/>
          <p:nvPr/>
        </p:nvSpPr>
        <p:spPr>
          <a:xfrm>
            <a:off x="759340" y="5910729"/>
            <a:ext cx="2034364" cy="369332"/>
          </a:xfrm>
          <a:prstGeom prst="rect">
            <a:avLst/>
          </a:prstGeom>
          <a:noFill/>
        </p:spPr>
        <p:txBody>
          <a:bodyPr wrap="square" rtlCol="0">
            <a:spAutoFit/>
          </a:bodyPr>
          <a:lstStyle/>
          <a:p>
            <a:r>
              <a:rPr lang="en-US"/>
              <a:t>Lower Risk  </a:t>
            </a:r>
          </a:p>
        </p:txBody>
      </p:sp>
      <p:sp>
        <p:nvSpPr>
          <p:cNvPr id="3" name="TextBox 2">
            <a:extLst>
              <a:ext uri="{FF2B5EF4-FFF2-40B4-BE49-F238E27FC236}">
                <a16:creationId xmlns:a16="http://schemas.microsoft.com/office/drawing/2014/main" id="{FBC1F537-B0B5-3A5B-628B-E98D433CC4BF}"/>
              </a:ext>
            </a:extLst>
          </p:cNvPr>
          <p:cNvSpPr txBox="1"/>
          <p:nvPr/>
        </p:nvSpPr>
        <p:spPr>
          <a:xfrm>
            <a:off x="9437280" y="5482174"/>
            <a:ext cx="2034364" cy="369332"/>
          </a:xfrm>
          <a:prstGeom prst="rect">
            <a:avLst/>
          </a:prstGeom>
          <a:noFill/>
        </p:spPr>
        <p:txBody>
          <a:bodyPr wrap="square" rtlCol="0">
            <a:spAutoFit/>
          </a:bodyPr>
          <a:lstStyle/>
          <a:p>
            <a:pPr algn="r"/>
            <a:r>
              <a:rPr lang="en-US"/>
              <a:t>Lower Cost </a:t>
            </a:r>
          </a:p>
        </p:txBody>
      </p:sp>
      <p:sp>
        <p:nvSpPr>
          <p:cNvPr id="7" name="TextBox 6">
            <a:extLst>
              <a:ext uri="{FF2B5EF4-FFF2-40B4-BE49-F238E27FC236}">
                <a16:creationId xmlns:a16="http://schemas.microsoft.com/office/drawing/2014/main" id="{3A7F6C66-D498-11B4-859A-76C624833AA9}"/>
              </a:ext>
            </a:extLst>
          </p:cNvPr>
          <p:cNvSpPr txBox="1"/>
          <p:nvPr/>
        </p:nvSpPr>
        <p:spPr>
          <a:xfrm>
            <a:off x="9437280" y="5908633"/>
            <a:ext cx="2034364" cy="369332"/>
          </a:xfrm>
          <a:prstGeom prst="rect">
            <a:avLst/>
          </a:prstGeom>
          <a:noFill/>
        </p:spPr>
        <p:txBody>
          <a:bodyPr wrap="square" rtlCol="0">
            <a:spAutoFit/>
          </a:bodyPr>
          <a:lstStyle/>
          <a:p>
            <a:pPr algn="r"/>
            <a:r>
              <a:rPr lang="en-US"/>
              <a:t>Higher Risk  </a:t>
            </a:r>
          </a:p>
        </p:txBody>
      </p:sp>
    </p:spTree>
    <p:extLst>
      <p:ext uri="{BB962C8B-B14F-4D97-AF65-F5344CB8AC3E}">
        <p14:creationId xmlns:p14="http://schemas.microsoft.com/office/powerpoint/2010/main" val="344401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25" descr="A picture containing planet, space, astronomical object, outer space&#10;&#10;Description automatically generated">
            <a:extLst>
              <a:ext uri="{FF2B5EF4-FFF2-40B4-BE49-F238E27FC236}">
                <a16:creationId xmlns:a16="http://schemas.microsoft.com/office/drawing/2014/main" id="{FE3BEBA9-2432-F81F-66D0-AA6C00548C75}"/>
              </a:ext>
            </a:extLst>
          </p:cNvPr>
          <p:cNvPicPr>
            <a:picLocks noChangeAspect="1"/>
          </p:cNvPicPr>
          <p:nvPr/>
        </p:nvPicPr>
        <p:blipFill>
          <a:blip r:embed="rId3"/>
          <a:stretch>
            <a:fillRect/>
          </a:stretch>
        </p:blipFill>
        <p:spPr>
          <a:xfrm>
            <a:off x="0" y="0"/>
            <a:ext cx="12192000" cy="6858000"/>
          </a:xfrm>
          <a:prstGeom prst="rect">
            <a:avLst/>
          </a:prstGeom>
        </p:spPr>
      </p:pic>
      <p:grpSp>
        <p:nvGrpSpPr>
          <p:cNvPr id="85" name="Group 84">
            <a:extLst>
              <a:ext uri="{FF2B5EF4-FFF2-40B4-BE49-F238E27FC236}">
                <a16:creationId xmlns:a16="http://schemas.microsoft.com/office/drawing/2014/main" id="{478E904C-47F7-844B-AD09-396C284C2606}"/>
              </a:ext>
            </a:extLst>
          </p:cNvPr>
          <p:cNvGrpSpPr/>
          <p:nvPr/>
        </p:nvGrpSpPr>
        <p:grpSpPr>
          <a:xfrm>
            <a:off x="2952063" y="4989459"/>
            <a:ext cx="900414" cy="488773"/>
            <a:chOff x="5326765" y="5830747"/>
            <a:chExt cx="900414" cy="488773"/>
          </a:xfrm>
        </p:grpSpPr>
        <p:pic>
          <p:nvPicPr>
            <p:cNvPr id="54" name="Picture 53" descr="A picture containing window, building, wheel&#10;&#10;Description automatically generated">
              <a:extLst>
                <a:ext uri="{FF2B5EF4-FFF2-40B4-BE49-F238E27FC236}">
                  <a16:creationId xmlns:a16="http://schemas.microsoft.com/office/drawing/2014/main" id="{CE9A2B4C-C17E-7344-A48C-0D05FB0D6CDF}"/>
                </a:ext>
              </a:extLst>
            </p:cNvPr>
            <p:cNvPicPr>
              <a:picLocks noChangeAspect="1"/>
            </p:cNvPicPr>
            <p:nvPr/>
          </p:nvPicPr>
          <p:blipFill>
            <a:blip r:embed="rId4"/>
            <a:stretch>
              <a:fillRect/>
            </a:stretch>
          </p:blipFill>
          <p:spPr>
            <a:xfrm>
              <a:off x="5326765" y="5886450"/>
              <a:ext cx="111126" cy="111126"/>
            </a:xfrm>
            <a:prstGeom prst="rect">
              <a:avLst/>
            </a:prstGeom>
          </p:spPr>
        </p:pic>
        <p:pic>
          <p:nvPicPr>
            <p:cNvPr id="114" name="Picture 113" descr="A picture containing insect&#10;&#10;Description automatically generated">
              <a:extLst>
                <a:ext uri="{FF2B5EF4-FFF2-40B4-BE49-F238E27FC236}">
                  <a16:creationId xmlns:a16="http://schemas.microsoft.com/office/drawing/2014/main" id="{A54C7E55-C706-234D-BC2D-2B4AE6B27679}"/>
                </a:ext>
              </a:extLst>
            </p:cNvPr>
            <p:cNvPicPr>
              <a:picLocks noChangeAspect="1"/>
            </p:cNvPicPr>
            <p:nvPr/>
          </p:nvPicPr>
          <p:blipFill>
            <a:blip r:embed="rId5"/>
            <a:stretch>
              <a:fillRect/>
            </a:stretch>
          </p:blipFill>
          <p:spPr>
            <a:xfrm>
              <a:off x="5460822" y="6045200"/>
              <a:ext cx="515722" cy="274320"/>
            </a:xfrm>
            <a:prstGeom prst="rect">
              <a:avLst/>
            </a:prstGeom>
          </p:spPr>
        </p:pic>
        <p:sp>
          <p:nvSpPr>
            <p:cNvPr id="150" name="TextBox 149">
              <a:extLst>
                <a:ext uri="{FF2B5EF4-FFF2-40B4-BE49-F238E27FC236}">
                  <a16:creationId xmlns:a16="http://schemas.microsoft.com/office/drawing/2014/main" id="{CE8FE535-A7D8-764F-8AFE-34F59AD18958}"/>
                </a:ext>
              </a:extLst>
            </p:cNvPr>
            <p:cNvSpPr txBox="1"/>
            <p:nvPr/>
          </p:nvSpPr>
          <p:spPr>
            <a:xfrm>
              <a:off x="5369688" y="5830747"/>
              <a:ext cx="857491"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SENTINEL-6B</a:t>
              </a:r>
            </a:p>
          </p:txBody>
        </p:sp>
      </p:grpSp>
      <p:grpSp>
        <p:nvGrpSpPr>
          <p:cNvPr id="17" name="Group 16">
            <a:extLst>
              <a:ext uri="{FF2B5EF4-FFF2-40B4-BE49-F238E27FC236}">
                <a16:creationId xmlns:a16="http://schemas.microsoft.com/office/drawing/2014/main" id="{1FB08CCF-1F2A-5841-8793-755DFB2E9A51}"/>
              </a:ext>
            </a:extLst>
          </p:cNvPr>
          <p:cNvGrpSpPr/>
          <p:nvPr/>
        </p:nvGrpSpPr>
        <p:grpSpPr>
          <a:xfrm>
            <a:off x="4836428" y="3550207"/>
            <a:ext cx="686193" cy="460794"/>
            <a:chOff x="5753100" y="3677856"/>
            <a:chExt cx="686193" cy="460794"/>
          </a:xfrm>
        </p:grpSpPr>
        <p:sp>
          <p:nvSpPr>
            <p:cNvPr id="97" name="TextBox 96">
              <a:extLst>
                <a:ext uri="{FF2B5EF4-FFF2-40B4-BE49-F238E27FC236}">
                  <a16:creationId xmlns:a16="http://schemas.microsoft.com/office/drawing/2014/main" id="{28E4CD08-AE65-B54E-918D-24BC96894F2C}"/>
                </a:ext>
              </a:extLst>
            </p:cNvPr>
            <p:cNvSpPr txBox="1"/>
            <p:nvPr/>
          </p:nvSpPr>
          <p:spPr>
            <a:xfrm>
              <a:off x="5796023" y="3677856"/>
              <a:ext cx="64327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AURA</a:t>
              </a:r>
            </a:p>
          </p:txBody>
        </p:sp>
        <p:pic>
          <p:nvPicPr>
            <p:cNvPr id="41" name="Picture 40" descr="A picture containing window, building, wheel&#10;&#10;Description automatically generated">
              <a:extLst>
                <a:ext uri="{FF2B5EF4-FFF2-40B4-BE49-F238E27FC236}">
                  <a16:creationId xmlns:a16="http://schemas.microsoft.com/office/drawing/2014/main" id="{37F99A42-0E5A-ED4D-A1F1-95A47F30F248}"/>
                </a:ext>
              </a:extLst>
            </p:cNvPr>
            <p:cNvPicPr>
              <a:picLocks noChangeAspect="1"/>
            </p:cNvPicPr>
            <p:nvPr/>
          </p:nvPicPr>
          <p:blipFill>
            <a:blip r:embed="rId4"/>
            <a:stretch>
              <a:fillRect/>
            </a:stretch>
          </p:blipFill>
          <p:spPr>
            <a:xfrm>
              <a:off x="5753100" y="3743325"/>
              <a:ext cx="111126" cy="111126"/>
            </a:xfrm>
            <a:prstGeom prst="rect">
              <a:avLst/>
            </a:prstGeom>
          </p:spPr>
        </p:pic>
        <p:pic>
          <p:nvPicPr>
            <p:cNvPr id="84" name="Picture 83" descr="A picture containing gear&#10;&#10;Description automatically generated">
              <a:extLst>
                <a:ext uri="{FF2B5EF4-FFF2-40B4-BE49-F238E27FC236}">
                  <a16:creationId xmlns:a16="http://schemas.microsoft.com/office/drawing/2014/main" id="{822DFC69-F31C-A449-BA9B-CF4F98704D48}"/>
                </a:ext>
              </a:extLst>
            </p:cNvPr>
            <p:cNvPicPr>
              <a:picLocks noChangeAspect="1"/>
            </p:cNvPicPr>
            <p:nvPr/>
          </p:nvPicPr>
          <p:blipFill>
            <a:blip r:embed="rId6"/>
            <a:stretch>
              <a:fillRect/>
            </a:stretch>
          </p:blipFill>
          <p:spPr>
            <a:xfrm>
              <a:off x="5772150" y="3897350"/>
              <a:ext cx="635000" cy="241300"/>
            </a:xfrm>
            <a:prstGeom prst="rect">
              <a:avLst/>
            </a:prstGeom>
          </p:spPr>
        </p:pic>
      </p:grpSp>
      <p:grpSp>
        <p:nvGrpSpPr>
          <p:cNvPr id="19" name="Group 18">
            <a:extLst>
              <a:ext uri="{FF2B5EF4-FFF2-40B4-BE49-F238E27FC236}">
                <a16:creationId xmlns:a16="http://schemas.microsoft.com/office/drawing/2014/main" id="{9CD16ABF-5AA3-864F-A289-87AE6E18175D}"/>
              </a:ext>
            </a:extLst>
          </p:cNvPr>
          <p:cNvGrpSpPr/>
          <p:nvPr/>
        </p:nvGrpSpPr>
        <p:grpSpPr>
          <a:xfrm>
            <a:off x="6236023" y="3647990"/>
            <a:ext cx="865622" cy="487733"/>
            <a:chOff x="7069100" y="2880167"/>
            <a:chExt cx="865622" cy="487733"/>
          </a:xfrm>
        </p:grpSpPr>
        <p:sp>
          <p:nvSpPr>
            <p:cNvPr id="101" name="TextBox 100">
              <a:extLst>
                <a:ext uri="{FF2B5EF4-FFF2-40B4-BE49-F238E27FC236}">
                  <a16:creationId xmlns:a16="http://schemas.microsoft.com/office/drawing/2014/main" id="{CBA16907-D9B2-3B41-B3CE-F0107410124F}"/>
                </a:ext>
              </a:extLst>
            </p:cNvPr>
            <p:cNvSpPr txBox="1"/>
            <p:nvPr/>
          </p:nvSpPr>
          <p:spPr>
            <a:xfrm>
              <a:off x="7149572" y="2880167"/>
              <a:ext cx="78515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CALIPSO</a:t>
              </a:r>
            </a:p>
          </p:txBody>
        </p:sp>
        <p:pic>
          <p:nvPicPr>
            <p:cNvPr id="40" name="Picture 39" descr="A picture containing window, building, wheel&#10;&#10;Description automatically generated">
              <a:extLst>
                <a:ext uri="{FF2B5EF4-FFF2-40B4-BE49-F238E27FC236}">
                  <a16:creationId xmlns:a16="http://schemas.microsoft.com/office/drawing/2014/main" id="{0B92DAEF-0A25-C148-A5A8-F2C94A17DBF4}"/>
                </a:ext>
              </a:extLst>
            </p:cNvPr>
            <p:cNvPicPr>
              <a:picLocks noChangeAspect="1"/>
            </p:cNvPicPr>
            <p:nvPr/>
          </p:nvPicPr>
          <p:blipFill>
            <a:blip r:embed="rId4"/>
            <a:stretch>
              <a:fillRect/>
            </a:stretch>
          </p:blipFill>
          <p:spPr>
            <a:xfrm>
              <a:off x="7099300" y="2952750"/>
              <a:ext cx="111126" cy="111126"/>
            </a:xfrm>
            <a:prstGeom prst="rect">
              <a:avLst/>
            </a:prstGeom>
          </p:spPr>
        </p:pic>
        <p:pic>
          <p:nvPicPr>
            <p:cNvPr id="86" name="Picture 85" descr="A picture containing satellite, transport&#10;&#10;Description automatically generated">
              <a:extLst>
                <a:ext uri="{FF2B5EF4-FFF2-40B4-BE49-F238E27FC236}">
                  <a16:creationId xmlns:a16="http://schemas.microsoft.com/office/drawing/2014/main" id="{9DB6BAD9-2692-3348-9B90-AABCAC846DE5}"/>
                </a:ext>
              </a:extLst>
            </p:cNvPr>
            <p:cNvPicPr>
              <a:picLocks noChangeAspect="1"/>
            </p:cNvPicPr>
            <p:nvPr/>
          </p:nvPicPr>
          <p:blipFill>
            <a:blip r:embed="rId7"/>
            <a:stretch>
              <a:fillRect/>
            </a:stretch>
          </p:blipFill>
          <p:spPr>
            <a:xfrm>
              <a:off x="7069100" y="3101200"/>
              <a:ext cx="520700" cy="266700"/>
            </a:xfrm>
            <a:prstGeom prst="rect">
              <a:avLst/>
            </a:prstGeom>
          </p:spPr>
        </p:pic>
      </p:grpSp>
      <p:grpSp>
        <p:nvGrpSpPr>
          <p:cNvPr id="36" name="Group 35">
            <a:extLst>
              <a:ext uri="{FF2B5EF4-FFF2-40B4-BE49-F238E27FC236}">
                <a16:creationId xmlns:a16="http://schemas.microsoft.com/office/drawing/2014/main" id="{7AA3DFAF-B9AE-5142-9EB5-1C9D2BADB0F3}"/>
              </a:ext>
            </a:extLst>
          </p:cNvPr>
          <p:cNvGrpSpPr/>
          <p:nvPr/>
        </p:nvGrpSpPr>
        <p:grpSpPr>
          <a:xfrm>
            <a:off x="3947011" y="359521"/>
            <a:ext cx="993896" cy="462820"/>
            <a:chOff x="1911350" y="523755"/>
            <a:chExt cx="993896" cy="462820"/>
          </a:xfrm>
        </p:grpSpPr>
        <p:sp>
          <p:nvSpPr>
            <p:cNvPr id="117" name="TextBox 116">
              <a:extLst>
                <a:ext uri="{FF2B5EF4-FFF2-40B4-BE49-F238E27FC236}">
                  <a16:creationId xmlns:a16="http://schemas.microsoft.com/office/drawing/2014/main" id="{FAC4F0CC-7210-B845-9BB0-622AEE64A061}"/>
                </a:ext>
              </a:extLst>
            </p:cNvPr>
            <p:cNvSpPr txBox="1"/>
            <p:nvPr/>
          </p:nvSpPr>
          <p:spPr>
            <a:xfrm>
              <a:off x="1962874" y="523755"/>
              <a:ext cx="942372"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GRACE-FO (2)</a:t>
              </a:r>
            </a:p>
          </p:txBody>
        </p:sp>
        <p:pic>
          <p:nvPicPr>
            <p:cNvPr id="48" name="Picture 47" descr="A picture containing window, building, wheel&#10;&#10;Description automatically generated">
              <a:extLst>
                <a:ext uri="{FF2B5EF4-FFF2-40B4-BE49-F238E27FC236}">
                  <a16:creationId xmlns:a16="http://schemas.microsoft.com/office/drawing/2014/main" id="{CE42C4ED-E99A-4E48-98C1-24CFC9712E6D}"/>
                </a:ext>
              </a:extLst>
            </p:cNvPr>
            <p:cNvPicPr>
              <a:picLocks noChangeAspect="1"/>
            </p:cNvPicPr>
            <p:nvPr/>
          </p:nvPicPr>
          <p:blipFill>
            <a:blip r:embed="rId4"/>
            <a:stretch>
              <a:fillRect/>
            </a:stretch>
          </p:blipFill>
          <p:spPr>
            <a:xfrm>
              <a:off x="1911350" y="596900"/>
              <a:ext cx="111126" cy="111126"/>
            </a:xfrm>
            <a:prstGeom prst="rect">
              <a:avLst/>
            </a:prstGeom>
          </p:spPr>
        </p:pic>
        <p:pic>
          <p:nvPicPr>
            <p:cNvPr id="96" name="Picture 95">
              <a:extLst>
                <a:ext uri="{FF2B5EF4-FFF2-40B4-BE49-F238E27FC236}">
                  <a16:creationId xmlns:a16="http://schemas.microsoft.com/office/drawing/2014/main" id="{CC8691FE-DA78-BE49-A913-AB6A30BF6F25}"/>
                </a:ext>
              </a:extLst>
            </p:cNvPr>
            <p:cNvPicPr>
              <a:picLocks noChangeAspect="1"/>
            </p:cNvPicPr>
            <p:nvPr/>
          </p:nvPicPr>
          <p:blipFill>
            <a:blip r:embed="rId8"/>
            <a:stretch>
              <a:fillRect/>
            </a:stretch>
          </p:blipFill>
          <p:spPr>
            <a:xfrm>
              <a:off x="2111375" y="770675"/>
              <a:ext cx="508000" cy="215900"/>
            </a:xfrm>
            <a:prstGeom prst="rect">
              <a:avLst/>
            </a:prstGeom>
          </p:spPr>
        </p:pic>
      </p:grpSp>
      <p:grpSp>
        <p:nvGrpSpPr>
          <p:cNvPr id="83" name="Group 82">
            <a:extLst>
              <a:ext uri="{FF2B5EF4-FFF2-40B4-BE49-F238E27FC236}">
                <a16:creationId xmlns:a16="http://schemas.microsoft.com/office/drawing/2014/main" id="{F8059533-804B-5C48-A8B9-C798CAC771AE}"/>
              </a:ext>
            </a:extLst>
          </p:cNvPr>
          <p:cNvGrpSpPr/>
          <p:nvPr/>
        </p:nvGrpSpPr>
        <p:grpSpPr>
          <a:xfrm>
            <a:off x="942203" y="2954835"/>
            <a:ext cx="736600" cy="395784"/>
            <a:chOff x="4885475" y="5353291"/>
            <a:chExt cx="736600" cy="395784"/>
          </a:xfrm>
        </p:grpSpPr>
        <p:sp>
          <p:nvSpPr>
            <p:cNvPr id="149" name="TextBox 148">
              <a:extLst>
                <a:ext uri="{FF2B5EF4-FFF2-40B4-BE49-F238E27FC236}">
                  <a16:creationId xmlns:a16="http://schemas.microsoft.com/office/drawing/2014/main" id="{0EE80E43-2B71-8F45-981F-D99D2ABBB4E2}"/>
                </a:ext>
              </a:extLst>
            </p:cNvPr>
            <p:cNvSpPr txBox="1"/>
            <p:nvPr/>
          </p:nvSpPr>
          <p:spPr>
            <a:xfrm>
              <a:off x="5008944" y="5353291"/>
              <a:ext cx="51603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PACE</a:t>
              </a:r>
            </a:p>
          </p:txBody>
        </p:sp>
        <p:pic>
          <p:nvPicPr>
            <p:cNvPr id="53" name="Picture 52" descr="A picture containing window, building, wheel&#10;&#10;Description automatically generated">
              <a:extLst>
                <a:ext uri="{FF2B5EF4-FFF2-40B4-BE49-F238E27FC236}">
                  <a16:creationId xmlns:a16="http://schemas.microsoft.com/office/drawing/2014/main" id="{8874BB4A-3C6C-914E-8937-D19DC3DA3F10}"/>
                </a:ext>
              </a:extLst>
            </p:cNvPr>
            <p:cNvPicPr>
              <a:picLocks noChangeAspect="1"/>
            </p:cNvPicPr>
            <p:nvPr/>
          </p:nvPicPr>
          <p:blipFill>
            <a:blip r:embed="rId4"/>
            <a:stretch>
              <a:fillRect/>
            </a:stretch>
          </p:blipFill>
          <p:spPr>
            <a:xfrm>
              <a:off x="4965700" y="5410200"/>
              <a:ext cx="111126" cy="111126"/>
            </a:xfrm>
            <a:prstGeom prst="rect">
              <a:avLst/>
            </a:prstGeom>
          </p:spPr>
        </p:pic>
        <p:pic>
          <p:nvPicPr>
            <p:cNvPr id="112" name="Picture 111" descr="A picture containing weapon&#10;&#10;Description automatically generated">
              <a:extLst>
                <a:ext uri="{FF2B5EF4-FFF2-40B4-BE49-F238E27FC236}">
                  <a16:creationId xmlns:a16="http://schemas.microsoft.com/office/drawing/2014/main" id="{0CE65318-3752-344A-9116-0367801CD690}"/>
                </a:ext>
              </a:extLst>
            </p:cNvPr>
            <p:cNvPicPr>
              <a:picLocks noChangeAspect="1"/>
            </p:cNvPicPr>
            <p:nvPr/>
          </p:nvPicPr>
          <p:blipFill>
            <a:blip r:embed="rId9"/>
            <a:stretch>
              <a:fillRect/>
            </a:stretch>
          </p:blipFill>
          <p:spPr>
            <a:xfrm>
              <a:off x="4885475" y="5533175"/>
              <a:ext cx="736600" cy="215900"/>
            </a:xfrm>
            <a:prstGeom prst="rect">
              <a:avLst/>
            </a:prstGeom>
          </p:spPr>
        </p:pic>
      </p:grpSp>
      <p:grpSp>
        <p:nvGrpSpPr>
          <p:cNvPr id="67" name="Group 66">
            <a:extLst>
              <a:ext uri="{FF2B5EF4-FFF2-40B4-BE49-F238E27FC236}">
                <a16:creationId xmlns:a16="http://schemas.microsoft.com/office/drawing/2014/main" id="{FDEB74FB-0B2A-3844-BC2A-CA3D172FF4A0}"/>
              </a:ext>
            </a:extLst>
          </p:cNvPr>
          <p:cNvGrpSpPr/>
          <p:nvPr/>
        </p:nvGrpSpPr>
        <p:grpSpPr>
          <a:xfrm>
            <a:off x="1183283" y="1225338"/>
            <a:ext cx="613340" cy="542143"/>
            <a:chOff x="1793875" y="3706792"/>
            <a:chExt cx="613340" cy="542143"/>
          </a:xfrm>
        </p:grpSpPr>
        <p:sp>
          <p:nvSpPr>
            <p:cNvPr id="139" name="TextBox 138">
              <a:extLst>
                <a:ext uri="{FF2B5EF4-FFF2-40B4-BE49-F238E27FC236}">
                  <a16:creationId xmlns:a16="http://schemas.microsoft.com/office/drawing/2014/main" id="{2C92C11A-421A-E341-8B44-3681AA607466}"/>
                </a:ext>
              </a:extLst>
            </p:cNvPr>
            <p:cNvSpPr txBox="1"/>
            <p:nvPr/>
          </p:nvSpPr>
          <p:spPr>
            <a:xfrm>
              <a:off x="1840374" y="3706792"/>
              <a:ext cx="527613"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SWOT</a:t>
              </a:r>
            </a:p>
          </p:txBody>
        </p:sp>
        <p:pic>
          <p:nvPicPr>
            <p:cNvPr id="51" name="Picture 50" descr="A picture containing window, building, wheel&#10;&#10;Description automatically generated">
              <a:extLst>
                <a:ext uri="{FF2B5EF4-FFF2-40B4-BE49-F238E27FC236}">
                  <a16:creationId xmlns:a16="http://schemas.microsoft.com/office/drawing/2014/main" id="{AAE05E6F-D61B-694B-A8A6-A3D418A5FB5A}"/>
                </a:ext>
              </a:extLst>
            </p:cNvPr>
            <p:cNvPicPr>
              <a:picLocks noChangeAspect="1"/>
            </p:cNvPicPr>
            <p:nvPr/>
          </p:nvPicPr>
          <p:blipFill>
            <a:blip r:embed="rId4"/>
            <a:stretch>
              <a:fillRect/>
            </a:stretch>
          </p:blipFill>
          <p:spPr>
            <a:xfrm>
              <a:off x="1793875" y="3762375"/>
              <a:ext cx="111126" cy="111126"/>
            </a:xfrm>
            <a:prstGeom prst="rect">
              <a:avLst/>
            </a:prstGeom>
          </p:spPr>
        </p:pic>
        <p:pic>
          <p:nvPicPr>
            <p:cNvPr id="122" name="Picture 121" descr="A close-up of a satellite&#10;&#10;Description automatically generated with low confidence">
              <a:extLst>
                <a:ext uri="{FF2B5EF4-FFF2-40B4-BE49-F238E27FC236}">
                  <a16:creationId xmlns:a16="http://schemas.microsoft.com/office/drawing/2014/main" id="{01334B68-53F9-D849-BD24-CDE4AD427CCA}"/>
                </a:ext>
              </a:extLst>
            </p:cNvPr>
            <p:cNvPicPr>
              <a:picLocks noChangeAspect="1"/>
            </p:cNvPicPr>
            <p:nvPr/>
          </p:nvPicPr>
          <p:blipFill>
            <a:blip r:embed="rId10"/>
            <a:stretch>
              <a:fillRect/>
            </a:stretch>
          </p:blipFill>
          <p:spPr>
            <a:xfrm>
              <a:off x="1879601" y="3886200"/>
              <a:ext cx="527614" cy="362735"/>
            </a:xfrm>
            <a:prstGeom prst="rect">
              <a:avLst/>
            </a:prstGeom>
          </p:spPr>
        </p:pic>
      </p:grpSp>
      <p:pic>
        <p:nvPicPr>
          <p:cNvPr id="129" name="Picture 128">
            <a:extLst>
              <a:ext uri="{FF2B5EF4-FFF2-40B4-BE49-F238E27FC236}">
                <a16:creationId xmlns:a16="http://schemas.microsoft.com/office/drawing/2014/main" id="{F72C2EA3-4971-B446-96BC-AED5606DC31B}"/>
              </a:ext>
            </a:extLst>
          </p:cNvPr>
          <p:cNvPicPr>
            <a:picLocks noChangeAspect="1"/>
          </p:cNvPicPr>
          <p:nvPr/>
        </p:nvPicPr>
        <p:blipFill>
          <a:blip r:embed="rId11"/>
          <a:stretch>
            <a:fillRect/>
          </a:stretch>
        </p:blipFill>
        <p:spPr>
          <a:xfrm>
            <a:off x="9189720" y="188468"/>
            <a:ext cx="2787269" cy="845792"/>
          </a:xfrm>
          <a:prstGeom prst="rect">
            <a:avLst/>
          </a:prstGeom>
        </p:spPr>
      </p:pic>
      <p:sp>
        <p:nvSpPr>
          <p:cNvPr id="130" name="TextBox 129">
            <a:extLst>
              <a:ext uri="{FF2B5EF4-FFF2-40B4-BE49-F238E27FC236}">
                <a16:creationId xmlns:a16="http://schemas.microsoft.com/office/drawing/2014/main" id="{CF941EAE-0D88-824F-84F8-4ACF74638267}"/>
              </a:ext>
            </a:extLst>
          </p:cNvPr>
          <p:cNvSpPr txBox="1"/>
          <p:nvPr/>
        </p:nvSpPr>
        <p:spPr>
          <a:xfrm>
            <a:off x="8778240" y="1221434"/>
            <a:ext cx="3145536" cy="569387"/>
          </a:xfrm>
          <a:prstGeom prst="rect">
            <a:avLst/>
          </a:prstGeom>
          <a:noFill/>
        </p:spPr>
        <p:txBody>
          <a:bodyPr wrap="square" rtlCol="0">
            <a:spAutoFit/>
          </a:bodyPr>
          <a:lstStyle/>
          <a:p>
            <a:pPr algn="r"/>
            <a:r>
              <a:rPr lang="en-US" sz="3100">
                <a:solidFill>
                  <a:schemeClr val="bg1"/>
                </a:solidFill>
                <a:latin typeface="Arial" panose="020B0604020202020204" pitchFamily="34" charset="0"/>
                <a:cs typeface="Arial" panose="020B0604020202020204" pitchFamily="34" charset="0"/>
              </a:rPr>
              <a:t>EARTH FLEET</a:t>
            </a:r>
          </a:p>
        </p:txBody>
      </p:sp>
      <p:grpSp>
        <p:nvGrpSpPr>
          <p:cNvPr id="178" name="Group 177">
            <a:extLst>
              <a:ext uri="{FF2B5EF4-FFF2-40B4-BE49-F238E27FC236}">
                <a16:creationId xmlns:a16="http://schemas.microsoft.com/office/drawing/2014/main" id="{2C582BEF-A3AE-5246-819D-4DB1A1BFF5E8}"/>
              </a:ext>
            </a:extLst>
          </p:cNvPr>
          <p:cNvGrpSpPr/>
          <p:nvPr/>
        </p:nvGrpSpPr>
        <p:grpSpPr>
          <a:xfrm>
            <a:off x="9377516" y="3618780"/>
            <a:ext cx="2518448" cy="1080782"/>
            <a:chOff x="9380943" y="3828288"/>
            <a:chExt cx="2518448" cy="1080782"/>
          </a:xfrm>
        </p:grpSpPr>
        <p:grpSp>
          <p:nvGrpSpPr>
            <p:cNvPr id="177" name="Group 176">
              <a:extLst>
                <a:ext uri="{FF2B5EF4-FFF2-40B4-BE49-F238E27FC236}">
                  <a16:creationId xmlns:a16="http://schemas.microsoft.com/office/drawing/2014/main" id="{661F476D-871A-704E-98DF-B9AA34B018AE}"/>
                </a:ext>
              </a:extLst>
            </p:cNvPr>
            <p:cNvGrpSpPr/>
            <p:nvPr/>
          </p:nvGrpSpPr>
          <p:grpSpPr>
            <a:xfrm>
              <a:off x="9380943" y="4139629"/>
              <a:ext cx="2468157" cy="769441"/>
              <a:chOff x="9380943" y="4139629"/>
              <a:chExt cx="2468157" cy="769441"/>
            </a:xfrm>
          </p:grpSpPr>
          <p:sp>
            <p:nvSpPr>
              <p:cNvPr id="89" name="TextBox 88">
                <a:extLst>
                  <a:ext uri="{FF2B5EF4-FFF2-40B4-BE49-F238E27FC236}">
                    <a16:creationId xmlns:a16="http://schemas.microsoft.com/office/drawing/2014/main" id="{A09E3D5D-2CDF-4F48-A69E-A2059817B009}"/>
                  </a:ext>
                </a:extLst>
              </p:cNvPr>
              <p:cNvSpPr txBox="1"/>
              <p:nvPr/>
            </p:nvSpPr>
            <p:spPr>
              <a:xfrm>
                <a:off x="9380943" y="4139629"/>
                <a:ext cx="2330602" cy="769441"/>
              </a:xfrm>
              <a:prstGeom prst="rect">
                <a:avLst/>
              </a:prstGeom>
              <a:noFill/>
            </p:spPr>
            <p:txBody>
              <a:bodyPr wrap="square" lIns="91440" tIns="45720" rIns="91440" bIns="45720" rtlCol="0" anchor="t">
                <a:spAutoFit/>
              </a:bodyPr>
              <a:lstStyle/>
              <a:p>
                <a:pPr algn="r"/>
                <a:r>
                  <a:rPr lang="en-US" sz="1100">
                    <a:solidFill>
                      <a:srgbClr val="C3E7FE"/>
                    </a:solidFill>
                    <a:latin typeface="Arial Narrow"/>
                    <a:cs typeface="Arial Narrow" panose="020B0604020202020204" pitchFamily="34" charset="0"/>
                  </a:rPr>
                  <a:t>OMPS-LIMB 2022</a:t>
                </a:r>
              </a:p>
              <a:p>
                <a:pPr algn="r"/>
                <a:r>
                  <a:rPr lang="en-US" sz="1100">
                    <a:solidFill>
                      <a:srgbClr val="C3E7FE"/>
                    </a:solidFill>
                    <a:latin typeface="Arial Narrow" panose="020B0604020202020204" pitchFamily="34" charset="0"/>
                    <a:cs typeface="Arial Narrow" panose="020B0604020202020204" pitchFamily="34" charset="0"/>
                  </a:rPr>
                  <a:t>LIBERA 2027</a:t>
                </a:r>
              </a:p>
              <a:p>
                <a:pPr algn="r"/>
                <a:r>
                  <a:rPr lang="en-US" sz="1100">
                    <a:solidFill>
                      <a:srgbClr val="C3E7FE"/>
                    </a:solidFill>
                    <a:latin typeface="Arial Narrow" panose="020B0604020202020204" pitchFamily="34" charset="0"/>
                    <a:cs typeface="Arial Narrow" panose="020B0604020202020204" pitchFamily="34" charset="0"/>
                  </a:rPr>
                  <a:t>OMPS-LIMB 2027</a:t>
                </a:r>
              </a:p>
              <a:p>
                <a:pPr algn="r"/>
                <a:r>
                  <a:rPr lang="en-US" sz="1100">
                    <a:solidFill>
                      <a:srgbClr val="C3E7FE"/>
                    </a:solidFill>
                    <a:latin typeface="Arial Narrow" panose="020B0604020202020204" pitchFamily="34" charset="0"/>
                    <a:cs typeface="Arial Narrow" panose="020B0604020202020204" pitchFamily="34" charset="0"/>
                  </a:rPr>
                  <a:t>OMPS-LIMB 2032</a:t>
                </a:r>
              </a:p>
            </p:txBody>
          </p:sp>
          <p:pic>
            <p:nvPicPr>
              <p:cNvPr id="33" name="Picture 32">
                <a:extLst>
                  <a:ext uri="{FF2B5EF4-FFF2-40B4-BE49-F238E27FC236}">
                    <a16:creationId xmlns:a16="http://schemas.microsoft.com/office/drawing/2014/main" id="{5F3CE1E4-4D7F-4B4D-A534-BBB42EFCC3B7}"/>
                  </a:ext>
                </a:extLst>
              </p:cNvPr>
              <p:cNvPicPr>
                <a:picLocks noChangeAspect="1"/>
              </p:cNvPicPr>
              <p:nvPr/>
            </p:nvPicPr>
            <p:blipFill>
              <a:blip r:embed="rId12">
                <a:duotone>
                  <a:prstClr val="black"/>
                  <a:srgbClr val="61DEA2">
                    <a:tint val="45000"/>
                    <a:satMod val="400000"/>
                  </a:srgbClr>
                </a:duotone>
                <a:extLst>
                  <a:ext uri="{BEBA8EAE-BF5A-486C-A8C5-ECC9F3942E4B}">
                    <a14:imgProps xmlns:a14="http://schemas.microsoft.com/office/drawing/2010/main">
                      <a14:imgLayer r:embed="rId13">
                        <a14:imgEffect>
                          <a14:brightnessContrast bright="20000" contrast="40000"/>
                        </a14:imgEffect>
                      </a14:imgLayer>
                    </a14:imgProps>
                  </a:ext>
                </a:extLst>
              </a:blip>
              <a:stretch>
                <a:fillRect/>
              </a:stretch>
            </p:blipFill>
            <p:spPr>
              <a:xfrm>
                <a:off x="11645900" y="4210050"/>
                <a:ext cx="203200" cy="127000"/>
              </a:xfrm>
              <a:prstGeom prst="rect">
                <a:avLst/>
              </a:prstGeom>
              <a:noFill/>
              <a:ln>
                <a:noFill/>
              </a:ln>
            </p:spPr>
          </p:pic>
          <p:pic>
            <p:nvPicPr>
              <p:cNvPr id="55" name="Picture 54" descr="A black and white image of a person's face&#10;&#10;Description automatically generated with low confidence">
                <a:extLst>
                  <a:ext uri="{FF2B5EF4-FFF2-40B4-BE49-F238E27FC236}">
                    <a16:creationId xmlns:a16="http://schemas.microsoft.com/office/drawing/2014/main" id="{D174F2C4-5176-9446-8325-C0EFCE735706}"/>
                  </a:ext>
                </a:extLst>
              </p:cNvPr>
              <p:cNvPicPr>
                <a:picLocks noChangeAspect="1"/>
              </p:cNvPicPr>
              <p:nvPr/>
            </p:nvPicPr>
            <p:blipFill>
              <a:blip r:embed="rId14"/>
              <a:stretch>
                <a:fillRect/>
              </a:stretch>
            </p:blipFill>
            <p:spPr>
              <a:xfrm>
                <a:off x="10517630" y="4206512"/>
                <a:ext cx="158857" cy="114730"/>
              </a:xfrm>
              <a:prstGeom prst="rect">
                <a:avLst/>
              </a:prstGeom>
            </p:spPr>
          </p:pic>
          <p:pic>
            <p:nvPicPr>
              <p:cNvPr id="56" name="Picture 55" descr="A black and white image of a person's face&#10;&#10;Description automatically generated with low confidence">
                <a:extLst>
                  <a:ext uri="{FF2B5EF4-FFF2-40B4-BE49-F238E27FC236}">
                    <a16:creationId xmlns:a16="http://schemas.microsoft.com/office/drawing/2014/main" id="{6741A265-481E-A34D-9E9A-D446DFC2805A}"/>
                  </a:ext>
                </a:extLst>
              </p:cNvPr>
              <p:cNvPicPr>
                <a:picLocks noChangeAspect="1"/>
              </p:cNvPicPr>
              <p:nvPr/>
            </p:nvPicPr>
            <p:blipFill>
              <a:blip r:embed="rId14"/>
              <a:stretch>
                <a:fillRect/>
              </a:stretch>
            </p:blipFill>
            <p:spPr>
              <a:xfrm>
                <a:off x="10738382" y="4386206"/>
                <a:ext cx="158857" cy="114730"/>
              </a:xfrm>
              <a:prstGeom prst="rect">
                <a:avLst/>
              </a:prstGeom>
            </p:spPr>
          </p:pic>
        </p:grpSp>
        <p:sp>
          <p:nvSpPr>
            <p:cNvPr id="132" name="TextBox 131">
              <a:extLst>
                <a:ext uri="{FF2B5EF4-FFF2-40B4-BE49-F238E27FC236}">
                  <a16:creationId xmlns:a16="http://schemas.microsoft.com/office/drawing/2014/main" id="{DEA897A1-27F1-D745-80AC-47E43453FC6D}"/>
                </a:ext>
              </a:extLst>
            </p:cNvPr>
            <p:cNvSpPr txBox="1"/>
            <p:nvPr/>
          </p:nvSpPr>
          <p:spPr>
            <a:xfrm>
              <a:off x="9815512" y="3828288"/>
              <a:ext cx="2083879"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JPSS INSTRUMENTS</a:t>
              </a:r>
            </a:p>
          </p:txBody>
        </p:sp>
      </p:grpSp>
      <p:sp>
        <p:nvSpPr>
          <p:cNvPr id="133" name="TextBox 132">
            <a:extLst>
              <a:ext uri="{FF2B5EF4-FFF2-40B4-BE49-F238E27FC236}">
                <a16:creationId xmlns:a16="http://schemas.microsoft.com/office/drawing/2014/main" id="{19AA58A7-58A1-2B49-B6FF-8E5C17E465FE}"/>
              </a:ext>
            </a:extLst>
          </p:cNvPr>
          <p:cNvSpPr txBox="1"/>
          <p:nvPr/>
        </p:nvSpPr>
        <p:spPr>
          <a:xfrm>
            <a:off x="10029104" y="4829505"/>
            <a:ext cx="1941004"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ISS INSTRUMENTS</a:t>
            </a:r>
          </a:p>
        </p:txBody>
      </p:sp>
      <p:sp>
        <p:nvSpPr>
          <p:cNvPr id="134" name="TextBox 133">
            <a:extLst>
              <a:ext uri="{FF2B5EF4-FFF2-40B4-BE49-F238E27FC236}">
                <a16:creationId xmlns:a16="http://schemas.microsoft.com/office/drawing/2014/main" id="{541E2D9F-ECC4-834E-B87E-44F5B91AF4F6}"/>
              </a:ext>
            </a:extLst>
          </p:cNvPr>
          <p:cNvSpPr txBox="1"/>
          <p:nvPr/>
        </p:nvSpPr>
        <p:spPr>
          <a:xfrm>
            <a:off x="10351766" y="5472720"/>
            <a:ext cx="1369504"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MISSIONS</a:t>
            </a:r>
          </a:p>
        </p:txBody>
      </p:sp>
      <p:grpSp>
        <p:nvGrpSpPr>
          <p:cNvPr id="179" name="Group 178">
            <a:extLst>
              <a:ext uri="{FF2B5EF4-FFF2-40B4-BE49-F238E27FC236}">
                <a16:creationId xmlns:a16="http://schemas.microsoft.com/office/drawing/2014/main" id="{4843297B-13E9-AC45-8409-6BF097DC4FAA}"/>
              </a:ext>
            </a:extLst>
          </p:cNvPr>
          <p:cNvGrpSpPr/>
          <p:nvPr/>
        </p:nvGrpSpPr>
        <p:grpSpPr>
          <a:xfrm>
            <a:off x="8766432" y="2005027"/>
            <a:ext cx="3145536" cy="1904548"/>
            <a:chOff x="8720907" y="2565404"/>
            <a:chExt cx="3145536" cy="1904548"/>
          </a:xfrm>
        </p:grpSpPr>
        <p:sp>
          <p:nvSpPr>
            <p:cNvPr id="131" name="TextBox 130">
              <a:extLst>
                <a:ext uri="{FF2B5EF4-FFF2-40B4-BE49-F238E27FC236}">
                  <a16:creationId xmlns:a16="http://schemas.microsoft.com/office/drawing/2014/main" id="{A7763622-EF62-1F4A-B303-69445099AB72}"/>
                </a:ext>
              </a:extLst>
            </p:cNvPr>
            <p:cNvSpPr txBox="1"/>
            <p:nvPr/>
          </p:nvSpPr>
          <p:spPr>
            <a:xfrm>
              <a:off x="8720907" y="2565404"/>
              <a:ext cx="3145536" cy="353943"/>
            </a:xfrm>
            <a:prstGeom prst="rect">
              <a:avLst/>
            </a:prstGeom>
            <a:noFill/>
          </p:spPr>
          <p:txBody>
            <a:bodyPr wrap="square" rtlCol="0">
              <a:spAutoFit/>
            </a:bodyPr>
            <a:lstStyle/>
            <a:p>
              <a:pPr algn="r"/>
              <a:r>
                <a:rPr lang="en-US" sz="1700">
                  <a:solidFill>
                    <a:schemeClr val="bg1"/>
                  </a:solidFill>
                  <a:latin typeface="Arial Narrow" panose="020B0604020202020204" pitchFamily="34" charset="0"/>
                  <a:cs typeface="Arial Narrow" panose="020B0604020202020204" pitchFamily="34" charset="0"/>
                </a:rPr>
                <a:t>INVEST/CUBESATS</a:t>
              </a:r>
            </a:p>
          </p:txBody>
        </p:sp>
        <p:grpSp>
          <p:nvGrpSpPr>
            <p:cNvPr id="176" name="Group 175">
              <a:extLst>
                <a:ext uri="{FF2B5EF4-FFF2-40B4-BE49-F238E27FC236}">
                  <a16:creationId xmlns:a16="http://schemas.microsoft.com/office/drawing/2014/main" id="{353E2CCE-4D22-5E47-99D4-9B524773A237}"/>
                </a:ext>
              </a:extLst>
            </p:cNvPr>
            <p:cNvGrpSpPr/>
            <p:nvPr/>
          </p:nvGrpSpPr>
          <p:grpSpPr>
            <a:xfrm>
              <a:off x="9305096" y="2854125"/>
              <a:ext cx="2476904" cy="1615827"/>
              <a:chOff x="9305096" y="2854125"/>
              <a:chExt cx="2476904" cy="1615827"/>
            </a:xfrm>
          </p:grpSpPr>
          <p:pic>
            <p:nvPicPr>
              <p:cNvPr id="13" name="Picture 12">
                <a:extLst>
                  <a:ext uri="{FF2B5EF4-FFF2-40B4-BE49-F238E27FC236}">
                    <a16:creationId xmlns:a16="http://schemas.microsoft.com/office/drawing/2014/main" id="{FAD2C9F8-A873-EF4F-9928-C7BEA3E5FCC4}"/>
                  </a:ext>
                </a:extLst>
              </p:cNvPr>
              <p:cNvPicPr>
                <a:picLocks noChangeAspect="1"/>
              </p:cNvPicPr>
              <p:nvPr/>
            </p:nvPicPr>
            <p:blipFill>
              <a:blip r:embed="rId15"/>
              <a:stretch>
                <a:fillRect/>
              </a:stretch>
            </p:blipFill>
            <p:spPr>
              <a:xfrm>
                <a:off x="11655000" y="2899897"/>
                <a:ext cx="127000" cy="127000"/>
              </a:xfrm>
              <a:prstGeom prst="rect">
                <a:avLst/>
              </a:prstGeom>
            </p:spPr>
          </p:pic>
          <p:sp>
            <p:nvSpPr>
              <p:cNvPr id="87" name="TextBox 86">
                <a:extLst>
                  <a:ext uri="{FF2B5EF4-FFF2-40B4-BE49-F238E27FC236}">
                    <a16:creationId xmlns:a16="http://schemas.microsoft.com/office/drawing/2014/main" id="{4E019C8A-4DA7-AA47-929F-5A7595EBC0F1}"/>
                  </a:ext>
                </a:extLst>
              </p:cNvPr>
              <p:cNvSpPr txBox="1"/>
              <p:nvPr/>
            </p:nvSpPr>
            <p:spPr>
              <a:xfrm>
                <a:off x="9305096" y="2854125"/>
                <a:ext cx="2370649" cy="1615827"/>
              </a:xfrm>
              <a:prstGeom prst="rect">
                <a:avLst/>
              </a:prstGeom>
              <a:noFill/>
            </p:spPr>
            <p:txBody>
              <a:bodyPr wrap="square" lIns="91440" tIns="45720" rIns="91440" bIns="45720" rtlCol="0" anchor="t">
                <a:spAutoFit/>
              </a:bodyPr>
              <a:lstStyle/>
              <a:p>
                <a:pPr algn="r"/>
                <a:r>
                  <a:rPr lang="en-US" sz="1100">
                    <a:solidFill>
                      <a:srgbClr val="C3E7FE"/>
                    </a:solidFill>
                    <a:latin typeface="Arial Narrow"/>
                    <a:cs typeface="Arial Narrow" panose="020B0604020202020204" pitchFamily="34" charset="0"/>
                  </a:rPr>
                  <a:t>NACHOS 2022</a:t>
                </a:r>
              </a:p>
              <a:p>
                <a:pPr algn="r"/>
                <a:r>
                  <a:rPr lang="en-US" sz="1100">
                    <a:solidFill>
                      <a:srgbClr val="C3E7FE"/>
                    </a:solidFill>
                    <a:latin typeface="Arial Narrow"/>
                    <a:cs typeface="Arial Narrow" panose="020B0604020202020204" pitchFamily="34" charset="0"/>
                  </a:rPr>
                  <a:t>CTIM 2022</a:t>
                </a:r>
              </a:p>
              <a:p>
                <a:pPr algn="r"/>
                <a:r>
                  <a:rPr lang="en-US" sz="1100">
                    <a:solidFill>
                      <a:srgbClr val="C3E7FE"/>
                    </a:solidFill>
                    <a:latin typeface="Arial Narrow"/>
                    <a:cs typeface="Arial Narrow" panose="020B0604020202020204" pitchFamily="34" charset="0"/>
                  </a:rPr>
                  <a:t>NACHOS-2 2022</a:t>
                </a:r>
              </a:p>
              <a:p>
                <a:pPr algn="r"/>
                <a:r>
                  <a:rPr lang="en-US" sz="1100">
                    <a:solidFill>
                      <a:srgbClr val="C3E7FE"/>
                    </a:solidFill>
                    <a:latin typeface="Arial Narrow"/>
                    <a:cs typeface="Arial Narrow" panose="020B0604020202020204" pitchFamily="34" charset="0"/>
                  </a:rPr>
                  <a:t>MURI-FD 2023</a:t>
                </a:r>
                <a:endParaRPr lang="en-US">
                  <a:latin typeface="Arial Narrow"/>
                </a:endParaRPr>
              </a:p>
              <a:p>
                <a:pPr algn="r"/>
                <a:r>
                  <a:rPr lang="en-US" sz="1100">
                    <a:solidFill>
                      <a:srgbClr val="C3E7FE"/>
                    </a:solidFill>
                    <a:latin typeface="Arial Narrow"/>
                    <a:cs typeface="Arial Narrow" panose="020B0604020202020204" pitchFamily="34" charset="0"/>
                  </a:rPr>
                  <a:t>SNOOPI* 2024</a:t>
                </a:r>
              </a:p>
              <a:p>
                <a:pPr algn="r"/>
                <a:r>
                  <a:rPr lang="en-US" sz="1100">
                    <a:solidFill>
                      <a:srgbClr val="C3E7FE"/>
                    </a:solidFill>
                    <a:latin typeface="Arial Narrow"/>
                    <a:cs typeface="Arial Narrow" panose="020B0604020202020204" pitchFamily="34" charset="0"/>
                  </a:rPr>
                  <a:t>HYTI* 2024</a:t>
                </a:r>
              </a:p>
              <a:p>
                <a:pPr algn="r"/>
                <a:r>
                  <a:rPr lang="en-US" sz="1100">
                    <a:solidFill>
                      <a:srgbClr val="C3E7FE"/>
                    </a:solidFill>
                    <a:latin typeface="Arial Narrow"/>
                    <a:cs typeface="Arial Narrow" panose="020B0604020202020204" pitchFamily="34" charset="0"/>
                  </a:rPr>
                  <a:t>ARGOS* 2024</a:t>
                </a:r>
              </a:p>
              <a:p>
                <a:pPr algn="r"/>
                <a:endParaRPr lang="en-US" sz="1100">
                  <a:solidFill>
                    <a:srgbClr val="C3E7FE"/>
                  </a:solidFill>
                  <a:latin typeface="Arial Narrow"/>
                  <a:cs typeface="Arial Narrow" panose="020B0604020202020204" pitchFamily="34" charset="0"/>
                </a:endParaRPr>
              </a:p>
              <a:p>
                <a:pPr algn="r"/>
                <a:endParaRPr lang="en-US" sz="1100">
                  <a:solidFill>
                    <a:srgbClr val="C3E7FE"/>
                  </a:solidFill>
                  <a:latin typeface="Arial Narrow" panose="020B0604020202020204" pitchFamily="34" charset="0"/>
                  <a:cs typeface="Arial Narrow" panose="020B0604020202020204" pitchFamily="34" charset="0"/>
                </a:endParaRPr>
              </a:p>
            </p:txBody>
          </p:sp>
          <p:pic>
            <p:nvPicPr>
              <p:cNvPr id="196" name="Picture 195">
                <a:extLst>
                  <a:ext uri="{FF2B5EF4-FFF2-40B4-BE49-F238E27FC236}">
                    <a16:creationId xmlns:a16="http://schemas.microsoft.com/office/drawing/2014/main" id="{C3900FDB-C1B4-2F4F-8681-DDB4F32FF433}"/>
                  </a:ext>
                </a:extLst>
              </p:cNvPr>
              <p:cNvPicPr>
                <a:picLocks noChangeAspect="1"/>
              </p:cNvPicPr>
              <p:nvPr/>
            </p:nvPicPr>
            <p:blipFill>
              <a:blip r:embed="rId16"/>
              <a:stretch>
                <a:fillRect/>
              </a:stretch>
            </p:blipFill>
            <p:spPr>
              <a:xfrm>
                <a:off x="11655000" y="3747320"/>
                <a:ext cx="127000" cy="127000"/>
              </a:xfrm>
              <a:prstGeom prst="rect">
                <a:avLst/>
              </a:prstGeom>
            </p:spPr>
          </p:pic>
        </p:grpSp>
      </p:grpSp>
      <p:grpSp>
        <p:nvGrpSpPr>
          <p:cNvPr id="6" name="Group 5">
            <a:extLst>
              <a:ext uri="{FF2B5EF4-FFF2-40B4-BE49-F238E27FC236}">
                <a16:creationId xmlns:a16="http://schemas.microsoft.com/office/drawing/2014/main" id="{DA853D66-32AD-1040-A71E-1C322299560A}"/>
              </a:ext>
            </a:extLst>
          </p:cNvPr>
          <p:cNvGrpSpPr/>
          <p:nvPr/>
        </p:nvGrpSpPr>
        <p:grpSpPr>
          <a:xfrm>
            <a:off x="3313309" y="2560241"/>
            <a:ext cx="897252" cy="398223"/>
            <a:chOff x="3543300" y="2889452"/>
            <a:chExt cx="897252" cy="398223"/>
          </a:xfrm>
        </p:grpSpPr>
        <p:pic>
          <p:nvPicPr>
            <p:cNvPr id="44" name="Picture 43" descr="A black and white image of a person's face&#10;&#10;Description automatically generated with low confidence">
              <a:extLst>
                <a:ext uri="{FF2B5EF4-FFF2-40B4-BE49-F238E27FC236}">
                  <a16:creationId xmlns:a16="http://schemas.microsoft.com/office/drawing/2014/main" id="{3A0F1300-542F-5842-93E1-37411A31754D}"/>
                </a:ext>
              </a:extLst>
            </p:cNvPr>
            <p:cNvPicPr>
              <a:picLocks noChangeAspect="1"/>
            </p:cNvPicPr>
            <p:nvPr/>
          </p:nvPicPr>
          <p:blipFill>
            <a:blip r:embed="rId14"/>
            <a:stretch>
              <a:fillRect/>
            </a:stretch>
          </p:blipFill>
          <p:spPr>
            <a:xfrm>
              <a:off x="3543300" y="2968625"/>
              <a:ext cx="158857" cy="114730"/>
            </a:xfrm>
            <a:prstGeom prst="rect">
              <a:avLst/>
            </a:prstGeom>
          </p:spPr>
        </p:pic>
        <p:pic>
          <p:nvPicPr>
            <p:cNvPr id="102" name="Picture 101" descr="A picture containing text, satellite&#10;&#10;Description automatically generated">
              <a:extLst>
                <a:ext uri="{FF2B5EF4-FFF2-40B4-BE49-F238E27FC236}">
                  <a16:creationId xmlns:a16="http://schemas.microsoft.com/office/drawing/2014/main" id="{DDD9475D-F26D-854C-A8CE-330174AEF89A}"/>
                </a:ext>
              </a:extLst>
            </p:cNvPr>
            <p:cNvPicPr>
              <a:picLocks noChangeAspect="1"/>
            </p:cNvPicPr>
            <p:nvPr/>
          </p:nvPicPr>
          <p:blipFill>
            <a:blip r:embed="rId17"/>
            <a:stretch>
              <a:fillRect/>
            </a:stretch>
          </p:blipFill>
          <p:spPr>
            <a:xfrm>
              <a:off x="3713125" y="3109875"/>
              <a:ext cx="469900" cy="177800"/>
            </a:xfrm>
            <a:prstGeom prst="rect">
              <a:avLst/>
            </a:prstGeom>
          </p:spPr>
        </p:pic>
        <p:sp>
          <p:nvSpPr>
            <p:cNvPr id="91" name="TextBox 90">
              <a:extLst>
                <a:ext uri="{FF2B5EF4-FFF2-40B4-BE49-F238E27FC236}">
                  <a16:creationId xmlns:a16="http://schemas.microsoft.com/office/drawing/2014/main" id="{D52C0519-FF96-DC4B-AB18-A58873C285AF}"/>
                </a:ext>
              </a:extLst>
            </p:cNvPr>
            <p:cNvSpPr txBox="1"/>
            <p:nvPr/>
          </p:nvSpPr>
          <p:spPr>
            <a:xfrm>
              <a:off x="3621845" y="2889452"/>
              <a:ext cx="818707"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LANDSAT 7</a:t>
              </a:r>
            </a:p>
          </p:txBody>
        </p:sp>
      </p:grpSp>
      <p:grpSp>
        <p:nvGrpSpPr>
          <p:cNvPr id="8" name="Group 7">
            <a:extLst>
              <a:ext uri="{FF2B5EF4-FFF2-40B4-BE49-F238E27FC236}">
                <a16:creationId xmlns:a16="http://schemas.microsoft.com/office/drawing/2014/main" id="{A584D1BC-0C55-EC4D-B06B-28FAEEA8ABE5}"/>
              </a:ext>
            </a:extLst>
          </p:cNvPr>
          <p:cNvGrpSpPr/>
          <p:nvPr/>
        </p:nvGrpSpPr>
        <p:grpSpPr>
          <a:xfrm>
            <a:off x="3639610" y="2973616"/>
            <a:ext cx="690305" cy="492050"/>
            <a:chOff x="4168775" y="3322675"/>
            <a:chExt cx="690305" cy="492050"/>
          </a:xfrm>
        </p:grpSpPr>
        <p:pic>
          <p:nvPicPr>
            <p:cNvPr id="43" name="Picture 42" descr="A picture containing window, building, wheel&#10;&#10;Description automatically generated">
              <a:extLst>
                <a:ext uri="{FF2B5EF4-FFF2-40B4-BE49-F238E27FC236}">
                  <a16:creationId xmlns:a16="http://schemas.microsoft.com/office/drawing/2014/main" id="{43703F3D-9B2A-2246-844C-3E3334A2CA11}"/>
                </a:ext>
              </a:extLst>
            </p:cNvPr>
            <p:cNvPicPr>
              <a:picLocks noChangeAspect="1"/>
            </p:cNvPicPr>
            <p:nvPr/>
          </p:nvPicPr>
          <p:blipFill>
            <a:blip r:embed="rId4"/>
            <a:stretch>
              <a:fillRect/>
            </a:stretch>
          </p:blipFill>
          <p:spPr>
            <a:xfrm>
              <a:off x="4168775" y="3387725"/>
              <a:ext cx="111126" cy="111126"/>
            </a:xfrm>
            <a:prstGeom prst="rect">
              <a:avLst/>
            </a:prstGeom>
          </p:spPr>
        </p:pic>
        <p:pic>
          <p:nvPicPr>
            <p:cNvPr id="126" name="Picture 125" descr="A picture containing gear&#10;&#10;Description automatically generated">
              <a:extLst>
                <a:ext uri="{FF2B5EF4-FFF2-40B4-BE49-F238E27FC236}">
                  <a16:creationId xmlns:a16="http://schemas.microsoft.com/office/drawing/2014/main" id="{1B115252-26B4-304E-89E3-0AEA8382F722}"/>
                </a:ext>
              </a:extLst>
            </p:cNvPr>
            <p:cNvPicPr>
              <a:picLocks noChangeAspect="1"/>
            </p:cNvPicPr>
            <p:nvPr/>
          </p:nvPicPr>
          <p:blipFill>
            <a:blip r:embed="rId18"/>
            <a:stretch>
              <a:fillRect/>
            </a:stretch>
          </p:blipFill>
          <p:spPr>
            <a:xfrm>
              <a:off x="4338600" y="3522625"/>
              <a:ext cx="393700" cy="292100"/>
            </a:xfrm>
            <a:prstGeom prst="rect">
              <a:avLst/>
            </a:prstGeom>
          </p:spPr>
        </p:pic>
        <p:sp>
          <p:nvSpPr>
            <p:cNvPr id="93" name="TextBox 92">
              <a:extLst>
                <a:ext uri="{FF2B5EF4-FFF2-40B4-BE49-F238E27FC236}">
                  <a16:creationId xmlns:a16="http://schemas.microsoft.com/office/drawing/2014/main" id="{FC7E3C56-2D81-5943-8923-55B8B0397947}"/>
                </a:ext>
              </a:extLst>
            </p:cNvPr>
            <p:cNvSpPr txBox="1"/>
            <p:nvPr/>
          </p:nvSpPr>
          <p:spPr>
            <a:xfrm>
              <a:off x="4215810" y="3322675"/>
              <a:ext cx="64327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TERRA</a:t>
              </a:r>
            </a:p>
          </p:txBody>
        </p:sp>
      </p:grpSp>
      <p:grpSp>
        <p:nvGrpSpPr>
          <p:cNvPr id="10" name="Group 9">
            <a:extLst>
              <a:ext uri="{FF2B5EF4-FFF2-40B4-BE49-F238E27FC236}">
                <a16:creationId xmlns:a16="http://schemas.microsoft.com/office/drawing/2014/main" id="{90A6D38F-04A3-7A44-B08C-37647F87ED53}"/>
              </a:ext>
            </a:extLst>
          </p:cNvPr>
          <p:cNvGrpSpPr/>
          <p:nvPr/>
        </p:nvGrpSpPr>
        <p:grpSpPr>
          <a:xfrm>
            <a:off x="4245032" y="3326148"/>
            <a:ext cx="683843" cy="493898"/>
            <a:chOff x="4895850" y="3551902"/>
            <a:chExt cx="683843" cy="493898"/>
          </a:xfrm>
        </p:grpSpPr>
        <p:pic>
          <p:nvPicPr>
            <p:cNvPr id="42" name="Picture 41" descr="A picture containing window, building, wheel&#10;&#10;Description automatically generated">
              <a:extLst>
                <a:ext uri="{FF2B5EF4-FFF2-40B4-BE49-F238E27FC236}">
                  <a16:creationId xmlns:a16="http://schemas.microsoft.com/office/drawing/2014/main" id="{DCCDF196-98DC-104E-B0A2-87EB9A8E9B81}"/>
                </a:ext>
              </a:extLst>
            </p:cNvPr>
            <p:cNvPicPr>
              <a:picLocks noChangeAspect="1"/>
            </p:cNvPicPr>
            <p:nvPr/>
          </p:nvPicPr>
          <p:blipFill>
            <a:blip r:embed="rId4"/>
            <a:stretch>
              <a:fillRect/>
            </a:stretch>
          </p:blipFill>
          <p:spPr>
            <a:xfrm>
              <a:off x="4895850" y="3619500"/>
              <a:ext cx="111126" cy="111126"/>
            </a:xfrm>
            <a:prstGeom prst="rect">
              <a:avLst/>
            </a:prstGeom>
          </p:spPr>
        </p:pic>
        <p:pic>
          <p:nvPicPr>
            <p:cNvPr id="82" name="Picture 81" descr="A black and white image of a world map&#10;&#10;Description automatically generated with low confidence">
              <a:extLst>
                <a:ext uri="{FF2B5EF4-FFF2-40B4-BE49-F238E27FC236}">
                  <a16:creationId xmlns:a16="http://schemas.microsoft.com/office/drawing/2014/main" id="{492D1606-04E0-DC4D-A121-30ABDF43E164}"/>
                </a:ext>
              </a:extLst>
            </p:cNvPr>
            <p:cNvPicPr>
              <a:picLocks noChangeAspect="1"/>
            </p:cNvPicPr>
            <p:nvPr/>
          </p:nvPicPr>
          <p:blipFill>
            <a:blip r:embed="rId19"/>
            <a:stretch>
              <a:fillRect/>
            </a:stretch>
          </p:blipFill>
          <p:spPr>
            <a:xfrm>
              <a:off x="4997450" y="3766400"/>
              <a:ext cx="406400" cy="279400"/>
            </a:xfrm>
            <a:prstGeom prst="rect">
              <a:avLst/>
            </a:prstGeom>
          </p:spPr>
        </p:pic>
        <p:sp>
          <p:nvSpPr>
            <p:cNvPr id="95" name="TextBox 94">
              <a:extLst>
                <a:ext uri="{FF2B5EF4-FFF2-40B4-BE49-F238E27FC236}">
                  <a16:creationId xmlns:a16="http://schemas.microsoft.com/office/drawing/2014/main" id="{C14B7B1D-6270-2549-B24D-361A9A11CB2D}"/>
                </a:ext>
              </a:extLst>
            </p:cNvPr>
            <p:cNvSpPr txBox="1"/>
            <p:nvPr/>
          </p:nvSpPr>
          <p:spPr>
            <a:xfrm>
              <a:off x="4936423" y="3551902"/>
              <a:ext cx="64327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AQUA</a:t>
              </a:r>
            </a:p>
          </p:txBody>
        </p:sp>
      </p:grpSp>
      <p:grpSp>
        <p:nvGrpSpPr>
          <p:cNvPr id="4" name="Group 3">
            <a:extLst>
              <a:ext uri="{FF2B5EF4-FFF2-40B4-BE49-F238E27FC236}">
                <a16:creationId xmlns:a16="http://schemas.microsoft.com/office/drawing/2014/main" id="{35CF14E2-3F78-EA47-8385-A584ECDE666E}"/>
              </a:ext>
            </a:extLst>
          </p:cNvPr>
          <p:cNvGrpSpPr/>
          <p:nvPr/>
        </p:nvGrpSpPr>
        <p:grpSpPr>
          <a:xfrm>
            <a:off x="5466422" y="3679416"/>
            <a:ext cx="836270" cy="486699"/>
            <a:chOff x="6629400" y="3482051"/>
            <a:chExt cx="836270" cy="486699"/>
          </a:xfrm>
        </p:grpSpPr>
        <p:pic>
          <p:nvPicPr>
            <p:cNvPr id="37" name="Picture 36" descr="A picture containing window, building, wheel&#10;&#10;Description automatically generated">
              <a:extLst>
                <a:ext uri="{FF2B5EF4-FFF2-40B4-BE49-F238E27FC236}">
                  <a16:creationId xmlns:a16="http://schemas.microsoft.com/office/drawing/2014/main" id="{2CB11F98-E77B-5C44-AB9F-C2D19E2E6F39}"/>
                </a:ext>
              </a:extLst>
            </p:cNvPr>
            <p:cNvPicPr>
              <a:picLocks noChangeAspect="1"/>
            </p:cNvPicPr>
            <p:nvPr/>
          </p:nvPicPr>
          <p:blipFill>
            <a:blip r:embed="rId4"/>
            <a:stretch>
              <a:fillRect/>
            </a:stretch>
          </p:blipFill>
          <p:spPr>
            <a:xfrm>
              <a:off x="6629400" y="3549649"/>
              <a:ext cx="111126" cy="111126"/>
            </a:xfrm>
            <a:prstGeom prst="rect">
              <a:avLst/>
            </a:prstGeom>
          </p:spPr>
        </p:pic>
        <p:pic>
          <p:nvPicPr>
            <p:cNvPr id="88" name="Picture 87">
              <a:extLst>
                <a:ext uri="{FF2B5EF4-FFF2-40B4-BE49-F238E27FC236}">
                  <a16:creationId xmlns:a16="http://schemas.microsoft.com/office/drawing/2014/main" id="{5D0E9DE9-E25D-BE47-BB61-C96457591F07}"/>
                </a:ext>
              </a:extLst>
            </p:cNvPr>
            <p:cNvPicPr>
              <a:picLocks noChangeAspect="1"/>
            </p:cNvPicPr>
            <p:nvPr/>
          </p:nvPicPr>
          <p:blipFill>
            <a:blip r:embed="rId20"/>
            <a:stretch>
              <a:fillRect/>
            </a:stretch>
          </p:blipFill>
          <p:spPr>
            <a:xfrm>
              <a:off x="6768250" y="3689350"/>
              <a:ext cx="355600" cy="279400"/>
            </a:xfrm>
            <a:prstGeom prst="rect">
              <a:avLst/>
            </a:prstGeom>
          </p:spPr>
        </p:pic>
        <p:sp>
          <p:nvSpPr>
            <p:cNvPr id="99" name="TextBox 98">
              <a:extLst>
                <a:ext uri="{FF2B5EF4-FFF2-40B4-BE49-F238E27FC236}">
                  <a16:creationId xmlns:a16="http://schemas.microsoft.com/office/drawing/2014/main" id="{FDC2187C-71CE-3540-927F-DC7C54DE8013}"/>
                </a:ext>
              </a:extLst>
            </p:cNvPr>
            <p:cNvSpPr txBox="1"/>
            <p:nvPr/>
          </p:nvSpPr>
          <p:spPr>
            <a:xfrm>
              <a:off x="6680520" y="3482051"/>
              <a:ext cx="78515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CLOUDSAT</a:t>
              </a:r>
            </a:p>
          </p:txBody>
        </p:sp>
      </p:grpSp>
      <p:grpSp>
        <p:nvGrpSpPr>
          <p:cNvPr id="21" name="Group 20">
            <a:extLst>
              <a:ext uri="{FF2B5EF4-FFF2-40B4-BE49-F238E27FC236}">
                <a16:creationId xmlns:a16="http://schemas.microsoft.com/office/drawing/2014/main" id="{5C501282-35D0-DB42-933C-1638C73CDFE0}"/>
              </a:ext>
            </a:extLst>
          </p:cNvPr>
          <p:cNvGrpSpPr/>
          <p:nvPr/>
        </p:nvGrpSpPr>
        <p:grpSpPr>
          <a:xfrm>
            <a:off x="6791616" y="3316992"/>
            <a:ext cx="862743" cy="466920"/>
            <a:chOff x="6908693" y="2100805"/>
            <a:chExt cx="862743" cy="466920"/>
          </a:xfrm>
        </p:grpSpPr>
        <p:pic>
          <p:nvPicPr>
            <p:cNvPr id="39" name="Picture 38" descr="A black and white image of a person's face&#10;&#10;Description automatically generated with low confidence">
              <a:extLst>
                <a:ext uri="{FF2B5EF4-FFF2-40B4-BE49-F238E27FC236}">
                  <a16:creationId xmlns:a16="http://schemas.microsoft.com/office/drawing/2014/main" id="{2B106FB2-82C3-FE43-B0BB-E0CD66FB772D}"/>
                </a:ext>
              </a:extLst>
            </p:cNvPr>
            <p:cNvPicPr>
              <a:picLocks noChangeAspect="1"/>
            </p:cNvPicPr>
            <p:nvPr/>
          </p:nvPicPr>
          <p:blipFill>
            <a:blip r:embed="rId14"/>
            <a:stretch>
              <a:fillRect/>
            </a:stretch>
          </p:blipFill>
          <p:spPr>
            <a:xfrm>
              <a:off x="6908693" y="2176796"/>
              <a:ext cx="158857" cy="114730"/>
            </a:xfrm>
            <a:prstGeom prst="rect">
              <a:avLst/>
            </a:prstGeom>
          </p:spPr>
        </p:pic>
        <p:pic>
          <p:nvPicPr>
            <p:cNvPr id="120" name="Picture 119" descr="A screenshot of a computer&#10;&#10;Description automatically generated with medium confidence">
              <a:extLst>
                <a:ext uri="{FF2B5EF4-FFF2-40B4-BE49-F238E27FC236}">
                  <a16:creationId xmlns:a16="http://schemas.microsoft.com/office/drawing/2014/main" id="{2D505143-638B-5140-ABDB-55DF756814AF}"/>
                </a:ext>
              </a:extLst>
            </p:cNvPr>
            <p:cNvPicPr>
              <a:picLocks noChangeAspect="1"/>
            </p:cNvPicPr>
            <p:nvPr/>
          </p:nvPicPr>
          <p:blipFill>
            <a:blip r:embed="rId21"/>
            <a:stretch>
              <a:fillRect/>
            </a:stretch>
          </p:blipFill>
          <p:spPr>
            <a:xfrm>
              <a:off x="7047650" y="2339125"/>
              <a:ext cx="495300" cy="228600"/>
            </a:xfrm>
            <a:prstGeom prst="rect">
              <a:avLst/>
            </a:prstGeom>
          </p:spPr>
        </p:pic>
        <p:sp>
          <p:nvSpPr>
            <p:cNvPr id="103" name="TextBox 102">
              <a:extLst>
                <a:ext uri="{FF2B5EF4-FFF2-40B4-BE49-F238E27FC236}">
                  <a16:creationId xmlns:a16="http://schemas.microsoft.com/office/drawing/2014/main" id="{5E90BC88-A039-7C4A-AF12-0B2AA5756CD8}"/>
                </a:ext>
              </a:extLst>
            </p:cNvPr>
            <p:cNvSpPr txBox="1"/>
            <p:nvPr/>
          </p:nvSpPr>
          <p:spPr>
            <a:xfrm>
              <a:off x="6986286" y="2100805"/>
              <a:ext cx="78515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SUOMI NPP</a:t>
              </a:r>
            </a:p>
          </p:txBody>
        </p:sp>
      </p:grpSp>
      <p:grpSp>
        <p:nvGrpSpPr>
          <p:cNvPr id="23" name="Group 22">
            <a:extLst>
              <a:ext uri="{FF2B5EF4-FFF2-40B4-BE49-F238E27FC236}">
                <a16:creationId xmlns:a16="http://schemas.microsoft.com/office/drawing/2014/main" id="{0ACEA953-F863-0C47-8996-39D20521784C}"/>
              </a:ext>
            </a:extLst>
          </p:cNvPr>
          <p:cNvGrpSpPr/>
          <p:nvPr/>
        </p:nvGrpSpPr>
        <p:grpSpPr>
          <a:xfrm>
            <a:off x="6967623" y="2812073"/>
            <a:ext cx="877830" cy="394620"/>
            <a:chOff x="6479812" y="1525405"/>
            <a:chExt cx="877830" cy="394620"/>
          </a:xfrm>
        </p:grpSpPr>
        <p:pic>
          <p:nvPicPr>
            <p:cNvPr id="45" name="Picture 44" descr="A black and white image of a person's face&#10;&#10;Description automatically generated with low confidence">
              <a:extLst>
                <a:ext uri="{FF2B5EF4-FFF2-40B4-BE49-F238E27FC236}">
                  <a16:creationId xmlns:a16="http://schemas.microsoft.com/office/drawing/2014/main" id="{2137A682-FBE4-154E-92FA-28C7765FFA95}"/>
                </a:ext>
              </a:extLst>
            </p:cNvPr>
            <p:cNvPicPr>
              <a:picLocks noChangeAspect="1"/>
            </p:cNvPicPr>
            <p:nvPr/>
          </p:nvPicPr>
          <p:blipFill>
            <a:blip r:embed="rId14"/>
            <a:stretch>
              <a:fillRect/>
            </a:stretch>
          </p:blipFill>
          <p:spPr>
            <a:xfrm>
              <a:off x="6479812" y="1609725"/>
              <a:ext cx="158857" cy="114730"/>
            </a:xfrm>
            <a:prstGeom prst="rect">
              <a:avLst/>
            </a:prstGeom>
          </p:spPr>
        </p:pic>
        <p:pic>
          <p:nvPicPr>
            <p:cNvPr id="104" name="Picture 103" descr="A screenshot of a video game&#10;&#10;Description automatically generated with medium confidence">
              <a:extLst>
                <a:ext uri="{FF2B5EF4-FFF2-40B4-BE49-F238E27FC236}">
                  <a16:creationId xmlns:a16="http://schemas.microsoft.com/office/drawing/2014/main" id="{4437E939-DE95-474D-8F06-FD8B58CDD929}"/>
                </a:ext>
              </a:extLst>
            </p:cNvPr>
            <p:cNvPicPr>
              <a:picLocks noChangeAspect="1"/>
            </p:cNvPicPr>
            <p:nvPr/>
          </p:nvPicPr>
          <p:blipFill>
            <a:blip r:embed="rId22"/>
            <a:stretch>
              <a:fillRect/>
            </a:stretch>
          </p:blipFill>
          <p:spPr>
            <a:xfrm>
              <a:off x="6660300" y="1767625"/>
              <a:ext cx="584200" cy="152400"/>
            </a:xfrm>
            <a:prstGeom prst="rect">
              <a:avLst/>
            </a:prstGeom>
          </p:spPr>
        </p:pic>
        <p:sp>
          <p:nvSpPr>
            <p:cNvPr id="105" name="TextBox 104">
              <a:extLst>
                <a:ext uri="{FF2B5EF4-FFF2-40B4-BE49-F238E27FC236}">
                  <a16:creationId xmlns:a16="http://schemas.microsoft.com/office/drawing/2014/main" id="{37E93024-37AB-C14F-B69F-C1B17592212B}"/>
                </a:ext>
              </a:extLst>
            </p:cNvPr>
            <p:cNvSpPr txBox="1"/>
            <p:nvPr/>
          </p:nvSpPr>
          <p:spPr>
            <a:xfrm>
              <a:off x="6572492" y="1525405"/>
              <a:ext cx="785150"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LANDSAT 8</a:t>
              </a:r>
            </a:p>
          </p:txBody>
        </p:sp>
      </p:grpSp>
      <p:grpSp>
        <p:nvGrpSpPr>
          <p:cNvPr id="24" name="Group 23">
            <a:extLst>
              <a:ext uri="{FF2B5EF4-FFF2-40B4-BE49-F238E27FC236}">
                <a16:creationId xmlns:a16="http://schemas.microsoft.com/office/drawing/2014/main" id="{46B96DAA-F190-C64B-A548-55B5E80812ED}"/>
              </a:ext>
            </a:extLst>
          </p:cNvPr>
          <p:cNvGrpSpPr/>
          <p:nvPr/>
        </p:nvGrpSpPr>
        <p:grpSpPr>
          <a:xfrm>
            <a:off x="6942588" y="2249204"/>
            <a:ext cx="694550" cy="450672"/>
            <a:chOff x="6019800" y="1027253"/>
            <a:chExt cx="694550" cy="450672"/>
          </a:xfrm>
        </p:grpSpPr>
        <p:pic>
          <p:nvPicPr>
            <p:cNvPr id="46" name="Picture 45" descr="A picture containing window, building, wheel&#10;&#10;Description automatically generated">
              <a:extLst>
                <a:ext uri="{FF2B5EF4-FFF2-40B4-BE49-F238E27FC236}">
                  <a16:creationId xmlns:a16="http://schemas.microsoft.com/office/drawing/2014/main" id="{7A3131B5-8512-524A-B423-76A3DC704B41}"/>
                </a:ext>
              </a:extLst>
            </p:cNvPr>
            <p:cNvPicPr>
              <a:picLocks noChangeAspect="1"/>
            </p:cNvPicPr>
            <p:nvPr/>
          </p:nvPicPr>
          <p:blipFill>
            <a:blip r:embed="rId4"/>
            <a:stretch>
              <a:fillRect/>
            </a:stretch>
          </p:blipFill>
          <p:spPr>
            <a:xfrm>
              <a:off x="6019800" y="1089025"/>
              <a:ext cx="111126" cy="111126"/>
            </a:xfrm>
            <a:prstGeom prst="rect">
              <a:avLst/>
            </a:prstGeom>
          </p:spPr>
        </p:pic>
        <p:pic>
          <p:nvPicPr>
            <p:cNvPr id="94" name="Picture 93" descr="A picture containing satellite, transport&#10;&#10;Description automatically generated">
              <a:extLst>
                <a:ext uri="{FF2B5EF4-FFF2-40B4-BE49-F238E27FC236}">
                  <a16:creationId xmlns:a16="http://schemas.microsoft.com/office/drawing/2014/main" id="{5EBC337E-9578-884C-A2D9-C25627E10A4E}"/>
                </a:ext>
              </a:extLst>
            </p:cNvPr>
            <p:cNvPicPr>
              <a:picLocks noChangeAspect="1"/>
            </p:cNvPicPr>
            <p:nvPr/>
          </p:nvPicPr>
          <p:blipFill>
            <a:blip r:embed="rId23"/>
            <a:stretch>
              <a:fillRect/>
            </a:stretch>
          </p:blipFill>
          <p:spPr>
            <a:xfrm>
              <a:off x="6193650" y="1223925"/>
              <a:ext cx="520700" cy="254000"/>
            </a:xfrm>
            <a:prstGeom prst="rect">
              <a:avLst/>
            </a:prstGeom>
          </p:spPr>
        </p:pic>
        <p:sp>
          <p:nvSpPr>
            <p:cNvPr id="107" name="TextBox 106">
              <a:extLst>
                <a:ext uri="{FF2B5EF4-FFF2-40B4-BE49-F238E27FC236}">
                  <a16:creationId xmlns:a16="http://schemas.microsoft.com/office/drawing/2014/main" id="{0FBF118C-F8A1-A24C-A315-4E4596E474FF}"/>
                </a:ext>
              </a:extLst>
            </p:cNvPr>
            <p:cNvSpPr txBox="1"/>
            <p:nvPr/>
          </p:nvSpPr>
          <p:spPr>
            <a:xfrm>
              <a:off x="6068992" y="1027253"/>
              <a:ext cx="428264"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GPM</a:t>
              </a:r>
            </a:p>
          </p:txBody>
        </p:sp>
      </p:grpSp>
      <p:grpSp>
        <p:nvGrpSpPr>
          <p:cNvPr id="25" name="Group 24">
            <a:extLst>
              <a:ext uri="{FF2B5EF4-FFF2-40B4-BE49-F238E27FC236}">
                <a16:creationId xmlns:a16="http://schemas.microsoft.com/office/drawing/2014/main" id="{3783E980-87D8-AE4A-9905-DBC43E6D8432}"/>
              </a:ext>
            </a:extLst>
          </p:cNvPr>
          <p:cNvGrpSpPr/>
          <p:nvPr/>
        </p:nvGrpSpPr>
        <p:grpSpPr>
          <a:xfrm>
            <a:off x="6709070" y="1783337"/>
            <a:ext cx="762082" cy="411527"/>
            <a:chOff x="5302168" y="679048"/>
            <a:chExt cx="762082" cy="411527"/>
          </a:xfrm>
        </p:grpSpPr>
        <p:pic>
          <p:nvPicPr>
            <p:cNvPr id="110" name="Picture 109" descr="A picture containing transport, satellite&#10;&#10;Description automatically generated">
              <a:extLst>
                <a:ext uri="{FF2B5EF4-FFF2-40B4-BE49-F238E27FC236}">
                  <a16:creationId xmlns:a16="http://schemas.microsoft.com/office/drawing/2014/main" id="{90A05B5A-3268-1146-A79B-153BC22CCF6D}"/>
                </a:ext>
              </a:extLst>
            </p:cNvPr>
            <p:cNvPicPr>
              <a:picLocks noChangeAspect="1"/>
            </p:cNvPicPr>
            <p:nvPr/>
          </p:nvPicPr>
          <p:blipFill>
            <a:blip r:embed="rId24"/>
            <a:stretch>
              <a:fillRect/>
            </a:stretch>
          </p:blipFill>
          <p:spPr>
            <a:xfrm>
              <a:off x="5378450" y="874675"/>
              <a:ext cx="685800" cy="215900"/>
            </a:xfrm>
            <a:prstGeom prst="rect">
              <a:avLst/>
            </a:prstGeom>
          </p:spPr>
        </p:pic>
        <p:sp>
          <p:nvSpPr>
            <p:cNvPr id="109" name="TextBox 108">
              <a:extLst>
                <a:ext uri="{FF2B5EF4-FFF2-40B4-BE49-F238E27FC236}">
                  <a16:creationId xmlns:a16="http://schemas.microsoft.com/office/drawing/2014/main" id="{9128DD05-2737-914B-B1D1-A6C38232211D}"/>
                </a:ext>
              </a:extLst>
            </p:cNvPr>
            <p:cNvSpPr txBox="1"/>
            <p:nvPr/>
          </p:nvSpPr>
          <p:spPr>
            <a:xfrm>
              <a:off x="5302168" y="679048"/>
              <a:ext cx="539188"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OCO-2</a:t>
              </a:r>
            </a:p>
          </p:txBody>
        </p:sp>
      </p:grpSp>
      <p:grpSp>
        <p:nvGrpSpPr>
          <p:cNvPr id="26" name="Group 25">
            <a:extLst>
              <a:ext uri="{FF2B5EF4-FFF2-40B4-BE49-F238E27FC236}">
                <a16:creationId xmlns:a16="http://schemas.microsoft.com/office/drawing/2014/main" id="{B14C59E6-13F1-C041-9FBD-517EE28D606C}"/>
              </a:ext>
            </a:extLst>
          </p:cNvPr>
          <p:cNvGrpSpPr/>
          <p:nvPr/>
        </p:nvGrpSpPr>
        <p:grpSpPr>
          <a:xfrm>
            <a:off x="6340104" y="1259898"/>
            <a:ext cx="675293" cy="479528"/>
            <a:chOff x="4622157" y="420547"/>
            <a:chExt cx="675293" cy="479528"/>
          </a:xfrm>
        </p:grpSpPr>
        <p:pic>
          <p:nvPicPr>
            <p:cNvPr id="118" name="Picture 117" descr="A close-up of a planet&#10;&#10;Description automatically generated with low confidence">
              <a:extLst>
                <a:ext uri="{FF2B5EF4-FFF2-40B4-BE49-F238E27FC236}">
                  <a16:creationId xmlns:a16="http://schemas.microsoft.com/office/drawing/2014/main" id="{A9FD32EE-34F8-DC40-A2E4-2C15F706FA24}"/>
                </a:ext>
              </a:extLst>
            </p:cNvPr>
            <p:cNvPicPr>
              <a:picLocks noChangeAspect="1"/>
            </p:cNvPicPr>
            <p:nvPr/>
          </p:nvPicPr>
          <p:blipFill>
            <a:blip r:embed="rId25"/>
            <a:stretch>
              <a:fillRect/>
            </a:stretch>
          </p:blipFill>
          <p:spPr>
            <a:xfrm rot="3735224">
              <a:off x="4922800" y="525425"/>
              <a:ext cx="292100" cy="457200"/>
            </a:xfrm>
            <a:prstGeom prst="rect">
              <a:avLst/>
            </a:prstGeom>
          </p:spPr>
        </p:pic>
        <p:sp>
          <p:nvSpPr>
            <p:cNvPr id="111" name="TextBox 110">
              <a:extLst>
                <a:ext uri="{FF2B5EF4-FFF2-40B4-BE49-F238E27FC236}">
                  <a16:creationId xmlns:a16="http://schemas.microsoft.com/office/drawing/2014/main" id="{A25D516D-63ED-0245-952A-272885AF08DD}"/>
                </a:ext>
              </a:extLst>
            </p:cNvPr>
            <p:cNvSpPr txBox="1"/>
            <p:nvPr/>
          </p:nvSpPr>
          <p:spPr>
            <a:xfrm>
              <a:off x="4622157" y="420547"/>
              <a:ext cx="539188"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SMAP</a:t>
              </a:r>
            </a:p>
          </p:txBody>
        </p:sp>
      </p:grpSp>
      <p:grpSp>
        <p:nvGrpSpPr>
          <p:cNvPr id="32" name="Group 31">
            <a:extLst>
              <a:ext uri="{FF2B5EF4-FFF2-40B4-BE49-F238E27FC236}">
                <a16:creationId xmlns:a16="http://schemas.microsoft.com/office/drawing/2014/main" id="{80FA97B5-ABA9-3C4C-8829-BD086941C96A}"/>
              </a:ext>
            </a:extLst>
          </p:cNvPr>
          <p:cNvGrpSpPr/>
          <p:nvPr/>
        </p:nvGrpSpPr>
        <p:grpSpPr>
          <a:xfrm>
            <a:off x="5645746" y="936702"/>
            <a:ext cx="1042686" cy="500195"/>
            <a:chOff x="3733800" y="250785"/>
            <a:chExt cx="1042686" cy="500195"/>
          </a:xfrm>
        </p:grpSpPr>
        <p:pic>
          <p:nvPicPr>
            <p:cNvPr id="47" name="Picture 46" descr="A black and white image of a person's face&#10;&#10;Description automatically generated with low confidence">
              <a:extLst>
                <a:ext uri="{FF2B5EF4-FFF2-40B4-BE49-F238E27FC236}">
                  <a16:creationId xmlns:a16="http://schemas.microsoft.com/office/drawing/2014/main" id="{A08AF38C-4FD5-6948-B75E-7C15166BFDA6}"/>
                </a:ext>
              </a:extLst>
            </p:cNvPr>
            <p:cNvPicPr>
              <a:picLocks noChangeAspect="1"/>
            </p:cNvPicPr>
            <p:nvPr/>
          </p:nvPicPr>
          <p:blipFill>
            <a:blip r:embed="rId14"/>
            <a:stretch>
              <a:fillRect/>
            </a:stretch>
          </p:blipFill>
          <p:spPr>
            <a:xfrm>
              <a:off x="3733800" y="320675"/>
              <a:ext cx="158857" cy="114730"/>
            </a:xfrm>
            <a:prstGeom prst="rect">
              <a:avLst/>
            </a:prstGeom>
          </p:spPr>
        </p:pic>
        <p:pic>
          <p:nvPicPr>
            <p:cNvPr id="108" name="Picture 107">
              <a:extLst>
                <a:ext uri="{FF2B5EF4-FFF2-40B4-BE49-F238E27FC236}">
                  <a16:creationId xmlns:a16="http://schemas.microsoft.com/office/drawing/2014/main" id="{4BCF4177-4C0B-CA4B-9E76-AE280325DF1A}"/>
                </a:ext>
              </a:extLst>
            </p:cNvPr>
            <p:cNvPicPr>
              <a:picLocks noChangeAspect="1"/>
            </p:cNvPicPr>
            <p:nvPr/>
          </p:nvPicPr>
          <p:blipFill>
            <a:blip r:embed="rId26"/>
            <a:stretch>
              <a:fillRect/>
            </a:stretch>
          </p:blipFill>
          <p:spPr>
            <a:xfrm rot="20118051">
              <a:off x="4013975" y="446180"/>
              <a:ext cx="444500" cy="304800"/>
            </a:xfrm>
            <a:prstGeom prst="rect">
              <a:avLst/>
            </a:prstGeom>
          </p:spPr>
        </p:pic>
        <p:sp>
          <p:nvSpPr>
            <p:cNvPr id="113" name="TextBox 112">
              <a:extLst>
                <a:ext uri="{FF2B5EF4-FFF2-40B4-BE49-F238E27FC236}">
                  <a16:creationId xmlns:a16="http://schemas.microsoft.com/office/drawing/2014/main" id="{D1653FDA-949F-124F-8566-C1D5BDEE5999}"/>
                </a:ext>
              </a:extLst>
            </p:cNvPr>
            <p:cNvSpPr txBox="1"/>
            <p:nvPr/>
          </p:nvSpPr>
          <p:spPr>
            <a:xfrm>
              <a:off x="3823504" y="250785"/>
              <a:ext cx="952982"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NISTAR, EPIC</a:t>
              </a:r>
            </a:p>
          </p:txBody>
        </p:sp>
      </p:grpSp>
      <p:grpSp>
        <p:nvGrpSpPr>
          <p:cNvPr id="34" name="Group 33">
            <a:extLst>
              <a:ext uri="{FF2B5EF4-FFF2-40B4-BE49-F238E27FC236}">
                <a16:creationId xmlns:a16="http://schemas.microsoft.com/office/drawing/2014/main" id="{842F7F88-9357-1B49-8A15-95FB5D84625D}"/>
              </a:ext>
            </a:extLst>
          </p:cNvPr>
          <p:cNvGrpSpPr/>
          <p:nvPr/>
        </p:nvGrpSpPr>
        <p:grpSpPr>
          <a:xfrm>
            <a:off x="4775669" y="550013"/>
            <a:ext cx="870077" cy="446911"/>
            <a:chOff x="2877273" y="264289"/>
            <a:chExt cx="870077" cy="446911"/>
          </a:xfrm>
        </p:grpSpPr>
        <p:pic>
          <p:nvPicPr>
            <p:cNvPr id="90" name="Picture 89" descr="A screenshot of a computer&#10;&#10;Description automatically generated with medium confidence">
              <a:extLst>
                <a:ext uri="{FF2B5EF4-FFF2-40B4-BE49-F238E27FC236}">
                  <a16:creationId xmlns:a16="http://schemas.microsoft.com/office/drawing/2014/main" id="{CCB769AF-E466-BF47-A30D-58E7FD338C0F}"/>
                </a:ext>
              </a:extLst>
            </p:cNvPr>
            <p:cNvPicPr>
              <a:picLocks noChangeAspect="1"/>
            </p:cNvPicPr>
            <p:nvPr/>
          </p:nvPicPr>
          <p:blipFill>
            <a:blip r:embed="rId27"/>
            <a:stretch>
              <a:fillRect/>
            </a:stretch>
          </p:blipFill>
          <p:spPr>
            <a:xfrm>
              <a:off x="2972650" y="533400"/>
              <a:ext cx="774700" cy="177800"/>
            </a:xfrm>
            <a:prstGeom prst="rect">
              <a:avLst/>
            </a:prstGeom>
          </p:spPr>
        </p:pic>
        <p:sp>
          <p:nvSpPr>
            <p:cNvPr id="115" name="TextBox 114">
              <a:extLst>
                <a:ext uri="{FF2B5EF4-FFF2-40B4-BE49-F238E27FC236}">
                  <a16:creationId xmlns:a16="http://schemas.microsoft.com/office/drawing/2014/main" id="{D89E5117-516F-654D-8421-6C3831929922}"/>
                </a:ext>
              </a:extLst>
            </p:cNvPr>
            <p:cNvSpPr txBox="1"/>
            <p:nvPr/>
          </p:nvSpPr>
          <p:spPr>
            <a:xfrm>
              <a:off x="2877273" y="264289"/>
              <a:ext cx="822767"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CYGNSS (8)</a:t>
              </a:r>
            </a:p>
          </p:txBody>
        </p:sp>
      </p:grpSp>
      <p:sp>
        <p:nvSpPr>
          <p:cNvPr id="121" name="TextBox 120">
            <a:extLst>
              <a:ext uri="{FF2B5EF4-FFF2-40B4-BE49-F238E27FC236}">
                <a16:creationId xmlns:a16="http://schemas.microsoft.com/office/drawing/2014/main" id="{8711A3DA-63BE-2F46-B92C-58EE54DAAF88}"/>
              </a:ext>
            </a:extLst>
          </p:cNvPr>
          <p:cNvSpPr txBox="1"/>
          <p:nvPr/>
        </p:nvSpPr>
        <p:spPr>
          <a:xfrm>
            <a:off x="2144774" y="2314066"/>
            <a:ext cx="497711"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GEDI</a:t>
            </a:r>
          </a:p>
        </p:txBody>
      </p:sp>
      <p:grpSp>
        <p:nvGrpSpPr>
          <p:cNvPr id="167" name="Group 166">
            <a:extLst>
              <a:ext uri="{FF2B5EF4-FFF2-40B4-BE49-F238E27FC236}">
                <a16:creationId xmlns:a16="http://schemas.microsoft.com/office/drawing/2014/main" id="{42172A1E-4D8C-3940-BCB6-FC8BCDB784A0}"/>
              </a:ext>
            </a:extLst>
          </p:cNvPr>
          <p:cNvGrpSpPr/>
          <p:nvPr/>
        </p:nvGrpSpPr>
        <p:grpSpPr>
          <a:xfrm>
            <a:off x="1962874" y="1815744"/>
            <a:ext cx="834342" cy="316523"/>
            <a:chOff x="1912716" y="2331160"/>
            <a:chExt cx="834342" cy="316523"/>
          </a:xfrm>
        </p:grpSpPr>
        <p:pic>
          <p:nvPicPr>
            <p:cNvPr id="29" name="Picture 28">
              <a:extLst>
                <a:ext uri="{FF2B5EF4-FFF2-40B4-BE49-F238E27FC236}">
                  <a16:creationId xmlns:a16="http://schemas.microsoft.com/office/drawing/2014/main" id="{27CEAE8F-44EC-EA41-A817-C53449F70B72}"/>
                </a:ext>
              </a:extLst>
            </p:cNvPr>
            <p:cNvPicPr>
              <a:picLocks noChangeAspect="1"/>
            </p:cNvPicPr>
            <p:nvPr/>
          </p:nvPicPr>
          <p:blipFill>
            <a:blip r:embed="rId28"/>
            <a:stretch>
              <a:fillRect/>
            </a:stretch>
          </p:blipFill>
          <p:spPr>
            <a:xfrm>
              <a:off x="2040150" y="2331160"/>
              <a:ext cx="172954" cy="100890"/>
            </a:xfrm>
            <a:prstGeom prst="rect">
              <a:avLst/>
            </a:prstGeom>
          </p:spPr>
        </p:pic>
        <p:sp>
          <p:nvSpPr>
            <p:cNvPr id="127" name="TextBox 126">
              <a:extLst>
                <a:ext uri="{FF2B5EF4-FFF2-40B4-BE49-F238E27FC236}">
                  <a16:creationId xmlns:a16="http://schemas.microsoft.com/office/drawing/2014/main" id="{A0A1B962-B0AF-0742-B03A-15D36BB3E906}"/>
                </a:ext>
              </a:extLst>
            </p:cNvPr>
            <p:cNvSpPr txBox="1"/>
            <p:nvPr/>
          </p:nvSpPr>
          <p:spPr>
            <a:xfrm>
              <a:off x="1912716" y="2414286"/>
              <a:ext cx="834342"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ECOSTRESS</a:t>
              </a:r>
            </a:p>
          </p:txBody>
        </p:sp>
      </p:grpSp>
      <p:grpSp>
        <p:nvGrpSpPr>
          <p:cNvPr id="57" name="Group 56">
            <a:extLst>
              <a:ext uri="{FF2B5EF4-FFF2-40B4-BE49-F238E27FC236}">
                <a16:creationId xmlns:a16="http://schemas.microsoft.com/office/drawing/2014/main" id="{F757C84D-8567-2A47-8784-8BF0734D67FD}"/>
              </a:ext>
            </a:extLst>
          </p:cNvPr>
          <p:cNvGrpSpPr/>
          <p:nvPr/>
        </p:nvGrpSpPr>
        <p:grpSpPr>
          <a:xfrm>
            <a:off x="2004437" y="383979"/>
            <a:ext cx="1218256" cy="619078"/>
            <a:chOff x="880620" y="1312762"/>
            <a:chExt cx="1218256" cy="619078"/>
          </a:xfrm>
        </p:grpSpPr>
        <p:pic>
          <p:nvPicPr>
            <p:cNvPr id="49" name="Picture 48" descr="A picture containing window, building, wheel&#10;&#10;Description automatically generated">
              <a:extLst>
                <a:ext uri="{FF2B5EF4-FFF2-40B4-BE49-F238E27FC236}">
                  <a16:creationId xmlns:a16="http://schemas.microsoft.com/office/drawing/2014/main" id="{779C778F-F555-BF4C-BEAB-6A0CF7C0AD63}"/>
                </a:ext>
              </a:extLst>
            </p:cNvPr>
            <p:cNvPicPr>
              <a:picLocks noChangeAspect="1"/>
            </p:cNvPicPr>
            <p:nvPr/>
          </p:nvPicPr>
          <p:blipFill>
            <a:blip r:embed="rId4"/>
            <a:stretch>
              <a:fillRect/>
            </a:stretch>
          </p:blipFill>
          <p:spPr>
            <a:xfrm>
              <a:off x="880620" y="1371600"/>
              <a:ext cx="111126" cy="111126"/>
            </a:xfrm>
            <a:prstGeom prst="rect">
              <a:avLst/>
            </a:prstGeom>
          </p:spPr>
        </p:pic>
        <p:pic>
          <p:nvPicPr>
            <p:cNvPr id="116" name="Picture 115" descr="A picture containing text&#10;&#10;Description automatically generated">
              <a:extLst>
                <a:ext uri="{FF2B5EF4-FFF2-40B4-BE49-F238E27FC236}">
                  <a16:creationId xmlns:a16="http://schemas.microsoft.com/office/drawing/2014/main" id="{ED792588-2FBE-7A42-A3A4-29213C330443}"/>
                </a:ext>
              </a:extLst>
            </p:cNvPr>
            <p:cNvPicPr>
              <a:picLocks noChangeAspect="1"/>
            </p:cNvPicPr>
            <p:nvPr/>
          </p:nvPicPr>
          <p:blipFill>
            <a:blip r:embed="rId29"/>
            <a:stretch>
              <a:fillRect/>
            </a:stretch>
          </p:blipFill>
          <p:spPr>
            <a:xfrm>
              <a:off x="1263249" y="1676448"/>
              <a:ext cx="510784" cy="255392"/>
            </a:xfrm>
            <a:prstGeom prst="rect">
              <a:avLst/>
            </a:prstGeom>
          </p:spPr>
        </p:pic>
        <p:sp>
          <p:nvSpPr>
            <p:cNvPr id="135" name="TextBox 134">
              <a:extLst>
                <a:ext uri="{FF2B5EF4-FFF2-40B4-BE49-F238E27FC236}">
                  <a16:creationId xmlns:a16="http://schemas.microsoft.com/office/drawing/2014/main" id="{05105AE4-D37D-7F42-A0FC-04FFAAE193A4}"/>
                </a:ext>
              </a:extLst>
            </p:cNvPr>
            <p:cNvSpPr txBox="1"/>
            <p:nvPr/>
          </p:nvSpPr>
          <p:spPr>
            <a:xfrm>
              <a:off x="933691" y="1312762"/>
              <a:ext cx="1165185" cy="374461"/>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SENTINEL-6</a:t>
              </a:r>
            </a:p>
            <a:p>
              <a:pPr>
                <a:lnSpc>
                  <a:spcPts val="1100"/>
                </a:lnSpc>
              </a:pPr>
              <a:r>
                <a:rPr lang="en-US" sz="1000">
                  <a:solidFill>
                    <a:srgbClr val="C3E7FE"/>
                  </a:solidFill>
                  <a:latin typeface="Arial Narrow" panose="020B0604020202020204" pitchFamily="34" charset="0"/>
                  <a:cs typeface="Arial Narrow" panose="020B0604020202020204" pitchFamily="34" charset="0"/>
                </a:rPr>
                <a:t>MICHAEL FREILICH</a:t>
              </a:r>
            </a:p>
          </p:txBody>
        </p:sp>
      </p:grpSp>
      <p:grpSp>
        <p:nvGrpSpPr>
          <p:cNvPr id="62" name="Group 61">
            <a:extLst>
              <a:ext uri="{FF2B5EF4-FFF2-40B4-BE49-F238E27FC236}">
                <a16:creationId xmlns:a16="http://schemas.microsoft.com/office/drawing/2014/main" id="{34C435EB-2031-874B-AB07-529DAE341B91}"/>
              </a:ext>
            </a:extLst>
          </p:cNvPr>
          <p:cNvGrpSpPr/>
          <p:nvPr/>
        </p:nvGrpSpPr>
        <p:grpSpPr>
          <a:xfrm>
            <a:off x="1484172" y="3845138"/>
            <a:ext cx="685180" cy="457200"/>
            <a:chOff x="1069975" y="2565400"/>
            <a:chExt cx="685180" cy="457200"/>
          </a:xfrm>
        </p:grpSpPr>
        <p:pic>
          <p:nvPicPr>
            <p:cNvPr id="50" name="Picture 49" descr="A picture containing window, building, wheel&#10;&#10;Description automatically generated">
              <a:extLst>
                <a:ext uri="{FF2B5EF4-FFF2-40B4-BE49-F238E27FC236}">
                  <a16:creationId xmlns:a16="http://schemas.microsoft.com/office/drawing/2014/main" id="{53F21945-900C-6146-82DC-0C5C68E9DE97}"/>
                </a:ext>
              </a:extLst>
            </p:cNvPr>
            <p:cNvPicPr>
              <a:picLocks noChangeAspect="1"/>
            </p:cNvPicPr>
            <p:nvPr/>
          </p:nvPicPr>
          <p:blipFill>
            <a:blip r:embed="rId4"/>
            <a:stretch>
              <a:fillRect/>
            </a:stretch>
          </p:blipFill>
          <p:spPr>
            <a:xfrm>
              <a:off x="1069975" y="2743200"/>
              <a:ext cx="111126" cy="111126"/>
            </a:xfrm>
            <a:prstGeom prst="rect">
              <a:avLst/>
            </a:prstGeom>
          </p:spPr>
        </p:pic>
        <p:pic>
          <p:nvPicPr>
            <p:cNvPr id="106" name="Picture 105">
              <a:extLst>
                <a:ext uri="{FF2B5EF4-FFF2-40B4-BE49-F238E27FC236}">
                  <a16:creationId xmlns:a16="http://schemas.microsoft.com/office/drawing/2014/main" id="{8D3EA76A-F1D3-4040-B6BA-E689B97FC535}"/>
                </a:ext>
              </a:extLst>
            </p:cNvPr>
            <p:cNvPicPr>
              <a:picLocks noChangeAspect="1"/>
            </p:cNvPicPr>
            <p:nvPr/>
          </p:nvPicPr>
          <p:blipFill>
            <a:blip r:embed="rId30"/>
            <a:stretch>
              <a:fillRect/>
            </a:stretch>
          </p:blipFill>
          <p:spPr>
            <a:xfrm>
              <a:off x="1476375" y="2565400"/>
              <a:ext cx="278780" cy="457200"/>
            </a:xfrm>
            <a:prstGeom prst="rect">
              <a:avLst/>
            </a:prstGeom>
          </p:spPr>
        </p:pic>
        <p:sp>
          <p:nvSpPr>
            <p:cNvPr id="136" name="TextBox 135">
              <a:extLst>
                <a:ext uri="{FF2B5EF4-FFF2-40B4-BE49-F238E27FC236}">
                  <a16:creationId xmlns:a16="http://schemas.microsoft.com/office/drawing/2014/main" id="{AA56742A-52D7-1E47-8E19-DA0D361E035A}"/>
                </a:ext>
              </a:extLst>
            </p:cNvPr>
            <p:cNvSpPr txBox="1"/>
            <p:nvPr/>
          </p:nvSpPr>
          <p:spPr>
            <a:xfrm>
              <a:off x="1121779" y="2687256"/>
              <a:ext cx="517967"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NISAR</a:t>
              </a:r>
            </a:p>
          </p:txBody>
        </p:sp>
      </p:grpSp>
      <p:grpSp>
        <p:nvGrpSpPr>
          <p:cNvPr id="65" name="Group 64">
            <a:extLst>
              <a:ext uri="{FF2B5EF4-FFF2-40B4-BE49-F238E27FC236}">
                <a16:creationId xmlns:a16="http://schemas.microsoft.com/office/drawing/2014/main" id="{E3F7ABB5-C918-1744-B849-251A00B4848C}"/>
              </a:ext>
            </a:extLst>
          </p:cNvPr>
          <p:cNvGrpSpPr/>
          <p:nvPr/>
        </p:nvGrpSpPr>
        <p:grpSpPr>
          <a:xfrm>
            <a:off x="1461194" y="764341"/>
            <a:ext cx="878792" cy="510468"/>
            <a:chOff x="946150" y="3241876"/>
            <a:chExt cx="878792" cy="510468"/>
          </a:xfrm>
        </p:grpSpPr>
        <p:pic>
          <p:nvPicPr>
            <p:cNvPr id="52" name="Picture 51" descr="A black and white image of a person's face&#10;&#10;Description automatically generated with low confidence">
              <a:extLst>
                <a:ext uri="{FF2B5EF4-FFF2-40B4-BE49-F238E27FC236}">
                  <a16:creationId xmlns:a16="http://schemas.microsoft.com/office/drawing/2014/main" id="{773917A4-1FA8-E54C-BDC6-2452FC913034}"/>
                </a:ext>
              </a:extLst>
            </p:cNvPr>
            <p:cNvPicPr>
              <a:picLocks noChangeAspect="1"/>
            </p:cNvPicPr>
            <p:nvPr/>
          </p:nvPicPr>
          <p:blipFill>
            <a:blip r:embed="rId14"/>
            <a:stretch>
              <a:fillRect/>
            </a:stretch>
          </p:blipFill>
          <p:spPr>
            <a:xfrm>
              <a:off x="946150" y="3309099"/>
              <a:ext cx="158857" cy="114730"/>
            </a:xfrm>
            <a:prstGeom prst="rect">
              <a:avLst/>
            </a:prstGeom>
            <a:ln>
              <a:noFill/>
            </a:ln>
          </p:spPr>
        </p:pic>
        <p:pic>
          <p:nvPicPr>
            <p:cNvPr id="100" name="Picture 99">
              <a:extLst>
                <a:ext uri="{FF2B5EF4-FFF2-40B4-BE49-F238E27FC236}">
                  <a16:creationId xmlns:a16="http://schemas.microsoft.com/office/drawing/2014/main" id="{7871104D-1B01-7E48-8918-9D11983CBAD2}"/>
                </a:ext>
              </a:extLst>
            </p:cNvPr>
            <p:cNvPicPr>
              <a:picLocks noChangeAspect="1"/>
            </p:cNvPicPr>
            <p:nvPr/>
          </p:nvPicPr>
          <p:blipFill>
            <a:blip r:embed="rId31"/>
            <a:srcRect/>
            <a:stretch/>
          </p:blipFill>
          <p:spPr>
            <a:xfrm>
              <a:off x="1070750" y="3493276"/>
              <a:ext cx="585720" cy="259068"/>
            </a:xfrm>
            <a:prstGeom prst="rect">
              <a:avLst/>
            </a:prstGeom>
          </p:spPr>
        </p:pic>
        <p:sp>
          <p:nvSpPr>
            <p:cNvPr id="137" name="TextBox 136">
              <a:extLst>
                <a:ext uri="{FF2B5EF4-FFF2-40B4-BE49-F238E27FC236}">
                  <a16:creationId xmlns:a16="http://schemas.microsoft.com/office/drawing/2014/main" id="{7D26F8F8-12F9-394C-8D79-32A95C78DF9D}"/>
                </a:ext>
              </a:extLst>
            </p:cNvPr>
            <p:cNvSpPr txBox="1"/>
            <p:nvPr/>
          </p:nvSpPr>
          <p:spPr>
            <a:xfrm>
              <a:off x="1047509" y="3241876"/>
              <a:ext cx="777433"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LANDSAT-9</a:t>
              </a:r>
            </a:p>
          </p:txBody>
        </p:sp>
      </p:grpSp>
      <p:grpSp>
        <p:nvGrpSpPr>
          <p:cNvPr id="169" name="Group 168">
            <a:extLst>
              <a:ext uri="{FF2B5EF4-FFF2-40B4-BE49-F238E27FC236}">
                <a16:creationId xmlns:a16="http://schemas.microsoft.com/office/drawing/2014/main" id="{52319DD4-3402-F34A-8053-5E2A6AA8ADF3}"/>
              </a:ext>
            </a:extLst>
          </p:cNvPr>
          <p:cNvGrpSpPr/>
          <p:nvPr/>
        </p:nvGrpSpPr>
        <p:grpSpPr>
          <a:xfrm>
            <a:off x="2629956" y="3695012"/>
            <a:ext cx="872924" cy="307404"/>
            <a:chOff x="2638063" y="3709950"/>
            <a:chExt cx="872924" cy="307404"/>
          </a:xfrm>
        </p:grpSpPr>
        <p:pic>
          <p:nvPicPr>
            <p:cNvPr id="22" name="Picture 21">
              <a:extLst>
                <a:ext uri="{FF2B5EF4-FFF2-40B4-BE49-F238E27FC236}">
                  <a16:creationId xmlns:a16="http://schemas.microsoft.com/office/drawing/2014/main" id="{E34F6377-DC98-1648-846F-E5BAD01A7CF9}"/>
                </a:ext>
              </a:extLst>
            </p:cNvPr>
            <p:cNvPicPr>
              <a:picLocks noChangeAspect="1"/>
            </p:cNvPicPr>
            <p:nvPr/>
          </p:nvPicPr>
          <p:blipFill>
            <a:blip r:embed="rId32"/>
            <a:stretch>
              <a:fillRect/>
            </a:stretch>
          </p:blipFill>
          <p:spPr>
            <a:xfrm>
              <a:off x="2665375" y="3709950"/>
              <a:ext cx="165100" cy="88900"/>
            </a:xfrm>
            <a:prstGeom prst="rect">
              <a:avLst/>
            </a:prstGeom>
          </p:spPr>
        </p:pic>
        <p:sp>
          <p:nvSpPr>
            <p:cNvPr id="140" name="TextBox 139">
              <a:extLst>
                <a:ext uri="{FF2B5EF4-FFF2-40B4-BE49-F238E27FC236}">
                  <a16:creationId xmlns:a16="http://schemas.microsoft.com/office/drawing/2014/main" id="{B1902237-D566-2F4A-8DB2-F9864BF811B8}"/>
                </a:ext>
              </a:extLst>
            </p:cNvPr>
            <p:cNvSpPr txBox="1"/>
            <p:nvPr/>
          </p:nvSpPr>
          <p:spPr>
            <a:xfrm>
              <a:off x="2638063" y="3783957"/>
              <a:ext cx="872924"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CLARREO-PF</a:t>
              </a:r>
            </a:p>
          </p:txBody>
        </p:sp>
      </p:grpSp>
      <p:grpSp>
        <p:nvGrpSpPr>
          <p:cNvPr id="71" name="Group 70">
            <a:extLst>
              <a:ext uri="{FF2B5EF4-FFF2-40B4-BE49-F238E27FC236}">
                <a16:creationId xmlns:a16="http://schemas.microsoft.com/office/drawing/2014/main" id="{5666DAE1-4C40-E249-9AA5-AB373CEBB2AC}"/>
              </a:ext>
            </a:extLst>
          </p:cNvPr>
          <p:cNvGrpSpPr/>
          <p:nvPr/>
        </p:nvGrpSpPr>
        <p:grpSpPr>
          <a:xfrm>
            <a:off x="902521" y="1807035"/>
            <a:ext cx="662542" cy="466013"/>
            <a:chOff x="2735483" y="4513162"/>
            <a:chExt cx="662542" cy="466013"/>
          </a:xfrm>
        </p:grpSpPr>
        <p:pic>
          <p:nvPicPr>
            <p:cNvPr id="124" name="Picture 123">
              <a:extLst>
                <a:ext uri="{FF2B5EF4-FFF2-40B4-BE49-F238E27FC236}">
                  <a16:creationId xmlns:a16="http://schemas.microsoft.com/office/drawing/2014/main" id="{612DFCBF-E488-164F-AB34-23457561E059}"/>
                </a:ext>
              </a:extLst>
            </p:cNvPr>
            <p:cNvPicPr>
              <a:picLocks noChangeAspect="1"/>
            </p:cNvPicPr>
            <p:nvPr/>
          </p:nvPicPr>
          <p:blipFill>
            <a:blip r:embed="rId33"/>
            <a:stretch>
              <a:fillRect/>
            </a:stretch>
          </p:blipFill>
          <p:spPr>
            <a:xfrm>
              <a:off x="2763025" y="4725175"/>
              <a:ext cx="635000" cy="254000"/>
            </a:xfrm>
            <a:prstGeom prst="rect">
              <a:avLst/>
            </a:prstGeom>
          </p:spPr>
        </p:pic>
        <p:sp>
          <p:nvSpPr>
            <p:cNvPr id="143" name="TextBox 142">
              <a:extLst>
                <a:ext uri="{FF2B5EF4-FFF2-40B4-BE49-F238E27FC236}">
                  <a16:creationId xmlns:a16="http://schemas.microsoft.com/office/drawing/2014/main" id="{3077EDC2-5611-064E-BE7B-2AE6BE357E0B}"/>
                </a:ext>
              </a:extLst>
            </p:cNvPr>
            <p:cNvSpPr txBox="1"/>
            <p:nvPr/>
          </p:nvSpPr>
          <p:spPr>
            <a:xfrm>
              <a:off x="2735483" y="4513162"/>
              <a:ext cx="578734"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TEMPO</a:t>
              </a:r>
            </a:p>
          </p:txBody>
        </p:sp>
      </p:grpSp>
      <p:grpSp>
        <p:nvGrpSpPr>
          <p:cNvPr id="171" name="Group 170">
            <a:extLst>
              <a:ext uri="{FF2B5EF4-FFF2-40B4-BE49-F238E27FC236}">
                <a16:creationId xmlns:a16="http://schemas.microsoft.com/office/drawing/2014/main" id="{2BB3D730-6030-5848-8143-589742A85454}"/>
              </a:ext>
            </a:extLst>
          </p:cNvPr>
          <p:cNvGrpSpPr/>
          <p:nvPr/>
        </p:nvGrpSpPr>
        <p:grpSpPr>
          <a:xfrm>
            <a:off x="3304168" y="936702"/>
            <a:ext cx="503700" cy="233397"/>
            <a:chOff x="3470275" y="4307712"/>
            <a:chExt cx="503700" cy="233397"/>
          </a:xfrm>
        </p:grpSpPr>
        <p:pic>
          <p:nvPicPr>
            <p:cNvPr id="27" name="Picture 26">
              <a:extLst>
                <a:ext uri="{FF2B5EF4-FFF2-40B4-BE49-F238E27FC236}">
                  <a16:creationId xmlns:a16="http://schemas.microsoft.com/office/drawing/2014/main" id="{4D93F9AB-FE1E-E446-9FB2-F89EE34B72E6}"/>
                </a:ext>
              </a:extLst>
            </p:cNvPr>
            <p:cNvPicPr>
              <a:picLocks noChangeAspect="1"/>
            </p:cNvPicPr>
            <p:nvPr/>
          </p:nvPicPr>
          <p:blipFill>
            <a:blip r:embed="rId28"/>
            <a:stretch>
              <a:fillRect/>
            </a:stretch>
          </p:blipFill>
          <p:spPr>
            <a:xfrm>
              <a:off x="3470275" y="4378325"/>
              <a:ext cx="152400" cy="88900"/>
            </a:xfrm>
            <a:prstGeom prst="rect">
              <a:avLst/>
            </a:prstGeom>
          </p:spPr>
        </p:pic>
        <p:sp>
          <p:nvSpPr>
            <p:cNvPr id="144" name="TextBox 143">
              <a:extLst>
                <a:ext uri="{FF2B5EF4-FFF2-40B4-BE49-F238E27FC236}">
                  <a16:creationId xmlns:a16="http://schemas.microsoft.com/office/drawing/2014/main" id="{837E8CD7-1E97-4748-A3D3-8A889E536351}"/>
                </a:ext>
              </a:extLst>
            </p:cNvPr>
            <p:cNvSpPr txBox="1"/>
            <p:nvPr/>
          </p:nvSpPr>
          <p:spPr>
            <a:xfrm>
              <a:off x="3581400" y="4307712"/>
              <a:ext cx="392575"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LIS</a:t>
              </a:r>
            </a:p>
          </p:txBody>
        </p:sp>
      </p:grpSp>
      <p:grpSp>
        <p:nvGrpSpPr>
          <p:cNvPr id="172" name="Group 171">
            <a:extLst>
              <a:ext uri="{FF2B5EF4-FFF2-40B4-BE49-F238E27FC236}">
                <a16:creationId xmlns:a16="http://schemas.microsoft.com/office/drawing/2014/main" id="{F8DC890E-83B3-9940-A9DC-51832FCC0441}"/>
              </a:ext>
            </a:extLst>
          </p:cNvPr>
          <p:cNvGrpSpPr/>
          <p:nvPr/>
        </p:nvGrpSpPr>
        <p:grpSpPr>
          <a:xfrm>
            <a:off x="2651084" y="1154152"/>
            <a:ext cx="732501" cy="233397"/>
            <a:chOff x="3816350" y="4529560"/>
            <a:chExt cx="732501" cy="233397"/>
          </a:xfrm>
        </p:grpSpPr>
        <p:pic>
          <p:nvPicPr>
            <p:cNvPr id="18" name="Picture 17">
              <a:extLst>
                <a:ext uri="{FF2B5EF4-FFF2-40B4-BE49-F238E27FC236}">
                  <a16:creationId xmlns:a16="http://schemas.microsoft.com/office/drawing/2014/main" id="{CBDC4063-D9D6-6349-B0FF-49237A6F05BD}"/>
                </a:ext>
              </a:extLst>
            </p:cNvPr>
            <p:cNvPicPr>
              <a:picLocks noChangeAspect="1"/>
            </p:cNvPicPr>
            <p:nvPr/>
          </p:nvPicPr>
          <p:blipFill>
            <a:blip r:embed="rId28"/>
            <a:stretch>
              <a:fillRect/>
            </a:stretch>
          </p:blipFill>
          <p:spPr>
            <a:xfrm>
              <a:off x="3816350" y="4600575"/>
              <a:ext cx="152400" cy="88900"/>
            </a:xfrm>
            <a:prstGeom prst="rect">
              <a:avLst/>
            </a:prstGeom>
          </p:spPr>
        </p:pic>
        <p:sp>
          <p:nvSpPr>
            <p:cNvPr id="145" name="TextBox 144">
              <a:extLst>
                <a:ext uri="{FF2B5EF4-FFF2-40B4-BE49-F238E27FC236}">
                  <a16:creationId xmlns:a16="http://schemas.microsoft.com/office/drawing/2014/main" id="{0A360C75-1EC8-6D48-830B-A41D4E5EBD7C}"/>
                </a:ext>
              </a:extLst>
            </p:cNvPr>
            <p:cNvSpPr txBox="1"/>
            <p:nvPr/>
          </p:nvSpPr>
          <p:spPr>
            <a:xfrm>
              <a:off x="3912243" y="4529560"/>
              <a:ext cx="63660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SAGE III</a:t>
              </a:r>
            </a:p>
          </p:txBody>
        </p:sp>
      </p:grpSp>
      <p:grpSp>
        <p:nvGrpSpPr>
          <p:cNvPr id="175" name="Group 174">
            <a:extLst>
              <a:ext uri="{FF2B5EF4-FFF2-40B4-BE49-F238E27FC236}">
                <a16:creationId xmlns:a16="http://schemas.microsoft.com/office/drawing/2014/main" id="{5ADD95A2-F746-9241-82F9-E53B0A83029F}"/>
              </a:ext>
            </a:extLst>
          </p:cNvPr>
          <p:cNvGrpSpPr/>
          <p:nvPr/>
        </p:nvGrpSpPr>
        <p:grpSpPr>
          <a:xfrm>
            <a:off x="217251" y="5290668"/>
            <a:ext cx="2851641" cy="1186072"/>
            <a:chOff x="217251" y="5463054"/>
            <a:chExt cx="2851641" cy="1186072"/>
          </a:xfrm>
        </p:grpSpPr>
        <p:grpSp>
          <p:nvGrpSpPr>
            <p:cNvPr id="173" name="Group 172">
              <a:extLst>
                <a:ext uri="{FF2B5EF4-FFF2-40B4-BE49-F238E27FC236}">
                  <a16:creationId xmlns:a16="http://schemas.microsoft.com/office/drawing/2014/main" id="{02B13391-FBFE-9241-941D-D8A8B2506185}"/>
                </a:ext>
              </a:extLst>
            </p:cNvPr>
            <p:cNvGrpSpPr/>
            <p:nvPr/>
          </p:nvGrpSpPr>
          <p:grpSpPr>
            <a:xfrm>
              <a:off x="292025" y="5722782"/>
              <a:ext cx="1447282" cy="926344"/>
              <a:chOff x="292025" y="5722782"/>
              <a:chExt cx="1447282" cy="926344"/>
            </a:xfrm>
          </p:grpSpPr>
          <p:sp>
            <p:nvSpPr>
              <p:cNvPr id="153" name="TextBox 152">
                <a:extLst>
                  <a:ext uri="{FF2B5EF4-FFF2-40B4-BE49-F238E27FC236}">
                    <a16:creationId xmlns:a16="http://schemas.microsoft.com/office/drawing/2014/main" id="{95B5598B-0263-9E4C-BEE6-8609016BF3DE}"/>
                  </a:ext>
                </a:extLst>
              </p:cNvPr>
              <p:cNvSpPr txBox="1"/>
              <p:nvPr/>
            </p:nvSpPr>
            <p:spPr>
              <a:xfrm>
                <a:off x="388783" y="5722782"/>
                <a:ext cx="1350524" cy="926344"/>
              </a:xfrm>
              <a:prstGeom prst="rect">
                <a:avLst/>
              </a:prstGeom>
              <a:noFill/>
            </p:spPr>
            <p:txBody>
              <a:bodyPr wrap="square" rtlCol="0">
                <a:spAutoFit/>
              </a:bodyPr>
              <a:lstStyle/>
              <a:p>
                <a:pPr>
                  <a:lnSpc>
                    <a:spcPts val="1060"/>
                  </a:lnSpc>
                </a:pPr>
                <a:r>
                  <a:rPr lang="en-US" sz="800">
                    <a:solidFill>
                      <a:srgbClr val="C3E7FE"/>
                    </a:solidFill>
                    <a:latin typeface="Arial Narrow" panose="020B0604020202020204" pitchFamily="34" charset="0"/>
                    <a:cs typeface="Arial Narrow" panose="020B0604020202020204" pitchFamily="34" charset="0"/>
                  </a:rPr>
                  <a:t>INTERNATIONAL PARTNERS</a:t>
                </a:r>
              </a:p>
              <a:p>
                <a:pPr>
                  <a:lnSpc>
                    <a:spcPts val="1060"/>
                  </a:lnSpc>
                </a:pPr>
                <a:r>
                  <a:rPr lang="en-US" sz="800">
                    <a:solidFill>
                      <a:srgbClr val="C3E7FE"/>
                    </a:solidFill>
                    <a:latin typeface="Arial Narrow" panose="020B0604020202020204" pitchFamily="34" charset="0"/>
                    <a:cs typeface="Arial Narrow" panose="020B0604020202020204" pitchFamily="34" charset="0"/>
                  </a:rPr>
                  <a:t>U.S. PARTNER</a:t>
                </a:r>
              </a:p>
              <a:p>
                <a:pPr>
                  <a:lnSpc>
                    <a:spcPts val="1060"/>
                  </a:lnSpc>
                </a:pPr>
                <a:r>
                  <a:rPr lang="en-US" sz="800">
                    <a:solidFill>
                      <a:srgbClr val="C3E7FE"/>
                    </a:solidFill>
                    <a:latin typeface="Arial Narrow" panose="020B0604020202020204" pitchFamily="34" charset="0"/>
                    <a:cs typeface="Arial Narrow" panose="020B0604020202020204" pitchFamily="34" charset="0"/>
                  </a:rPr>
                  <a:t>ISS INSTRUMENT</a:t>
                </a:r>
              </a:p>
              <a:p>
                <a:pPr>
                  <a:lnSpc>
                    <a:spcPts val="1060"/>
                  </a:lnSpc>
                </a:pPr>
                <a:r>
                  <a:rPr lang="en-US" sz="800">
                    <a:solidFill>
                      <a:srgbClr val="C3E7FE"/>
                    </a:solidFill>
                    <a:latin typeface="Arial Narrow" panose="020B0604020202020204" pitchFamily="34" charset="0"/>
                    <a:cs typeface="Arial Narrow" panose="020B0604020202020204" pitchFamily="34" charset="0"/>
                  </a:rPr>
                  <a:t>JPSS INSTRUMENT</a:t>
                </a:r>
              </a:p>
              <a:p>
                <a:pPr>
                  <a:lnSpc>
                    <a:spcPts val="1060"/>
                  </a:lnSpc>
                </a:pPr>
                <a:r>
                  <a:rPr lang="en-US" sz="800">
                    <a:solidFill>
                      <a:srgbClr val="C3E7FE"/>
                    </a:solidFill>
                    <a:latin typeface="Arial Narrow" panose="020B0604020202020204" pitchFamily="34" charset="0"/>
                    <a:cs typeface="Arial Narrow" panose="020B0604020202020204" pitchFamily="34" charset="0"/>
                  </a:rPr>
                  <a:t>CUBESAT</a:t>
                </a:r>
              </a:p>
              <a:p>
                <a:pPr>
                  <a:lnSpc>
                    <a:spcPts val="1060"/>
                  </a:lnSpc>
                </a:pPr>
                <a:r>
                  <a:rPr lang="en-US" sz="800">
                    <a:solidFill>
                      <a:srgbClr val="C3E7FE"/>
                    </a:solidFill>
                    <a:latin typeface="Arial Narrow" panose="020B0604020202020204" pitchFamily="34" charset="0"/>
                    <a:cs typeface="Arial Narrow" panose="020B0604020202020204" pitchFamily="34" charset="0"/>
                  </a:rPr>
                  <a:t>LAUNCH DATE TBD</a:t>
                </a:r>
              </a:p>
            </p:txBody>
          </p:sp>
          <p:pic>
            <p:nvPicPr>
              <p:cNvPr id="66" name="Picture 65">
                <a:extLst>
                  <a:ext uri="{FF2B5EF4-FFF2-40B4-BE49-F238E27FC236}">
                    <a16:creationId xmlns:a16="http://schemas.microsoft.com/office/drawing/2014/main" id="{54E8814A-BE64-8143-BC44-DE55B0BD088B}"/>
                  </a:ext>
                </a:extLst>
              </p:cNvPr>
              <p:cNvPicPr>
                <a:picLocks noChangeAspect="1"/>
              </p:cNvPicPr>
              <p:nvPr/>
            </p:nvPicPr>
            <p:blipFill>
              <a:blip r:embed="rId34"/>
              <a:stretch>
                <a:fillRect/>
              </a:stretch>
            </p:blipFill>
            <p:spPr>
              <a:xfrm>
                <a:off x="330200" y="6508750"/>
                <a:ext cx="63500" cy="50800"/>
              </a:xfrm>
              <a:prstGeom prst="rect">
                <a:avLst/>
              </a:prstGeom>
            </p:spPr>
          </p:pic>
          <p:pic>
            <p:nvPicPr>
              <p:cNvPr id="68" name="Picture 67">
                <a:extLst>
                  <a:ext uri="{FF2B5EF4-FFF2-40B4-BE49-F238E27FC236}">
                    <a16:creationId xmlns:a16="http://schemas.microsoft.com/office/drawing/2014/main" id="{CECA62DA-8C0E-6B48-957B-AA457C787994}"/>
                  </a:ext>
                </a:extLst>
              </p:cNvPr>
              <p:cNvPicPr>
                <a:picLocks noChangeAspect="1"/>
              </p:cNvPicPr>
              <p:nvPr/>
            </p:nvPicPr>
            <p:blipFill>
              <a:blip r:embed="rId35"/>
              <a:stretch>
                <a:fillRect/>
              </a:stretch>
            </p:blipFill>
            <p:spPr>
              <a:xfrm>
                <a:off x="315100" y="6331725"/>
                <a:ext cx="101600" cy="101600"/>
              </a:xfrm>
              <a:prstGeom prst="rect">
                <a:avLst/>
              </a:prstGeom>
            </p:spPr>
          </p:pic>
          <p:pic>
            <p:nvPicPr>
              <p:cNvPr id="70" name="Picture 69">
                <a:extLst>
                  <a:ext uri="{FF2B5EF4-FFF2-40B4-BE49-F238E27FC236}">
                    <a16:creationId xmlns:a16="http://schemas.microsoft.com/office/drawing/2014/main" id="{95C8A147-269C-7F4C-8367-DAADF7E83DF6}"/>
                  </a:ext>
                </a:extLst>
              </p:cNvPr>
              <p:cNvPicPr>
                <a:picLocks noChangeAspect="1"/>
              </p:cNvPicPr>
              <p:nvPr/>
            </p:nvPicPr>
            <p:blipFill>
              <a:blip r:embed="rId36"/>
              <a:stretch>
                <a:fillRect/>
              </a:stretch>
            </p:blipFill>
            <p:spPr>
              <a:xfrm>
                <a:off x="319050" y="5802275"/>
                <a:ext cx="88900" cy="76200"/>
              </a:xfrm>
              <a:prstGeom prst="rect">
                <a:avLst/>
              </a:prstGeom>
            </p:spPr>
          </p:pic>
          <p:pic>
            <p:nvPicPr>
              <p:cNvPr id="72" name="Picture 71">
                <a:extLst>
                  <a:ext uri="{FF2B5EF4-FFF2-40B4-BE49-F238E27FC236}">
                    <a16:creationId xmlns:a16="http://schemas.microsoft.com/office/drawing/2014/main" id="{2D744BCF-DD6E-A740-AC1C-9DDDDB79F8DF}"/>
                  </a:ext>
                </a:extLst>
              </p:cNvPr>
              <p:cNvPicPr>
                <a:picLocks noChangeAspect="1"/>
              </p:cNvPicPr>
              <p:nvPr/>
            </p:nvPicPr>
            <p:blipFill>
              <a:blip r:embed="rId37"/>
              <a:stretch>
                <a:fillRect/>
              </a:stretch>
            </p:blipFill>
            <p:spPr>
              <a:xfrm>
                <a:off x="297600" y="6082450"/>
                <a:ext cx="127000" cy="63500"/>
              </a:xfrm>
              <a:prstGeom prst="rect">
                <a:avLst/>
              </a:prstGeom>
            </p:spPr>
          </p:pic>
          <p:pic>
            <p:nvPicPr>
              <p:cNvPr id="74" name="Picture 73">
                <a:extLst>
                  <a:ext uri="{FF2B5EF4-FFF2-40B4-BE49-F238E27FC236}">
                    <a16:creationId xmlns:a16="http://schemas.microsoft.com/office/drawing/2014/main" id="{92592AC2-17EE-2943-84A9-95BF3D23B910}"/>
                  </a:ext>
                </a:extLst>
              </p:cNvPr>
              <p:cNvPicPr>
                <a:picLocks noChangeAspect="1"/>
              </p:cNvPicPr>
              <p:nvPr/>
            </p:nvPicPr>
            <p:blipFill>
              <a:blip r:embed="rId38"/>
              <a:stretch>
                <a:fillRect/>
              </a:stretch>
            </p:blipFill>
            <p:spPr>
              <a:xfrm>
                <a:off x="292025" y="6232450"/>
                <a:ext cx="139700" cy="38100"/>
              </a:xfrm>
              <a:prstGeom prst="rect">
                <a:avLst/>
              </a:prstGeom>
            </p:spPr>
          </p:pic>
          <p:pic>
            <p:nvPicPr>
              <p:cNvPr id="76" name="Picture 75">
                <a:extLst>
                  <a:ext uri="{FF2B5EF4-FFF2-40B4-BE49-F238E27FC236}">
                    <a16:creationId xmlns:a16="http://schemas.microsoft.com/office/drawing/2014/main" id="{62B3D93C-F6E8-6F4D-BF5D-5D975F43BF70}"/>
                  </a:ext>
                </a:extLst>
              </p:cNvPr>
              <p:cNvPicPr>
                <a:picLocks noChangeAspect="1"/>
              </p:cNvPicPr>
              <p:nvPr/>
            </p:nvPicPr>
            <p:blipFill>
              <a:blip r:embed="rId39"/>
              <a:stretch>
                <a:fillRect/>
              </a:stretch>
            </p:blipFill>
            <p:spPr>
              <a:xfrm>
                <a:off x="315025" y="5937950"/>
                <a:ext cx="101600" cy="76200"/>
              </a:xfrm>
              <a:prstGeom prst="rect">
                <a:avLst/>
              </a:prstGeom>
            </p:spPr>
          </p:pic>
        </p:grpSp>
        <p:grpSp>
          <p:nvGrpSpPr>
            <p:cNvPr id="174" name="Group 173">
              <a:extLst>
                <a:ext uri="{FF2B5EF4-FFF2-40B4-BE49-F238E27FC236}">
                  <a16:creationId xmlns:a16="http://schemas.microsoft.com/office/drawing/2014/main" id="{0DD77148-18D0-F141-A143-7FFEE16AEC1F}"/>
                </a:ext>
              </a:extLst>
            </p:cNvPr>
            <p:cNvGrpSpPr/>
            <p:nvPr/>
          </p:nvGrpSpPr>
          <p:grpSpPr>
            <a:xfrm>
              <a:off x="1646237" y="5999047"/>
              <a:ext cx="1422655" cy="644215"/>
              <a:chOff x="1646237" y="5999047"/>
              <a:chExt cx="1422655" cy="644215"/>
            </a:xfrm>
          </p:grpSpPr>
          <p:sp>
            <p:nvSpPr>
              <p:cNvPr id="77" name="Oval 76">
                <a:extLst>
                  <a:ext uri="{FF2B5EF4-FFF2-40B4-BE49-F238E27FC236}">
                    <a16:creationId xmlns:a16="http://schemas.microsoft.com/office/drawing/2014/main" id="{F1521072-1DEA-D743-A90B-29B738F66013}"/>
                  </a:ext>
                </a:extLst>
              </p:cNvPr>
              <p:cNvSpPr/>
              <p:nvPr/>
            </p:nvSpPr>
            <p:spPr>
              <a:xfrm>
                <a:off x="1646237" y="6064250"/>
                <a:ext cx="92075" cy="92075"/>
              </a:xfrm>
              <a:prstGeom prst="ellipse">
                <a:avLst/>
              </a:prstGeom>
              <a:solidFill>
                <a:srgbClr val="FCE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E294"/>
                  </a:solidFill>
                </a:endParaRPr>
              </a:p>
            </p:txBody>
          </p:sp>
          <p:sp>
            <p:nvSpPr>
              <p:cNvPr id="78" name="Oval 77">
                <a:extLst>
                  <a:ext uri="{FF2B5EF4-FFF2-40B4-BE49-F238E27FC236}">
                    <a16:creationId xmlns:a16="http://schemas.microsoft.com/office/drawing/2014/main" id="{A3B853A6-2224-7844-9DC3-A9B4DCB90D36}"/>
                  </a:ext>
                </a:extLst>
              </p:cNvPr>
              <p:cNvSpPr/>
              <p:nvPr/>
            </p:nvSpPr>
            <p:spPr>
              <a:xfrm>
                <a:off x="1646237" y="6203950"/>
                <a:ext cx="92075" cy="92075"/>
              </a:xfrm>
              <a:prstGeom prst="ellipse">
                <a:avLst/>
              </a:prstGeom>
              <a:solidFill>
                <a:srgbClr val="FFA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E294"/>
                  </a:solidFill>
                </a:endParaRPr>
              </a:p>
            </p:txBody>
          </p:sp>
          <p:sp>
            <p:nvSpPr>
              <p:cNvPr id="79" name="Oval 78">
                <a:extLst>
                  <a:ext uri="{FF2B5EF4-FFF2-40B4-BE49-F238E27FC236}">
                    <a16:creationId xmlns:a16="http://schemas.microsoft.com/office/drawing/2014/main" id="{390F1EDB-BAF6-1B4A-BBC0-5BFD712DA225}"/>
                  </a:ext>
                </a:extLst>
              </p:cNvPr>
              <p:cNvSpPr/>
              <p:nvPr/>
            </p:nvSpPr>
            <p:spPr>
              <a:xfrm>
                <a:off x="1646237" y="6343650"/>
                <a:ext cx="92075" cy="92075"/>
              </a:xfrm>
              <a:prstGeom prst="ellipse">
                <a:avLst/>
              </a:prstGeom>
              <a:solidFill>
                <a:srgbClr val="61D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E294"/>
                  </a:solidFill>
                </a:endParaRPr>
              </a:p>
            </p:txBody>
          </p:sp>
          <p:sp>
            <p:nvSpPr>
              <p:cNvPr id="80" name="Oval 79">
                <a:extLst>
                  <a:ext uri="{FF2B5EF4-FFF2-40B4-BE49-F238E27FC236}">
                    <a16:creationId xmlns:a16="http://schemas.microsoft.com/office/drawing/2014/main" id="{60CD4ABB-CA7C-1F4E-ACBB-0848FAE3252A}"/>
                  </a:ext>
                </a:extLst>
              </p:cNvPr>
              <p:cNvSpPr/>
              <p:nvPr/>
            </p:nvSpPr>
            <p:spPr>
              <a:xfrm>
                <a:off x="1646237" y="6486525"/>
                <a:ext cx="92075" cy="92075"/>
              </a:xfrm>
              <a:prstGeom prst="ellipse">
                <a:avLst/>
              </a:prstGeom>
              <a:solidFill>
                <a:srgbClr val="26B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E294"/>
                  </a:solidFill>
                </a:endParaRPr>
              </a:p>
            </p:txBody>
          </p:sp>
          <p:sp>
            <p:nvSpPr>
              <p:cNvPr id="154" name="TextBox 153">
                <a:extLst>
                  <a:ext uri="{FF2B5EF4-FFF2-40B4-BE49-F238E27FC236}">
                    <a16:creationId xmlns:a16="http://schemas.microsoft.com/office/drawing/2014/main" id="{A4D7D69E-8D35-094C-B0B7-E3E4F94B9F81}"/>
                  </a:ext>
                </a:extLst>
              </p:cNvPr>
              <p:cNvSpPr txBox="1"/>
              <p:nvPr/>
            </p:nvSpPr>
            <p:spPr>
              <a:xfrm>
                <a:off x="1718368" y="5999047"/>
                <a:ext cx="1350524" cy="644215"/>
              </a:xfrm>
              <a:prstGeom prst="rect">
                <a:avLst/>
              </a:prstGeom>
              <a:noFill/>
            </p:spPr>
            <p:txBody>
              <a:bodyPr wrap="square" rtlCol="0">
                <a:spAutoFit/>
              </a:bodyPr>
              <a:lstStyle/>
              <a:p>
                <a:pPr>
                  <a:lnSpc>
                    <a:spcPts val="1060"/>
                  </a:lnSpc>
                </a:pPr>
                <a:r>
                  <a:rPr lang="en-US" sz="800">
                    <a:solidFill>
                      <a:srgbClr val="C3E7FE"/>
                    </a:solidFill>
                    <a:latin typeface="Arial Narrow" panose="020B0604020202020204" pitchFamily="34" charset="0"/>
                    <a:cs typeface="Arial Narrow" panose="020B0604020202020204" pitchFamily="34" charset="0"/>
                  </a:rPr>
                  <a:t>(PRE) FORMULATION</a:t>
                </a:r>
              </a:p>
              <a:p>
                <a:pPr>
                  <a:lnSpc>
                    <a:spcPts val="1060"/>
                  </a:lnSpc>
                </a:pPr>
                <a:r>
                  <a:rPr lang="en-US" sz="800">
                    <a:solidFill>
                      <a:srgbClr val="C3E7FE"/>
                    </a:solidFill>
                    <a:latin typeface="Arial Narrow" panose="020B0604020202020204" pitchFamily="34" charset="0"/>
                    <a:cs typeface="Arial Narrow" panose="020B0604020202020204" pitchFamily="34" charset="0"/>
                  </a:rPr>
                  <a:t>IMPLEMENTATION</a:t>
                </a:r>
              </a:p>
              <a:p>
                <a:pPr>
                  <a:lnSpc>
                    <a:spcPts val="1060"/>
                  </a:lnSpc>
                </a:pPr>
                <a:r>
                  <a:rPr lang="en-US" sz="800">
                    <a:solidFill>
                      <a:srgbClr val="C3E7FE"/>
                    </a:solidFill>
                    <a:latin typeface="Arial Narrow" panose="020B0604020202020204" pitchFamily="34" charset="0"/>
                    <a:cs typeface="Arial Narrow" panose="020B0604020202020204" pitchFamily="34" charset="0"/>
                  </a:rPr>
                  <a:t>OPERATING</a:t>
                </a:r>
              </a:p>
              <a:p>
                <a:pPr>
                  <a:lnSpc>
                    <a:spcPts val="1060"/>
                  </a:lnSpc>
                </a:pPr>
                <a:r>
                  <a:rPr lang="en-US" sz="800">
                    <a:solidFill>
                      <a:srgbClr val="C3E7FE"/>
                    </a:solidFill>
                    <a:latin typeface="Arial Narrow" panose="020B0604020202020204" pitchFamily="34" charset="0"/>
                    <a:cs typeface="Arial Narrow" panose="020B0604020202020204" pitchFamily="34" charset="0"/>
                  </a:rPr>
                  <a:t>EXTENDED</a:t>
                </a:r>
              </a:p>
            </p:txBody>
          </p:sp>
        </p:grpSp>
        <p:sp>
          <p:nvSpPr>
            <p:cNvPr id="155" name="TextBox 154">
              <a:extLst>
                <a:ext uri="{FF2B5EF4-FFF2-40B4-BE49-F238E27FC236}">
                  <a16:creationId xmlns:a16="http://schemas.microsoft.com/office/drawing/2014/main" id="{30EDD599-86FC-A44B-AADF-29BE85C5291B}"/>
                </a:ext>
              </a:extLst>
            </p:cNvPr>
            <p:cNvSpPr txBox="1"/>
            <p:nvPr/>
          </p:nvSpPr>
          <p:spPr>
            <a:xfrm>
              <a:off x="217251" y="5463054"/>
              <a:ext cx="1350524" cy="243849"/>
            </a:xfrm>
            <a:prstGeom prst="rect">
              <a:avLst/>
            </a:prstGeom>
            <a:noFill/>
          </p:spPr>
          <p:txBody>
            <a:bodyPr wrap="square" rtlCol="0">
              <a:spAutoFit/>
            </a:bodyPr>
            <a:lstStyle/>
            <a:p>
              <a:pPr>
                <a:lnSpc>
                  <a:spcPts val="1060"/>
                </a:lnSpc>
              </a:pPr>
              <a:r>
                <a:rPr lang="en-US" sz="1600">
                  <a:solidFill>
                    <a:srgbClr val="C3E7FE"/>
                  </a:solidFill>
                  <a:latin typeface="Arial Narrow" panose="020B0604020202020204" pitchFamily="34" charset="0"/>
                  <a:cs typeface="Arial Narrow" panose="020B0604020202020204" pitchFamily="34" charset="0"/>
                </a:rPr>
                <a:t>KEY</a:t>
              </a:r>
            </a:p>
          </p:txBody>
        </p:sp>
      </p:grpSp>
      <p:sp>
        <p:nvSpPr>
          <p:cNvPr id="156" name="TextBox 155">
            <a:extLst>
              <a:ext uri="{FF2B5EF4-FFF2-40B4-BE49-F238E27FC236}">
                <a16:creationId xmlns:a16="http://schemas.microsoft.com/office/drawing/2014/main" id="{C77F51ED-31DC-354E-A151-96C9D2FD0AF8}"/>
              </a:ext>
            </a:extLst>
          </p:cNvPr>
          <p:cNvSpPr txBox="1"/>
          <p:nvPr/>
        </p:nvSpPr>
        <p:spPr>
          <a:xfrm>
            <a:off x="7099043" y="3993409"/>
            <a:ext cx="772626" cy="307777"/>
          </a:xfrm>
          <a:prstGeom prst="rect">
            <a:avLst/>
          </a:prstGeom>
          <a:noFill/>
        </p:spPr>
        <p:txBody>
          <a:bodyPr wrap="square" rtlCol="0">
            <a:spAutoFit/>
          </a:bodyPr>
          <a:lstStyle/>
          <a:p>
            <a:r>
              <a:rPr lang="en-US" sz="1400">
                <a:solidFill>
                  <a:srgbClr val="63ACD0"/>
                </a:solidFill>
                <a:latin typeface="Arial Narrow" panose="020B0604020202020204" pitchFamily="34" charset="0"/>
                <a:cs typeface="Arial Narrow" panose="020B0604020202020204" pitchFamily="34" charset="0"/>
              </a:rPr>
              <a:t>2010</a:t>
            </a:r>
          </a:p>
        </p:txBody>
      </p:sp>
      <p:sp>
        <p:nvSpPr>
          <p:cNvPr id="157" name="TextBox 156">
            <a:extLst>
              <a:ext uri="{FF2B5EF4-FFF2-40B4-BE49-F238E27FC236}">
                <a16:creationId xmlns:a16="http://schemas.microsoft.com/office/drawing/2014/main" id="{645182F6-99E0-4E4A-B679-6C5B140BB05B}"/>
              </a:ext>
            </a:extLst>
          </p:cNvPr>
          <p:cNvSpPr txBox="1"/>
          <p:nvPr/>
        </p:nvSpPr>
        <p:spPr>
          <a:xfrm>
            <a:off x="4962822" y="4237265"/>
            <a:ext cx="772626" cy="307777"/>
          </a:xfrm>
          <a:prstGeom prst="rect">
            <a:avLst/>
          </a:prstGeom>
          <a:noFill/>
        </p:spPr>
        <p:txBody>
          <a:bodyPr wrap="square" rtlCol="0">
            <a:spAutoFit/>
          </a:bodyPr>
          <a:lstStyle/>
          <a:p>
            <a:r>
              <a:rPr lang="en-US" sz="1400">
                <a:solidFill>
                  <a:srgbClr val="63ACD0"/>
                </a:solidFill>
                <a:latin typeface="Arial Narrow" panose="020B0604020202020204" pitchFamily="34" charset="0"/>
                <a:cs typeface="Arial Narrow" panose="020B0604020202020204" pitchFamily="34" charset="0"/>
              </a:rPr>
              <a:t>2005</a:t>
            </a:r>
          </a:p>
        </p:txBody>
      </p:sp>
      <p:sp>
        <p:nvSpPr>
          <p:cNvPr id="158" name="TextBox 157">
            <a:extLst>
              <a:ext uri="{FF2B5EF4-FFF2-40B4-BE49-F238E27FC236}">
                <a16:creationId xmlns:a16="http://schemas.microsoft.com/office/drawing/2014/main" id="{C71F3776-BAB6-284D-B569-D35B34AD692E}"/>
              </a:ext>
            </a:extLst>
          </p:cNvPr>
          <p:cNvSpPr txBox="1"/>
          <p:nvPr/>
        </p:nvSpPr>
        <p:spPr>
          <a:xfrm>
            <a:off x="3641899" y="3740126"/>
            <a:ext cx="574766" cy="307777"/>
          </a:xfrm>
          <a:prstGeom prst="rect">
            <a:avLst/>
          </a:prstGeom>
          <a:noFill/>
        </p:spPr>
        <p:txBody>
          <a:bodyPr wrap="square" rtlCol="0">
            <a:spAutoFit/>
          </a:bodyPr>
          <a:lstStyle/>
          <a:p>
            <a:r>
              <a:rPr lang="en-US" sz="1400">
                <a:solidFill>
                  <a:srgbClr val="63ACD0"/>
                </a:solidFill>
                <a:latin typeface="Arial Narrow" panose="020B0604020202020204" pitchFamily="34" charset="0"/>
                <a:cs typeface="Arial Narrow" panose="020B0604020202020204" pitchFamily="34" charset="0"/>
              </a:rPr>
              <a:t>2000</a:t>
            </a:r>
          </a:p>
        </p:txBody>
      </p:sp>
      <p:sp>
        <p:nvSpPr>
          <p:cNvPr id="160" name="TextBox 159">
            <a:extLst>
              <a:ext uri="{FF2B5EF4-FFF2-40B4-BE49-F238E27FC236}">
                <a16:creationId xmlns:a16="http://schemas.microsoft.com/office/drawing/2014/main" id="{0BE55E88-537E-FD41-9982-1A071D617417}"/>
              </a:ext>
            </a:extLst>
          </p:cNvPr>
          <p:cNvSpPr txBox="1"/>
          <p:nvPr/>
        </p:nvSpPr>
        <p:spPr>
          <a:xfrm>
            <a:off x="6587097" y="834247"/>
            <a:ext cx="772626" cy="307777"/>
          </a:xfrm>
          <a:prstGeom prst="rect">
            <a:avLst/>
          </a:prstGeom>
          <a:noFill/>
        </p:spPr>
        <p:txBody>
          <a:bodyPr wrap="square" rtlCol="0">
            <a:spAutoFit/>
          </a:bodyPr>
          <a:lstStyle/>
          <a:p>
            <a:r>
              <a:rPr lang="en-US" sz="1400">
                <a:solidFill>
                  <a:srgbClr val="63ACD0"/>
                </a:solidFill>
                <a:latin typeface="Arial Narrow" panose="020B0604020202020204" pitchFamily="34" charset="0"/>
                <a:cs typeface="Arial Narrow" panose="020B0604020202020204" pitchFamily="34" charset="0"/>
              </a:rPr>
              <a:t>2015</a:t>
            </a:r>
          </a:p>
        </p:txBody>
      </p:sp>
      <p:sp>
        <p:nvSpPr>
          <p:cNvPr id="161" name="TextBox 160">
            <a:extLst>
              <a:ext uri="{FF2B5EF4-FFF2-40B4-BE49-F238E27FC236}">
                <a16:creationId xmlns:a16="http://schemas.microsoft.com/office/drawing/2014/main" id="{497CCCC1-F6BD-DF47-87C3-0B68B0435D4C}"/>
              </a:ext>
            </a:extLst>
          </p:cNvPr>
          <p:cNvSpPr txBox="1"/>
          <p:nvPr/>
        </p:nvSpPr>
        <p:spPr>
          <a:xfrm>
            <a:off x="1647944" y="41866"/>
            <a:ext cx="646352" cy="307777"/>
          </a:xfrm>
          <a:prstGeom prst="rect">
            <a:avLst/>
          </a:prstGeom>
          <a:noFill/>
        </p:spPr>
        <p:txBody>
          <a:bodyPr wrap="square" rtlCol="0">
            <a:spAutoFit/>
          </a:bodyPr>
          <a:lstStyle/>
          <a:p>
            <a:pPr algn="r"/>
            <a:r>
              <a:rPr lang="en-US" sz="1400">
                <a:solidFill>
                  <a:srgbClr val="4C8AA8"/>
                </a:solidFill>
                <a:latin typeface="Arial Narrow" panose="020B0604020202020204" pitchFamily="34" charset="0"/>
                <a:cs typeface="Arial Narrow" panose="020B0604020202020204" pitchFamily="34" charset="0"/>
              </a:rPr>
              <a:t>2020</a:t>
            </a:r>
          </a:p>
        </p:txBody>
      </p:sp>
      <p:sp>
        <p:nvSpPr>
          <p:cNvPr id="162" name="TextBox 161">
            <a:extLst>
              <a:ext uri="{FF2B5EF4-FFF2-40B4-BE49-F238E27FC236}">
                <a16:creationId xmlns:a16="http://schemas.microsoft.com/office/drawing/2014/main" id="{D55878F1-B4C7-7544-88CA-6AD1DE7C9572}"/>
              </a:ext>
            </a:extLst>
          </p:cNvPr>
          <p:cNvSpPr txBox="1"/>
          <p:nvPr/>
        </p:nvSpPr>
        <p:spPr>
          <a:xfrm>
            <a:off x="7998778" y="6587297"/>
            <a:ext cx="772626" cy="307777"/>
          </a:xfrm>
          <a:prstGeom prst="rect">
            <a:avLst/>
          </a:prstGeom>
          <a:noFill/>
        </p:spPr>
        <p:txBody>
          <a:bodyPr wrap="square" rtlCol="0">
            <a:spAutoFit/>
          </a:bodyPr>
          <a:lstStyle/>
          <a:p>
            <a:pPr algn="r"/>
            <a:r>
              <a:rPr lang="en-US" sz="1400">
                <a:solidFill>
                  <a:srgbClr val="63ACD0"/>
                </a:solidFill>
                <a:latin typeface="Arial Narrow" panose="020B0604020202020204" pitchFamily="34" charset="0"/>
                <a:cs typeface="Arial Narrow" panose="020B0604020202020204" pitchFamily="34" charset="0"/>
              </a:rPr>
              <a:t>2030</a:t>
            </a:r>
          </a:p>
        </p:txBody>
      </p:sp>
      <p:sp>
        <p:nvSpPr>
          <p:cNvPr id="197" name="TextBox 196">
            <a:extLst>
              <a:ext uri="{FF2B5EF4-FFF2-40B4-BE49-F238E27FC236}">
                <a16:creationId xmlns:a16="http://schemas.microsoft.com/office/drawing/2014/main" id="{3CC76836-CA93-7640-B4FF-D385FB9B7266}"/>
              </a:ext>
            </a:extLst>
          </p:cNvPr>
          <p:cNvSpPr txBox="1"/>
          <p:nvPr/>
        </p:nvSpPr>
        <p:spPr>
          <a:xfrm>
            <a:off x="209863" y="6505731"/>
            <a:ext cx="1491521" cy="215444"/>
          </a:xfrm>
          <a:prstGeom prst="rect">
            <a:avLst/>
          </a:prstGeom>
          <a:noFill/>
        </p:spPr>
        <p:txBody>
          <a:bodyPr wrap="square" lIns="91440" tIns="45720" rIns="91440" bIns="45720" rtlCol="0" anchor="t">
            <a:spAutoFit/>
          </a:bodyPr>
          <a:lstStyle/>
          <a:p>
            <a:r>
              <a:rPr lang="en-US" sz="800">
                <a:solidFill>
                  <a:srgbClr val="C3E7FE"/>
                </a:solidFill>
                <a:latin typeface="Arial Narrow"/>
                <a:cs typeface="Arial Narrow" panose="020B0604020202020204" pitchFamily="34" charset="0"/>
              </a:rPr>
              <a:t>07.06.23</a:t>
            </a:r>
            <a:endParaRPr lang="en-US" sz="800">
              <a:solidFill>
                <a:srgbClr val="C3E7FE"/>
              </a:solidFill>
              <a:latin typeface="Arial Narrow" panose="020B0604020202020204" pitchFamily="34" charset="0"/>
              <a:cs typeface="Arial Narrow" panose="020B0604020202020204" pitchFamily="34" charset="0"/>
            </a:endParaRPr>
          </a:p>
        </p:txBody>
      </p:sp>
      <p:pic>
        <p:nvPicPr>
          <p:cNvPr id="180" name="Picture 179">
            <a:extLst>
              <a:ext uri="{FF2B5EF4-FFF2-40B4-BE49-F238E27FC236}">
                <a16:creationId xmlns:a16="http://schemas.microsoft.com/office/drawing/2014/main" id="{B062CF72-E65A-440D-B656-6D434A917995}"/>
              </a:ext>
            </a:extLst>
          </p:cNvPr>
          <p:cNvPicPr>
            <a:picLocks noChangeAspect="1"/>
          </p:cNvPicPr>
          <p:nvPr/>
        </p:nvPicPr>
        <p:blipFill>
          <a:blip r:embed="rId28"/>
          <a:stretch>
            <a:fillRect/>
          </a:stretch>
        </p:blipFill>
        <p:spPr>
          <a:xfrm>
            <a:off x="2030144" y="2397612"/>
            <a:ext cx="152400" cy="88900"/>
          </a:xfrm>
          <a:prstGeom prst="rect">
            <a:avLst/>
          </a:prstGeom>
        </p:spPr>
      </p:pic>
      <p:grpSp>
        <p:nvGrpSpPr>
          <p:cNvPr id="2" name="Group 1">
            <a:extLst>
              <a:ext uri="{FF2B5EF4-FFF2-40B4-BE49-F238E27FC236}">
                <a16:creationId xmlns:a16="http://schemas.microsoft.com/office/drawing/2014/main" id="{7C7C8750-F20B-425C-83EB-F8FC0376565D}"/>
              </a:ext>
            </a:extLst>
          </p:cNvPr>
          <p:cNvGrpSpPr/>
          <p:nvPr/>
        </p:nvGrpSpPr>
        <p:grpSpPr>
          <a:xfrm>
            <a:off x="1159895" y="3415822"/>
            <a:ext cx="816980" cy="470118"/>
            <a:chOff x="2821330" y="5024378"/>
            <a:chExt cx="816980" cy="470118"/>
          </a:xfrm>
        </p:grpSpPr>
        <p:sp>
          <p:nvSpPr>
            <p:cNvPr id="146" name="TextBox 145">
              <a:extLst>
                <a:ext uri="{FF2B5EF4-FFF2-40B4-BE49-F238E27FC236}">
                  <a16:creationId xmlns:a16="http://schemas.microsoft.com/office/drawing/2014/main" id="{259985F0-CD3A-E34A-B64C-5F6A70473486}"/>
                </a:ext>
              </a:extLst>
            </p:cNvPr>
            <p:cNvSpPr txBox="1"/>
            <p:nvPr/>
          </p:nvSpPr>
          <p:spPr>
            <a:xfrm>
              <a:off x="2821330" y="5024378"/>
              <a:ext cx="816980"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PREFIRE (2)</a:t>
              </a:r>
            </a:p>
          </p:txBody>
        </p:sp>
        <p:pic>
          <p:nvPicPr>
            <p:cNvPr id="184" name="Picture 183" descr="A picture containing text, building material&#10;&#10;Description automatically generated">
              <a:extLst>
                <a:ext uri="{FF2B5EF4-FFF2-40B4-BE49-F238E27FC236}">
                  <a16:creationId xmlns:a16="http://schemas.microsoft.com/office/drawing/2014/main" id="{5C003F18-5F17-4663-88DE-BA119FA4DE3D}"/>
                </a:ext>
              </a:extLst>
            </p:cNvPr>
            <p:cNvPicPr>
              <a:picLocks noChangeAspect="1"/>
            </p:cNvPicPr>
            <p:nvPr/>
          </p:nvPicPr>
          <p:blipFill>
            <a:blip r:embed="rId40"/>
            <a:stretch>
              <a:fillRect/>
            </a:stretch>
          </p:blipFill>
          <p:spPr>
            <a:xfrm>
              <a:off x="3045148" y="5220176"/>
              <a:ext cx="537667" cy="274320"/>
            </a:xfrm>
            <a:prstGeom prst="rect">
              <a:avLst/>
            </a:prstGeom>
          </p:spPr>
        </p:pic>
      </p:grpSp>
      <p:grpSp>
        <p:nvGrpSpPr>
          <p:cNvPr id="185" name="Group 184">
            <a:extLst>
              <a:ext uri="{FF2B5EF4-FFF2-40B4-BE49-F238E27FC236}">
                <a16:creationId xmlns:a16="http://schemas.microsoft.com/office/drawing/2014/main" id="{17700FDC-BCBD-43D0-AB90-F32F34D09F30}"/>
              </a:ext>
            </a:extLst>
          </p:cNvPr>
          <p:cNvGrpSpPr/>
          <p:nvPr/>
        </p:nvGrpSpPr>
        <p:grpSpPr>
          <a:xfrm>
            <a:off x="4161405" y="5405585"/>
            <a:ext cx="635632" cy="482555"/>
            <a:chOff x="6741300" y="5628190"/>
            <a:chExt cx="635632" cy="482555"/>
          </a:xfrm>
        </p:grpSpPr>
        <p:pic>
          <p:nvPicPr>
            <p:cNvPr id="186" name="Picture 185" descr="A picture containing text&#10;&#10;Description automatically generated">
              <a:extLst>
                <a:ext uri="{FF2B5EF4-FFF2-40B4-BE49-F238E27FC236}">
                  <a16:creationId xmlns:a16="http://schemas.microsoft.com/office/drawing/2014/main" id="{DA485DB3-7ACD-41D3-B8DB-5FD53AE7E5B8}"/>
                </a:ext>
              </a:extLst>
            </p:cNvPr>
            <p:cNvPicPr>
              <a:picLocks noChangeAspect="1"/>
            </p:cNvPicPr>
            <p:nvPr/>
          </p:nvPicPr>
          <p:blipFill>
            <a:blip r:embed="rId41">
              <a:duotone>
                <a:prstClr val="black"/>
                <a:srgbClr val="FDE294">
                  <a:tint val="45000"/>
                  <a:satMod val="400000"/>
                </a:srgbClr>
              </a:duotone>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6741300" y="5836425"/>
              <a:ext cx="508000" cy="274320"/>
            </a:xfrm>
            <a:prstGeom prst="rect">
              <a:avLst/>
            </a:prstGeom>
          </p:spPr>
        </p:pic>
        <p:sp>
          <p:nvSpPr>
            <p:cNvPr id="187" name="TextBox 186">
              <a:extLst>
                <a:ext uri="{FF2B5EF4-FFF2-40B4-BE49-F238E27FC236}">
                  <a16:creationId xmlns:a16="http://schemas.microsoft.com/office/drawing/2014/main" id="{630476A5-E0DE-4340-A8E1-B055799E1277}"/>
                </a:ext>
              </a:extLst>
            </p:cNvPr>
            <p:cNvSpPr txBox="1"/>
            <p:nvPr/>
          </p:nvSpPr>
          <p:spPr>
            <a:xfrm>
              <a:off x="6795304" y="5628190"/>
              <a:ext cx="58162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INCUS*</a:t>
              </a:r>
            </a:p>
          </p:txBody>
        </p:sp>
      </p:grpSp>
      <p:grpSp>
        <p:nvGrpSpPr>
          <p:cNvPr id="5" name="Group 4">
            <a:extLst>
              <a:ext uri="{FF2B5EF4-FFF2-40B4-BE49-F238E27FC236}">
                <a16:creationId xmlns:a16="http://schemas.microsoft.com/office/drawing/2014/main" id="{4441272E-63D9-6E4A-93C3-16A1BCD40058}"/>
              </a:ext>
            </a:extLst>
          </p:cNvPr>
          <p:cNvGrpSpPr/>
          <p:nvPr/>
        </p:nvGrpSpPr>
        <p:grpSpPr>
          <a:xfrm>
            <a:off x="833794" y="2332476"/>
            <a:ext cx="897038" cy="535557"/>
            <a:chOff x="772179" y="2674679"/>
            <a:chExt cx="897038" cy="535557"/>
          </a:xfrm>
        </p:grpSpPr>
        <p:sp>
          <p:nvSpPr>
            <p:cNvPr id="123" name="TextBox 122">
              <a:extLst>
                <a:ext uri="{FF2B5EF4-FFF2-40B4-BE49-F238E27FC236}">
                  <a16:creationId xmlns:a16="http://schemas.microsoft.com/office/drawing/2014/main" id="{8604299C-7233-294E-A8DC-3ACC8F6B5948}"/>
                </a:ext>
              </a:extLst>
            </p:cNvPr>
            <p:cNvSpPr txBox="1"/>
            <p:nvPr/>
          </p:nvSpPr>
          <p:spPr>
            <a:xfrm>
              <a:off x="772179" y="2674679"/>
              <a:ext cx="89703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TROPICS (4)</a:t>
              </a:r>
            </a:p>
          </p:txBody>
        </p:sp>
        <p:pic>
          <p:nvPicPr>
            <p:cNvPr id="3" name="Picture 2" descr="A picture containing text, building material, brick&#10;&#10;Description automatically generated">
              <a:extLst>
                <a:ext uri="{FF2B5EF4-FFF2-40B4-BE49-F238E27FC236}">
                  <a16:creationId xmlns:a16="http://schemas.microsoft.com/office/drawing/2014/main" id="{58B303A1-D0D7-FF49-A56D-50E252E753D8}"/>
                </a:ext>
              </a:extLst>
            </p:cNvPr>
            <p:cNvPicPr>
              <a:picLocks noChangeAspect="1"/>
            </p:cNvPicPr>
            <p:nvPr/>
          </p:nvPicPr>
          <p:blipFill>
            <a:blip r:embed="rId43"/>
            <a:stretch>
              <a:fillRect/>
            </a:stretch>
          </p:blipFill>
          <p:spPr>
            <a:xfrm rot="21101465">
              <a:off x="893060" y="2890196"/>
              <a:ext cx="430399" cy="320040"/>
            </a:xfrm>
            <a:prstGeom prst="rect">
              <a:avLst/>
            </a:prstGeom>
          </p:spPr>
        </p:pic>
      </p:grpSp>
      <p:pic>
        <p:nvPicPr>
          <p:cNvPr id="183" name="Picture 182">
            <a:extLst>
              <a:ext uri="{FF2B5EF4-FFF2-40B4-BE49-F238E27FC236}">
                <a16:creationId xmlns:a16="http://schemas.microsoft.com/office/drawing/2014/main" id="{61B81F13-E5B9-4434-B318-1F00C38EE05F}"/>
              </a:ext>
            </a:extLst>
          </p:cNvPr>
          <p:cNvPicPr>
            <a:picLocks noChangeAspect="1"/>
          </p:cNvPicPr>
          <p:nvPr/>
        </p:nvPicPr>
        <p:blipFill>
          <a:blip r:embed="rId44"/>
          <a:stretch>
            <a:fillRect/>
          </a:stretch>
        </p:blipFill>
        <p:spPr>
          <a:xfrm>
            <a:off x="11644830" y="4154514"/>
            <a:ext cx="203200" cy="127000"/>
          </a:xfrm>
          <a:prstGeom prst="rect">
            <a:avLst/>
          </a:prstGeom>
        </p:spPr>
      </p:pic>
      <p:pic>
        <p:nvPicPr>
          <p:cNvPr id="191" name="Picture 190" descr="A black and white image of a person's face&#10;&#10;Description automatically generated with low confidence">
            <a:extLst>
              <a:ext uri="{FF2B5EF4-FFF2-40B4-BE49-F238E27FC236}">
                <a16:creationId xmlns:a16="http://schemas.microsoft.com/office/drawing/2014/main" id="{DF6B9256-CBC6-440A-B7E6-31AFF37191F3}"/>
              </a:ext>
            </a:extLst>
          </p:cNvPr>
          <p:cNvPicPr>
            <a:picLocks noChangeAspect="1"/>
          </p:cNvPicPr>
          <p:nvPr/>
        </p:nvPicPr>
        <p:blipFill>
          <a:blip r:embed="rId14"/>
          <a:stretch>
            <a:fillRect/>
          </a:stretch>
        </p:blipFill>
        <p:spPr>
          <a:xfrm>
            <a:off x="10469411" y="4336373"/>
            <a:ext cx="158857" cy="114730"/>
          </a:xfrm>
          <a:prstGeom prst="rect">
            <a:avLst/>
          </a:prstGeom>
        </p:spPr>
      </p:pic>
      <p:pic>
        <p:nvPicPr>
          <p:cNvPr id="192" name="Picture 191" descr="A black and white image of a person's face&#10;&#10;Description automatically generated with low confidence">
            <a:extLst>
              <a:ext uri="{FF2B5EF4-FFF2-40B4-BE49-F238E27FC236}">
                <a16:creationId xmlns:a16="http://schemas.microsoft.com/office/drawing/2014/main" id="{D83D1542-6631-4846-A302-C19518A4DF1B}"/>
              </a:ext>
            </a:extLst>
          </p:cNvPr>
          <p:cNvPicPr>
            <a:picLocks noChangeAspect="1"/>
          </p:cNvPicPr>
          <p:nvPr/>
        </p:nvPicPr>
        <p:blipFill>
          <a:blip r:embed="rId14"/>
          <a:stretch>
            <a:fillRect/>
          </a:stretch>
        </p:blipFill>
        <p:spPr>
          <a:xfrm>
            <a:off x="10482487" y="4507549"/>
            <a:ext cx="158857" cy="114730"/>
          </a:xfrm>
          <a:prstGeom prst="rect">
            <a:avLst/>
          </a:prstGeom>
        </p:spPr>
      </p:pic>
      <p:pic>
        <p:nvPicPr>
          <p:cNvPr id="193" name="Picture 192">
            <a:extLst>
              <a:ext uri="{FF2B5EF4-FFF2-40B4-BE49-F238E27FC236}">
                <a16:creationId xmlns:a16="http://schemas.microsoft.com/office/drawing/2014/main" id="{52982C48-7B11-4DCA-B841-D98E1C3FF5C3}"/>
              </a:ext>
            </a:extLst>
          </p:cNvPr>
          <p:cNvPicPr>
            <a:picLocks noChangeAspect="1"/>
          </p:cNvPicPr>
          <p:nvPr/>
        </p:nvPicPr>
        <p:blipFill>
          <a:blip r:embed="rId44"/>
          <a:stretch>
            <a:fillRect/>
          </a:stretch>
        </p:blipFill>
        <p:spPr>
          <a:xfrm>
            <a:off x="11643044" y="4329248"/>
            <a:ext cx="203200" cy="127000"/>
          </a:xfrm>
          <a:prstGeom prst="rect">
            <a:avLst/>
          </a:prstGeom>
        </p:spPr>
      </p:pic>
      <p:pic>
        <p:nvPicPr>
          <p:cNvPr id="194" name="Picture 193">
            <a:extLst>
              <a:ext uri="{FF2B5EF4-FFF2-40B4-BE49-F238E27FC236}">
                <a16:creationId xmlns:a16="http://schemas.microsoft.com/office/drawing/2014/main" id="{72553911-CDF4-430A-AC1B-09DF5CBF75F1}"/>
              </a:ext>
            </a:extLst>
          </p:cNvPr>
          <p:cNvPicPr>
            <a:picLocks noChangeAspect="1"/>
          </p:cNvPicPr>
          <p:nvPr/>
        </p:nvPicPr>
        <p:blipFill>
          <a:blip r:embed="rId44"/>
          <a:stretch>
            <a:fillRect/>
          </a:stretch>
        </p:blipFill>
        <p:spPr>
          <a:xfrm>
            <a:off x="11651853" y="4497275"/>
            <a:ext cx="203200" cy="127000"/>
          </a:xfrm>
          <a:prstGeom prst="rect">
            <a:avLst/>
          </a:prstGeom>
        </p:spPr>
      </p:pic>
      <p:pic>
        <p:nvPicPr>
          <p:cNvPr id="195" name="Picture 194">
            <a:extLst>
              <a:ext uri="{FF2B5EF4-FFF2-40B4-BE49-F238E27FC236}">
                <a16:creationId xmlns:a16="http://schemas.microsoft.com/office/drawing/2014/main" id="{BE96F651-F836-42EB-A5C7-1C3136D0893C}"/>
              </a:ext>
            </a:extLst>
          </p:cNvPr>
          <p:cNvPicPr>
            <a:picLocks noChangeAspect="1"/>
          </p:cNvPicPr>
          <p:nvPr/>
        </p:nvPicPr>
        <p:blipFill>
          <a:blip r:embed="rId16"/>
          <a:stretch>
            <a:fillRect/>
          </a:stretch>
        </p:blipFill>
        <p:spPr>
          <a:xfrm>
            <a:off x="11696548" y="3361596"/>
            <a:ext cx="127000" cy="127000"/>
          </a:xfrm>
          <a:prstGeom prst="rect">
            <a:avLst/>
          </a:prstGeom>
        </p:spPr>
      </p:pic>
      <p:grpSp>
        <p:nvGrpSpPr>
          <p:cNvPr id="14" name="Group 13">
            <a:extLst>
              <a:ext uri="{FF2B5EF4-FFF2-40B4-BE49-F238E27FC236}">
                <a16:creationId xmlns:a16="http://schemas.microsoft.com/office/drawing/2014/main" id="{FDF0A757-AA73-4CA4-A80D-2AFA5AA524E9}"/>
              </a:ext>
            </a:extLst>
          </p:cNvPr>
          <p:cNvGrpSpPr/>
          <p:nvPr/>
        </p:nvGrpSpPr>
        <p:grpSpPr>
          <a:xfrm>
            <a:off x="1913584" y="4307337"/>
            <a:ext cx="693353" cy="437574"/>
            <a:chOff x="4641019" y="5538276"/>
            <a:chExt cx="693353" cy="437574"/>
          </a:xfrm>
        </p:grpSpPr>
        <p:sp>
          <p:nvSpPr>
            <p:cNvPr id="148" name="TextBox 147">
              <a:extLst>
                <a:ext uri="{FF2B5EF4-FFF2-40B4-BE49-F238E27FC236}">
                  <a16:creationId xmlns:a16="http://schemas.microsoft.com/office/drawing/2014/main" id="{C555F5BB-4673-6948-99B5-213F8B935F01}"/>
                </a:ext>
              </a:extLst>
            </p:cNvPr>
            <p:cNvSpPr txBox="1"/>
            <p:nvPr/>
          </p:nvSpPr>
          <p:spPr>
            <a:xfrm>
              <a:off x="4641019" y="5538276"/>
              <a:ext cx="559420"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TSIS-2</a:t>
              </a:r>
            </a:p>
          </p:txBody>
        </p:sp>
        <p:pic>
          <p:nvPicPr>
            <p:cNvPr id="199" name="Picture 198" descr="A picture containing text, building material&#10;&#10;Description automatically generated">
              <a:extLst>
                <a:ext uri="{FF2B5EF4-FFF2-40B4-BE49-F238E27FC236}">
                  <a16:creationId xmlns:a16="http://schemas.microsoft.com/office/drawing/2014/main" id="{55E680FB-E7C6-4436-BED7-86157FAEDD68}"/>
                </a:ext>
              </a:extLst>
            </p:cNvPr>
            <p:cNvPicPr>
              <a:picLocks noChangeAspect="1"/>
            </p:cNvPicPr>
            <p:nvPr/>
          </p:nvPicPr>
          <p:blipFill>
            <a:blip r:embed="rId40"/>
            <a:stretch>
              <a:fillRect/>
            </a:stretch>
          </p:blipFill>
          <p:spPr>
            <a:xfrm>
              <a:off x="4796705" y="5701530"/>
              <a:ext cx="537667" cy="274320"/>
            </a:xfrm>
            <a:prstGeom prst="rect">
              <a:avLst/>
            </a:prstGeom>
          </p:spPr>
        </p:pic>
      </p:grpSp>
      <p:grpSp>
        <p:nvGrpSpPr>
          <p:cNvPr id="35" name="Group 34">
            <a:extLst>
              <a:ext uri="{FF2B5EF4-FFF2-40B4-BE49-F238E27FC236}">
                <a16:creationId xmlns:a16="http://schemas.microsoft.com/office/drawing/2014/main" id="{7A54BC0D-9502-404B-8CAE-9652088B61A9}"/>
              </a:ext>
            </a:extLst>
          </p:cNvPr>
          <p:cNvGrpSpPr/>
          <p:nvPr/>
        </p:nvGrpSpPr>
        <p:grpSpPr>
          <a:xfrm>
            <a:off x="3104324" y="369796"/>
            <a:ext cx="756226" cy="402103"/>
            <a:chOff x="1295400" y="810228"/>
            <a:chExt cx="756226" cy="402103"/>
          </a:xfrm>
        </p:grpSpPr>
        <p:sp>
          <p:nvSpPr>
            <p:cNvPr id="119" name="TextBox 118">
              <a:extLst>
                <a:ext uri="{FF2B5EF4-FFF2-40B4-BE49-F238E27FC236}">
                  <a16:creationId xmlns:a16="http://schemas.microsoft.com/office/drawing/2014/main" id="{4B34EADE-DDC9-1143-94E9-98293F5F7205}"/>
                </a:ext>
              </a:extLst>
            </p:cNvPr>
            <p:cNvSpPr txBox="1"/>
            <p:nvPr/>
          </p:nvSpPr>
          <p:spPr>
            <a:xfrm>
              <a:off x="1295400" y="810228"/>
              <a:ext cx="734028" cy="246221"/>
            </a:xfrm>
            <a:prstGeom prst="rect">
              <a:avLst/>
            </a:prstGeom>
            <a:noFill/>
          </p:spPr>
          <p:txBody>
            <a:bodyPr wrap="square" rtlCol="0">
              <a:spAutoFit/>
            </a:bodyPr>
            <a:lstStyle/>
            <a:p>
              <a:r>
                <a:rPr lang="en-US" sz="1000">
                  <a:solidFill>
                    <a:srgbClr val="C3E7FE"/>
                  </a:solidFill>
                  <a:latin typeface="Arial Narrow" panose="020B0604020202020204" pitchFamily="34" charset="0"/>
                  <a:cs typeface="Arial Narrow" panose="020B0604020202020204" pitchFamily="34" charset="0"/>
                </a:rPr>
                <a:t>ICESAT-2</a:t>
              </a:r>
            </a:p>
          </p:txBody>
        </p:sp>
        <p:pic>
          <p:nvPicPr>
            <p:cNvPr id="12" name="Picture 11">
              <a:extLst>
                <a:ext uri="{FF2B5EF4-FFF2-40B4-BE49-F238E27FC236}">
                  <a16:creationId xmlns:a16="http://schemas.microsoft.com/office/drawing/2014/main" id="{B4EF58EC-797E-4FCD-8935-2834C3D7BCAB}"/>
                </a:ext>
              </a:extLst>
            </p:cNvPr>
            <p:cNvPicPr>
              <a:picLocks noChangeAspect="1"/>
            </p:cNvPicPr>
            <p:nvPr/>
          </p:nvPicPr>
          <p:blipFill>
            <a:blip r:embed="rId45"/>
            <a:stretch>
              <a:fillRect/>
            </a:stretch>
          </p:blipFill>
          <p:spPr>
            <a:xfrm>
              <a:off x="1423737" y="1032499"/>
              <a:ext cx="627889" cy="179832"/>
            </a:xfrm>
            <a:prstGeom prst="rect">
              <a:avLst/>
            </a:prstGeom>
          </p:spPr>
        </p:pic>
      </p:grpSp>
      <p:grpSp>
        <p:nvGrpSpPr>
          <p:cNvPr id="30" name="Group 29">
            <a:extLst>
              <a:ext uri="{FF2B5EF4-FFF2-40B4-BE49-F238E27FC236}">
                <a16:creationId xmlns:a16="http://schemas.microsoft.com/office/drawing/2014/main" id="{42578558-0839-4362-ADEE-3E0D709E5B72}"/>
              </a:ext>
            </a:extLst>
          </p:cNvPr>
          <p:cNvGrpSpPr/>
          <p:nvPr/>
        </p:nvGrpSpPr>
        <p:grpSpPr>
          <a:xfrm>
            <a:off x="2370745" y="3222382"/>
            <a:ext cx="612420" cy="307283"/>
            <a:chOff x="2241205" y="3016642"/>
            <a:chExt cx="612420" cy="307283"/>
          </a:xfrm>
        </p:grpSpPr>
        <p:sp>
          <p:nvSpPr>
            <p:cNvPr id="125" name="TextBox 124">
              <a:extLst>
                <a:ext uri="{FF2B5EF4-FFF2-40B4-BE49-F238E27FC236}">
                  <a16:creationId xmlns:a16="http://schemas.microsoft.com/office/drawing/2014/main" id="{93620CBE-9EC2-7B4E-886F-C191199B64A3}"/>
                </a:ext>
              </a:extLst>
            </p:cNvPr>
            <p:cNvSpPr txBox="1"/>
            <p:nvPr/>
          </p:nvSpPr>
          <p:spPr>
            <a:xfrm>
              <a:off x="2352055" y="3016642"/>
              <a:ext cx="501570" cy="307283"/>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EMIT</a:t>
              </a:r>
            </a:p>
          </p:txBody>
        </p:sp>
        <p:pic>
          <p:nvPicPr>
            <p:cNvPr id="198" name="Picture 197">
              <a:extLst>
                <a:ext uri="{FF2B5EF4-FFF2-40B4-BE49-F238E27FC236}">
                  <a16:creationId xmlns:a16="http://schemas.microsoft.com/office/drawing/2014/main" id="{A0BCE276-0F06-4052-BF8B-47E740ECF720}"/>
                </a:ext>
              </a:extLst>
            </p:cNvPr>
            <p:cNvPicPr>
              <a:picLocks noChangeAspect="1"/>
            </p:cNvPicPr>
            <p:nvPr/>
          </p:nvPicPr>
          <p:blipFill>
            <a:blip r:embed="rId46"/>
            <a:stretch>
              <a:fillRect/>
            </a:stretch>
          </p:blipFill>
          <p:spPr>
            <a:xfrm>
              <a:off x="2241205" y="3088941"/>
              <a:ext cx="165100" cy="88900"/>
            </a:xfrm>
            <a:prstGeom prst="rect">
              <a:avLst/>
            </a:prstGeom>
          </p:spPr>
        </p:pic>
      </p:grpSp>
      <p:pic>
        <p:nvPicPr>
          <p:cNvPr id="38" name="Picture 37">
            <a:extLst>
              <a:ext uri="{FF2B5EF4-FFF2-40B4-BE49-F238E27FC236}">
                <a16:creationId xmlns:a16="http://schemas.microsoft.com/office/drawing/2014/main" id="{F9FAB5A6-9E58-FC89-B9EE-A86482DD43ED}"/>
              </a:ext>
            </a:extLst>
          </p:cNvPr>
          <p:cNvPicPr>
            <a:picLocks noChangeAspect="1"/>
          </p:cNvPicPr>
          <p:nvPr/>
        </p:nvPicPr>
        <p:blipFill>
          <a:blip r:embed="rId15"/>
          <a:stretch>
            <a:fillRect/>
          </a:stretch>
        </p:blipFill>
        <p:spPr>
          <a:xfrm>
            <a:off x="11700525" y="2686198"/>
            <a:ext cx="127000" cy="127000"/>
          </a:xfrm>
          <a:prstGeom prst="rect">
            <a:avLst/>
          </a:prstGeom>
        </p:spPr>
      </p:pic>
      <p:pic>
        <p:nvPicPr>
          <p:cNvPr id="63" name="Picture 62">
            <a:extLst>
              <a:ext uri="{FF2B5EF4-FFF2-40B4-BE49-F238E27FC236}">
                <a16:creationId xmlns:a16="http://schemas.microsoft.com/office/drawing/2014/main" id="{85D663F8-D562-CE2A-BEC8-7B704BCEB70D}"/>
              </a:ext>
            </a:extLst>
          </p:cNvPr>
          <p:cNvPicPr>
            <a:picLocks noChangeAspect="1"/>
          </p:cNvPicPr>
          <p:nvPr/>
        </p:nvPicPr>
        <p:blipFill>
          <a:blip r:embed="rId15"/>
          <a:stretch>
            <a:fillRect/>
          </a:stretch>
        </p:blipFill>
        <p:spPr>
          <a:xfrm>
            <a:off x="11700525" y="2510970"/>
            <a:ext cx="127000" cy="127000"/>
          </a:xfrm>
          <a:prstGeom prst="rect">
            <a:avLst/>
          </a:prstGeom>
        </p:spPr>
      </p:pic>
      <p:pic>
        <p:nvPicPr>
          <p:cNvPr id="73" name="Picture 72">
            <a:extLst>
              <a:ext uri="{FF2B5EF4-FFF2-40B4-BE49-F238E27FC236}">
                <a16:creationId xmlns:a16="http://schemas.microsoft.com/office/drawing/2014/main" id="{61A6B24B-04BA-B474-4C3C-D3F89156BAA9}"/>
              </a:ext>
            </a:extLst>
          </p:cNvPr>
          <p:cNvPicPr>
            <a:picLocks noChangeAspect="1"/>
          </p:cNvPicPr>
          <p:nvPr/>
        </p:nvPicPr>
        <p:blipFill>
          <a:blip r:embed="rId15"/>
          <a:stretch>
            <a:fillRect/>
          </a:stretch>
        </p:blipFill>
        <p:spPr>
          <a:xfrm>
            <a:off x="11700525" y="2853870"/>
            <a:ext cx="127000" cy="127000"/>
          </a:xfrm>
          <a:prstGeom prst="rect">
            <a:avLst/>
          </a:prstGeom>
        </p:spPr>
      </p:pic>
      <p:grpSp>
        <p:nvGrpSpPr>
          <p:cNvPr id="15" name="Group 14">
            <a:extLst>
              <a:ext uri="{FF2B5EF4-FFF2-40B4-BE49-F238E27FC236}">
                <a16:creationId xmlns:a16="http://schemas.microsoft.com/office/drawing/2014/main" id="{D10DF837-B73F-4807-B65F-1EC42690A300}"/>
              </a:ext>
            </a:extLst>
          </p:cNvPr>
          <p:cNvGrpSpPr/>
          <p:nvPr/>
        </p:nvGrpSpPr>
        <p:grpSpPr>
          <a:xfrm>
            <a:off x="2079138" y="2672149"/>
            <a:ext cx="633868" cy="233397"/>
            <a:chOff x="2079138" y="2672149"/>
            <a:chExt cx="633868" cy="233397"/>
          </a:xfrm>
        </p:grpSpPr>
        <p:sp>
          <p:nvSpPr>
            <p:cNvPr id="138" name="TextBox 137">
              <a:extLst>
                <a:ext uri="{FF2B5EF4-FFF2-40B4-BE49-F238E27FC236}">
                  <a16:creationId xmlns:a16="http://schemas.microsoft.com/office/drawing/2014/main" id="{0396BCAA-084C-8440-BC81-6F82140210F1}"/>
                </a:ext>
              </a:extLst>
            </p:cNvPr>
            <p:cNvSpPr txBox="1"/>
            <p:nvPr/>
          </p:nvSpPr>
          <p:spPr>
            <a:xfrm>
              <a:off x="2185393" y="2672149"/>
              <a:ext cx="527613"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OCO-3</a:t>
              </a:r>
            </a:p>
          </p:txBody>
        </p:sp>
        <p:pic>
          <p:nvPicPr>
            <p:cNvPr id="200" name="Picture 199">
              <a:extLst>
                <a:ext uri="{FF2B5EF4-FFF2-40B4-BE49-F238E27FC236}">
                  <a16:creationId xmlns:a16="http://schemas.microsoft.com/office/drawing/2014/main" id="{B394AD36-C888-4449-90CB-3505EF544C33}"/>
                </a:ext>
              </a:extLst>
            </p:cNvPr>
            <p:cNvPicPr>
              <a:picLocks noChangeAspect="1"/>
            </p:cNvPicPr>
            <p:nvPr/>
          </p:nvPicPr>
          <p:blipFill>
            <a:blip r:embed="rId28"/>
            <a:stretch>
              <a:fillRect/>
            </a:stretch>
          </p:blipFill>
          <p:spPr>
            <a:xfrm>
              <a:off x="2079138" y="2744656"/>
              <a:ext cx="152400" cy="88900"/>
            </a:xfrm>
            <a:prstGeom prst="rect">
              <a:avLst/>
            </a:prstGeom>
          </p:spPr>
        </p:pic>
      </p:grpSp>
      <p:grpSp>
        <p:nvGrpSpPr>
          <p:cNvPr id="16" name="Group 15">
            <a:extLst>
              <a:ext uri="{FF2B5EF4-FFF2-40B4-BE49-F238E27FC236}">
                <a16:creationId xmlns:a16="http://schemas.microsoft.com/office/drawing/2014/main" id="{33F4C59E-567C-4227-90AA-AD47F6C96D80}"/>
              </a:ext>
            </a:extLst>
          </p:cNvPr>
          <p:cNvGrpSpPr/>
          <p:nvPr/>
        </p:nvGrpSpPr>
        <p:grpSpPr>
          <a:xfrm>
            <a:off x="3636704" y="5221511"/>
            <a:ext cx="598807" cy="509539"/>
            <a:chOff x="7073467" y="5834445"/>
            <a:chExt cx="598807" cy="509539"/>
          </a:xfrm>
        </p:grpSpPr>
        <p:sp>
          <p:nvSpPr>
            <p:cNvPr id="151" name="TextBox 150">
              <a:extLst>
                <a:ext uri="{FF2B5EF4-FFF2-40B4-BE49-F238E27FC236}">
                  <a16:creationId xmlns:a16="http://schemas.microsoft.com/office/drawing/2014/main" id="{9FF8F24A-A124-174B-BDB8-40F17093E64E}"/>
                </a:ext>
              </a:extLst>
            </p:cNvPr>
            <p:cNvSpPr txBox="1"/>
            <p:nvPr/>
          </p:nvSpPr>
          <p:spPr>
            <a:xfrm>
              <a:off x="7090646" y="5834445"/>
              <a:ext cx="58162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GLIMR*</a:t>
              </a:r>
            </a:p>
          </p:txBody>
        </p:sp>
        <p:pic>
          <p:nvPicPr>
            <p:cNvPr id="201" name="Picture 200" descr="A picture containing text, building material&#10;&#10;Description automatically generated">
              <a:extLst>
                <a:ext uri="{FF2B5EF4-FFF2-40B4-BE49-F238E27FC236}">
                  <a16:creationId xmlns:a16="http://schemas.microsoft.com/office/drawing/2014/main" id="{9394CE3E-56BB-4498-A663-43A161C7AF22}"/>
                </a:ext>
              </a:extLst>
            </p:cNvPr>
            <p:cNvPicPr>
              <a:picLocks noChangeAspect="1"/>
            </p:cNvPicPr>
            <p:nvPr/>
          </p:nvPicPr>
          <p:blipFill>
            <a:blip r:embed="rId40"/>
            <a:stretch>
              <a:fillRect/>
            </a:stretch>
          </p:blipFill>
          <p:spPr>
            <a:xfrm>
              <a:off x="7073467" y="6069664"/>
              <a:ext cx="537667" cy="274320"/>
            </a:xfrm>
            <a:prstGeom prst="rect">
              <a:avLst/>
            </a:prstGeom>
          </p:spPr>
        </p:pic>
      </p:grpSp>
      <p:grpSp>
        <p:nvGrpSpPr>
          <p:cNvPr id="60" name="Group 59">
            <a:extLst>
              <a:ext uri="{FF2B5EF4-FFF2-40B4-BE49-F238E27FC236}">
                <a16:creationId xmlns:a16="http://schemas.microsoft.com/office/drawing/2014/main" id="{0E7A8448-029F-49F0-AB3D-8DF8715A9E35}"/>
              </a:ext>
            </a:extLst>
          </p:cNvPr>
          <p:cNvGrpSpPr/>
          <p:nvPr/>
        </p:nvGrpSpPr>
        <p:grpSpPr>
          <a:xfrm>
            <a:off x="2516979" y="4643499"/>
            <a:ext cx="567511" cy="467664"/>
            <a:chOff x="5229498" y="5664899"/>
            <a:chExt cx="567511" cy="467664"/>
          </a:xfrm>
        </p:grpSpPr>
        <p:grpSp>
          <p:nvGrpSpPr>
            <p:cNvPr id="75" name="Group 74">
              <a:extLst>
                <a:ext uri="{FF2B5EF4-FFF2-40B4-BE49-F238E27FC236}">
                  <a16:creationId xmlns:a16="http://schemas.microsoft.com/office/drawing/2014/main" id="{639D3368-A389-1844-B9ED-A25B2C1B5C38}"/>
                </a:ext>
              </a:extLst>
            </p:cNvPr>
            <p:cNvGrpSpPr/>
            <p:nvPr/>
          </p:nvGrpSpPr>
          <p:grpSpPr>
            <a:xfrm>
              <a:off x="5229498" y="5664899"/>
              <a:ext cx="567511" cy="467664"/>
              <a:chOff x="3871780" y="5026356"/>
              <a:chExt cx="567511" cy="467664"/>
            </a:xfrm>
          </p:grpSpPr>
          <p:pic>
            <p:nvPicPr>
              <p:cNvPr id="58" name="Picture 57" descr="A picture containing text, building material&#10;&#10;Description automatically generated">
                <a:extLst>
                  <a:ext uri="{FF2B5EF4-FFF2-40B4-BE49-F238E27FC236}">
                    <a16:creationId xmlns:a16="http://schemas.microsoft.com/office/drawing/2014/main" id="{157EF313-5248-C34B-893C-B9409E906AC2}"/>
                  </a:ext>
                </a:extLst>
              </p:cNvPr>
              <p:cNvPicPr>
                <a:picLocks noChangeAspect="1"/>
              </p:cNvPicPr>
              <p:nvPr/>
            </p:nvPicPr>
            <p:blipFill>
              <a:blip r:embed="rId40"/>
              <a:stretch>
                <a:fillRect/>
              </a:stretch>
            </p:blipFill>
            <p:spPr>
              <a:xfrm>
                <a:off x="3871780" y="5219700"/>
                <a:ext cx="537667" cy="274320"/>
              </a:xfrm>
              <a:prstGeom prst="rect">
                <a:avLst/>
              </a:prstGeom>
            </p:spPr>
          </p:pic>
          <p:sp>
            <p:nvSpPr>
              <p:cNvPr id="147" name="TextBox 146">
                <a:extLst>
                  <a:ext uri="{FF2B5EF4-FFF2-40B4-BE49-F238E27FC236}">
                    <a16:creationId xmlns:a16="http://schemas.microsoft.com/office/drawing/2014/main" id="{4738D877-53BB-FC4E-88DD-5BB28A376785}"/>
                  </a:ext>
                </a:extLst>
              </p:cNvPr>
              <p:cNvSpPr txBox="1"/>
              <p:nvPr/>
            </p:nvSpPr>
            <p:spPr>
              <a:xfrm>
                <a:off x="3950118" y="5026356"/>
                <a:ext cx="489173"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MAIA</a:t>
                </a:r>
              </a:p>
            </p:txBody>
          </p:sp>
        </p:grpSp>
        <p:pic>
          <p:nvPicPr>
            <p:cNvPr id="206" name="Picture 205" descr="A picture containing window, building, wheel&#10;&#10;Description automatically generated">
              <a:extLst>
                <a:ext uri="{FF2B5EF4-FFF2-40B4-BE49-F238E27FC236}">
                  <a16:creationId xmlns:a16="http://schemas.microsoft.com/office/drawing/2014/main" id="{6EADA586-C090-4E89-A0E3-AC8CD4A1709C}"/>
                </a:ext>
              </a:extLst>
            </p:cNvPr>
            <p:cNvPicPr>
              <a:picLocks noChangeAspect="1"/>
            </p:cNvPicPr>
            <p:nvPr/>
          </p:nvPicPr>
          <p:blipFill>
            <a:blip r:embed="rId4"/>
            <a:stretch>
              <a:fillRect/>
            </a:stretch>
          </p:blipFill>
          <p:spPr>
            <a:xfrm>
              <a:off x="5255271" y="5716687"/>
              <a:ext cx="111126" cy="111126"/>
            </a:xfrm>
            <a:prstGeom prst="rect">
              <a:avLst/>
            </a:prstGeom>
          </p:spPr>
        </p:pic>
      </p:grpSp>
      <p:grpSp>
        <p:nvGrpSpPr>
          <p:cNvPr id="61" name="Group 60">
            <a:extLst>
              <a:ext uri="{FF2B5EF4-FFF2-40B4-BE49-F238E27FC236}">
                <a16:creationId xmlns:a16="http://schemas.microsoft.com/office/drawing/2014/main" id="{0404EBE5-8482-46C7-BB0D-E6B1CB11717D}"/>
              </a:ext>
            </a:extLst>
          </p:cNvPr>
          <p:cNvGrpSpPr/>
          <p:nvPr/>
        </p:nvGrpSpPr>
        <p:grpSpPr>
          <a:xfrm>
            <a:off x="9176117" y="5717064"/>
            <a:ext cx="870365" cy="593920"/>
            <a:chOff x="9089658" y="5768792"/>
            <a:chExt cx="870365" cy="593920"/>
          </a:xfrm>
        </p:grpSpPr>
        <p:grpSp>
          <p:nvGrpSpPr>
            <p:cNvPr id="59" name="Group 58">
              <a:extLst>
                <a:ext uri="{FF2B5EF4-FFF2-40B4-BE49-F238E27FC236}">
                  <a16:creationId xmlns:a16="http://schemas.microsoft.com/office/drawing/2014/main" id="{0ECB2954-2336-4D2F-8B3B-48ECB9319E4E}"/>
                </a:ext>
              </a:extLst>
            </p:cNvPr>
            <p:cNvGrpSpPr/>
            <p:nvPr/>
          </p:nvGrpSpPr>
          <p:grpSpPr>
            <a:xfrm>
              <a:off x="9192722" y="5768792"/>
              <a:ext cx="767301" cy="593920"/>
              <a:chOff x="8725698" y="5812748"/>
              <a:chExt cx="767301" cy="593920"/>
            </a:xfrm>
          </p:grpSpPr>
          <p:pic>
            <p:nvPicPr>
              <p:cNvPr id="31" name="Picture 30" descr="A picture containing text&#10;&#10;Description automatically generated">
                <a:extLst>
                  <a:ext uri="{FF2B5EF4-FFF2-40B4-BE49-F238E27FC236}">
                    <a16:creationId xmlns:a16="http://schemas.microsoft.com/office/drawing/2014/main" id="{184B93D5-C944-45A6-A9F3-1CA9A445F345}"/>
                  </a:ext>
                </a:extLst>
              </p:cNvPr>
              <p:cNvPicPr>
                <a:picLocks noChangeAspect="1"/>
              </p:cNvPicPr>
              <p:nvPr/>
            </p:nvPicPr>
            <p:blipFill>
              <a:blip r:embed="rId41">
                <a:duotone>
                  <a:prstClr val="black"/>
                  <a:srgbClr val="FDE294">
                    <a:tint val="45000"/>
                    <a:satMod val="400000"/>
                  </a:srgbClr>
                </a:duotone>
                <a:extLst>
                  <a:ext uri="{BEBA8EAE-BF5A-486C-A8C5-ECC9F3942E4B}">
                    <a14:imgProps xmlns:a14="http://schemas.microsoft.com/office/drawing/2010/main">
                      <a14:imgLayer r:embed="rId47">
                        <a14:imgEffect>
                          <a14:brightnessContrast bright="20000"/>
                        </a14:imgEffect>
                      </a14:imgLayer>
                    </a14:imgProps>
                  </a:ext>
                </a:extLst>
              </a:blip>
              <a:stretch>
                <a:fillRect/>
              </a:stretch>
            </p:blipFill>
            <p:spPr>
              <a:xfrm>
                <a:off x="8739093" y="6132348"/>
                <a:ext cx="514653" cy="274320"/>
              </a:xfrm>
              <a:prstGeom prst="rect">
                <a:avLst/>
              </a:prstGeom>
            </p:spPr>
          </p:pic>
          <p:sp>
            <p:nvSpPr>
              <p:cNvPr id="189" name="TextBox 188">
                <a:extLst>
                  <a:ext uri="{FF2B5EF4-FFF2-40B4-BE49-F238E27FC236}">
                    <a16:creationId xmlns:a16="http://schemas.microsoft.com/office/drawing/2014/main" id="{EAD49899-AAF4-4FF5-8043-E351C4E1EFE0}"/>
                  </a:ext>
                </a:extLst>
              </p:cNvPr>
              <p:cNvSpPr txBox="1"/>
              <p:nvPr/>
            </p:nvSpPr>
            <p:spPr>
              <a:xfrm>
                <a:off x="8725698" y="5812748"/>
                <a:ext cx="767301" cy="374461"/>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LANDSAT NEXT*</a:t>
                </a:r>
              </a:p>
            </p:txBody>
          </p:sp>
        </p:grpSp>
        <p:pic>
          <p:nvPicPr>
            <p:cNvPr id="208" name="Picture 207" descr="A black and white image of a person's face&#10;&#10;Description automatically generated with low confidence">
              <a:extLst>
                <a:ext uri="{FF2B5EF4-FFF2-40B4-BE49-F238E27FC236}">
                  <a16:creationId xmlns:a16="http://schemas.microsoft.com/office/drawing/2014/main" id="{62A69526-A33D-4A87-9B7F-BF6D279E251B}"/>
                </a:ext>
              </a:extLst>
            </p:cNvPr>
            <p:cNvPicPr>
              <a:picLocks noChangeAspect="1"/>
            </p:cNvPicPr>
            <p:nvPr/>
          </p:nvPicPr>
          <p:blipFill>
            <a:blip r:embed="rId14"/>
            <a:stretch>
              <a:fillRect/>
            </a:stretch>
          </p:blipFill>
          <p:spPr>
            <a:xfrm>
              <a:off x="9089658" y="5919001"/>
              <a:ext cx="158857" cy="114730"/>
            </a:xfrm>
            <a:prstGeom prst="rect">
              <a:avLst/>
            </a:prstGeom>
            <a:ln>
              <a:noFill/>
            </a:ln>
          </p:spPr>
        </p:pic>
      </p:grpSp>
      <p:pic>
        <p:nvPicPr>
          <p:cNvPr id="69" name="Picture 68">
            <a:extLst>
              <a:ext uri="{FF2B5EF4-FFF2-40B4-BE49-F238E27FC236}">
                <a16:creationId xmlns:a16="http://schemas.microsoft.com/office/drawing/2014/main" id="{F712232C-97F9-8182-F9F9-854B25D5D405}"/>
              </a:ext>
            </a:extLst>
          </p:cNvPr>
          <p:cNvPicPr>
            <a:picLocks noChangeAspect="1"/>
          </p:cNvPicPr>
          <p:nvPr/>
        </p:nvPicPr>
        <p:blipFill>
          <a:blip r:embed="rId16"/>
          <a:stretch>
            <a:fillRect/>
          </a:stretch>
        </p:blipFill>
        <p:spPr>
          <a:xfrm>
            <a:off x="11696548" y="3020977"/>
            <a:ext cx="127000" cy="127000"/>
          </a:xfrm>
          <a:prstGeom prst="rect">
            <a:avLst/>
          </a:prstGeom>
        </p:spPr>
      </p:pic>
      <p:grpSp>
        <p:nvGrpSpPr>
          <p:cNvPr id="11" name="Group 10">
            <a:extLst>
              <a:ext uri="{FF2B5EF4-FFF2-40B4-BE49-F238E27FC236}">
                <a16:creationId xmlns:a16="http://schemas.microsoft.com/office/drawing/2014/main" id="{3F3FA28D-B57C-9576-BA88-1BE29EBB82B1}"/>
              </a:ext>
            </a:extLst>
          </p:cNvPr>
          <p:cNvGrpSpPr/>
          <p:nvPr/>
        </p:nvGrpSpPr>
        <p:grpSpPr>
          <a:xfrm>
            <a:off x="5349595" y="5655179"/>
            <a:ext cx="721764" cy="482555"/>
            <a:chOff x="8442383" y="5864690"/>
            <a:chExt cx="721764" cy="482555"/>
          </a:xfrm>
        </p:grpSpPr>
        <p:pic>
          <p:nvPicPr>
            <p:cNvPr id="81" name="Picture 80" descr="A picture containing text&#10;&#10;Description automatically generated">
              <a:extLst>
                <a:ext uri="{FF2B5EF4-FFF2-40B4-BE49-F238E27FC236}">
                  <a16:creationId xmlns:a16="http://schemas.microsoft.com/office/drawing/2014/main" id="{7547C0BD-741D-CE40-7C17-F44E73867636}"/>
                </a:ext>
              </a:extLst>
            </p:cNvPr>
            <p:cNvPicPr>
              <a:picLocks noChangeAspect="1"/>
            </p:cNvPicPr>
            <p:nvPr/>
          </p:nvPicPr>
          <p:blipFill>
            <a:blip r:embed="rId41">
              <a:duotone>
                <a:prstClr val="black"/>
                <a:srgbClr val="FDE294">
                  <a:tint val="45000"/>
                  <a:satMod val="400000"/>
                </a:srgbClr>
              </a:duotone>
              <a:extLst>
                <a:ext uri="{BEBA8EAE-BF5A-486C-A8C5-ECC9F3942E4B}">
                  <a14:imgProps xmlns:a14="http://schemas.microsoft.com/office/drawing/2010/main">
                    <a14:imgLayer r:embed="rId48">
                      <a14:imgEffect>
                        <a14:brightnessContrast bright="20000"/>
                      </a14:imgEffect>
                    </a14:imgLayer>
                  </a14:imgProps>
                </a:ext>
              </a:extLst>
            </a:blip>
            <a:stretch>
              <a:fillRect/>
            </a:stretch>
          </p:blipFill>
          <p:spPr>
            <a:xfrm>
              <a:off x="8447504" y="6072925"/>
              <a:ext cx="508000" cy="274320"/>
            </a:xfrm>
            <a:prstGeom prst="rect">
              <a:avLst/>
            </a:prstGeom>
          </p:spPr>
        </p:pic>
        <p:sp>
          <p:nvSpPr>
            <p:cNvPr id="92" name="TextBox 91">
              <a:extLst>
                <a:ext uri="{FF2B5EF4-FFF2-40B4-BE49-F238E27FC236}">
                  <a16:creationId xmlns:a16="http://schemas.microsoft.com/office/drawing/2014/main" id="{D6A77D15-BB7D-BCC0-90E3-DAF71BB9F0AA}"/>
                </a:ext>
              </a:extLst>
            </p:cNvPr>
            <p:cNvSpPr txBox="1"/>
            <p:nvPr/>
          </p:nvSpPr>
          <p:spPr>
            <a:xfrm>
              <a:off x="8442383" y="5864690"/>
              <a:ext cx="721764"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POLSIR*</a:t>
              </a:r>
            </a:p>
          </p:txBody>
        </p:sp>
      </p:grpSp>
      <p:sp>
        <p:nvSpPr>
          <p:cNvPr id="98" name="TextBox 97">
            <a:extLst>
              <a:ext uri="{FF2B5EF4-FFF2-40B4-BE49-F238E27FC236}">
                <a16:creationId xmlns:a16="http://schemas.microsoft.com/office/drawing/2014/main" id="{2E745645-C043-73ED-C6B6-EB528D09D8B7}"/>
              </a:ext>
            </a:extLst>
          </p:cNvPr>
          <p:cNvSpPr txBox="1"/>
          <p:nvPr/>
        </p:nvSpPr>
        <p:spPr>
          <a:xfrm>
            <a:off x="1351999" y="5086379"/>
            <a:ext cx="772626" cy="307777"/>
          </a:xfrm>
          <a:prstGeom prst="rect">
            <a:avLst/>
          </a:prstGeom>
          <a:noFill/>
        </p:spPr>
        <p:txBody>
          <a:bodyPr wrap="square" rtlCol="0">
            <a:spAutoFit/>
          </a:bodyPr>
          <a:lstStyle/>
          <a:p>
            <a:pPr algn="r"/>
            <a:r>
              <a:rPr lang="en-US" sz="1400">
                <a:solidFill>
                  <a:srgbClr val="63ACD0"/>
                </a:solidFill>
                <a:latin typeface="Arial Narrow" panose="020B0604020202020204" pitchFamily="34" charset="0"/>
                <a:cs typeface="Arial Narrow" panose="020B0604020202020204" pitchFamily="34" charset="0"/>
              </a:rPr>
              <a:t>2025</a:t>
            </a:r>
          </a:p>
        </p:txBody>
      </p:sp>
      <p:grpSp>
        <p:nvGrpSpPr>
          <p:cNvPr id="128" name="Group 127">
            <a:extLst>
              <a:ext uri="{FF2B5EF4-FFF2-40B4-BE49-F238E27FC236}">
                <a16:creationId xmlns:a16="http://schemas.microsoft.com/office/drawing/2014/main" id="{0EC134FE-36DD-A078-38B4-54FBE0921AC7}"/>
              </a:ext>
            </a:extLst>
          </p:cNvPr>
          <p:cNvGrpSpPr/>
          <p:nvPr/>
        </p:nvGrpSpPr>
        <p:grpSpPr>
          <a:xfrm>
            <a:off x="6704879" y="5768828"/>
            <a:ext cx="976445" cy="509346"/>
            <a:chOff x="10161023" y="5803119"/>
            <a:chExt cx="976445" cy="509346"/>
          </a:xfrm>
        </p:grpSpPr>
        <p:grpSp>
          <p:nvGrpSpPr>
            <p:cNvPr id="141" name="Group 140">
              <a:extLst>
                <a:ext uri="{FF2B5EF4-FFF2-40B4-BE49-F238E27FC236}">
                  <a16:creationId xmlns:a16="http://schemas.microsoft.com/office/drawing/2014/main" id="{9EAE8111-17E4-333E-8F3F-971871E6C7A7}"/>
                </a:ext>
              </a:extLst>
            </p:cNvPr>
            <p:cNvGrpSpPr/>
            <p:nvPr/>
          </p:nvGrpSpPr>
          <p:grpSpPr>
            <a:xfrm>
              <a:off x="10218061" y="5803119"/>
              <a:ext cx="919407" cy="509346"/>
              <a:chOff x="9818628" y="5778913"/>
              <a:chExt cx="919407" cy="509346"/>
            </a:xfrm>
          </p:grpSpPr>
          <p:sp>
            <p:nvSpPr>
              <p:cNvPr id="164" name="TextBox 163">
                <a:extLst>
                  <a:ext uri="{FF2B5EF4-FFF2-40B4-BE49-F238E27FC236}">
                    <a16:creationId xmlns:a16="http://schemas.microsoft.com/office/drawing/2014/main" id="{42252AC1-E3B5-F14F-8063-12B69FBF7462}"/>
                  </a:ext>
                </a:extLst>
              </p:cNvPr>
              <p:cNvSpPr txBox="1"/>
              <p:nvPr/>
            </p:nvSpPr>
            <p:spPr>
              <a:xfrm>
                <a:off x="9818628" y="5778913"/>
                <a:ext cx="919407"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ESO: STORM*</a:t>
                </a:r>
              </a:p>
            </p:txBody>
          </p:sp>
          <p:pic>
            <p:nvPicPr>
              <p:cNvPr id="165" name="Picture 164" descr="A picture containing text&#10;&#10;Description automatically generated">
                <a:extLst>
                  <a:ext uri="{FF2B5EF4-FFF2-40B4-BE49-F238E27FC236}">
                    <a16:creationId xmlns:a16="http://schemas.microsoft.com/office/drawing/2014/main" id="{AF6D0ACF-C95A-E690-F3A8-2007BF8A8967}"/>
                  </a:ext>
                </a:extLst>
              </p:cNvPr>
              <p:cNvPicPr>
                <a:picLocks noChangeAspect="1"/>
              </p:cNvPicPr>
              <p:nvPr/>
            </p:nvPicPr>
            <p:blipFill>
              <a:blip r:embed="rId41">
                <a:duotone>
                  <a:prstClr val="black"/>
                  <a:srgbClr val="FDE294">
                    <a:tint val="45000"/>
                    <a:satMod val="400000"/>
                  </a:srgbClr>
                </a:duotone>
                <a:extLst>
                  <a:ext uri="{BEBA8EAE-BF5A-486C-A8C5-ECC9F3942E4B}">
                    <a14:imgProps xmlns:a14="http://schemas.microsoft.com/office/drawing/2010/main">
                      <a14:imgLayer r:embed="rId49">
                        <a14:imgEffect>
                          <a14:brightnessContrast bright="20000"/>
                        </a14:imgEffect>
                      </a14:imgLayer>
                    </a14:imgProps>
                  </a:ext>
                </a:extLst>
              </a:blip>
              <a:stretch>
                <a:fillRect/>
              </a:stretch>
            </p:blipFill>
            <p:spPr>
              <a:xfrm>
                <a:off x="9939997" y="6013939"/>
                <a:ext cx="514653" cy="274320"/>
              </a:xfrm>
              <a:prstGeom prst="rect">
                <a:avLst/>
              </a:prstGeom>
            </p:spPr>
          </p:pic>
        </p:grpSp>
        <p:pic>
          <p:nvPicPr>
            <p:cNvPr id="163" name="Picture 162" descr="A picture containing window, building, wheel&#10;&#10;Description automatically generated">
              <a:extLst>
                <a:ext uri="{FF2B5EF4-FFF2-40B4-BE49-F238E27FC236}">
                  <a16:creationId xmlns:a16="http://schemas.microsoft.com/office/drawing/2014/main" id="{95550F8B-A3F1-A2E5-0666-13C3C1CA8CA0}"/>
                </a:ext>
              </a:extLst>
            </p:cNvPr>
            <p:cNvPicPr>
              <a:picLocks noChangeAspect="1"/>
            </p:cNvPicPr>
            <p:nvPr/>
          </p:nvPicPr>
          <p:blipFill>
            <a:blip r:embed="rId4"/>
            <a:stretch>
              <a:fillRect/>
            </a:stretch>
          </p:blipFill>
          <p:spPr>
            <a:xfrm>
              <a:off x="10161023" y="5856243"/>
              <a:ext cx="111126" cy="111126"/>
            </a:xfrm>
            <a:prstGeom prst="rect">
              <a:avLst/>
            </a:prstGeom>
          </p:spPr>
        </p:pic>
      </p:grpSp>
      <p:grpSp>
        <p:nvGrpSpPr>
          <p:cNvPr id="166" name="Group 165">
            <a:extLst>
              <a:ext uri="{FF2B5EF4-FFF2-40B4-BE49-F238E27FC236}">
                <a16:creationId xmlns:a16="http://schemas.microsoft.com/office/drawing/2014/main" id="{F1D3E6DC-53BD-1D29-DC9B-480F73E7CB59}"/>
              </a:ext>
            </a:extLst>
          </p:cNvPr>
          <p:cNvGrpSpPr/>
          <p:nvPr/>
        </p:nvGrpSpPr>
        <p:grpSpPr>
          <a:xfrm>
            <a:off x="7627080" y="5771872"/>
            <a:ext cx="806080" cy="524471"/>
            <a:chOff x="10152314" y="5814121"/>
            <a:chExt cx="806080" cy="524471"/>
          </a:xfrm>
        </p:grpSpPr>
        <p:grpSp>
          <p:nvGrpSpPr>
            <p:cNvPr id="168" name="Group 167">
              <a:extLst>
                <a:ext uri="{FF2B5EF4-FFF2-40B4-BE49-F238E27FC236}">
                  <a16:creationId xmlns:a16="http://schemas.microsoft.com/office/drawing/2014/main" id="{99CC25E7-D975-47F0-83B2-566BAA5235D9}"/>
                </a:ext>
              </a:extLst>
            </p:cNvPr>
            <p:cNvGrpSpPr/>
            <p:nvPr/>
          </p:nvGrpSpPr>
          <p:grpSpPr>
            <a:xfrm>
              <a:off x="10215506" y="5814121"/>
              <a:ext cx="742888" cy="524471"/>
              <a:chOff x="9816073" y="5789915"/>
              <a:chExt cx="742888" cy="524471"/>
            </a:xfrm>
          </p:grpSpPr>
          <p:sp>
            <p:nvSpPr>
              <p:cNvPr id="182" name="TextBox 181">
                <a:extLst>
                  <a:ext uri="{FF2B5EF4-FFF2-40B4-BE49-F238E27FC236}">
                    <a16:creationId xmlns:a16="http://schemas.microsoft.com/office/drawing/2014/main" id="{F64646E7-7333-3DE5-20D4-EC4184F1FCB0}"/>
                  </a:ext>
                </a:extLst>
              </p:cNvPr>
              <p:cNvSpPr txBox="1"/>
              <p:nvPr/>
            </p:nvSpPr>
            <p:spPr>
              <a:xfrm>
                <a:off x="9816073" y="5789915"/>
                <a:ext cx="742888"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ESO: SBG*</a:t>
                </a:r>
              </a:p>
            </p:txBody>
          </p:sp>
          <p:pic>
            <p:nvPicPr>
              <p:cNvPr id="202" name="Picture 201" descr="A picture containing text&#10;&#10;Description automatically generated">
                <a:extLst>
                  <a:ext uri="{FF2B5EF4-FFF2-40B4-BE49-F238E27FC236}">
                    <a16:creationId xmlns:a16="http://schemas.microsoft.com/office/drawing/2014/main" id="{AE6194CA-EE41-A327-FD43-AFAD4E0638E9}"/>
                  </a:ext>
                </a:extLst>
              </p:cNvPr>
              <p:cNvPicPr>
                <a:picLocks noChangeAspect="1"/>
              </p:cNvPicPr>
              <p:nvPr/>
            </p:nvPicPr>
            <p:blipFill>
              <a:blip r:embed="rId41">
                <a:duotone>
                  <a:prstClr val="black"/>
                  <a:srgbClr val="FDE294">
                    <a:tint val="45000"/>
                    <a:satMod val="400000"/>
                  </a:srgbClr>
                </a:duotone>
                <a:extLst>
                  <a:ext uri="{BEBA8EAE-BF5A-486C-A8C5-ECC9F3942E4B}">
                    <a14:imgProps xmlns:a14="http://schemas.microsoft.com/office/drawing/2010/main">
                      <a14:imgLayer r:embed="rId50">
                        <a14:imgEffect>
                          <a14:brightnessContrast bright="20000"/>
                        </a14:imgEffect>
                      </a14:imgLayer>
                    </a14:imgProps>
                  </a:ext>
                </a:extLst>
              </a:blip>
              <a:stretch>
                <a:fillRect/>
              </a:stretch>
            </p:blipFill>
            <p:spPr>
              <a:xfrm>
                <a:off x="9861619" y="6040066"/>
                <a:ext cx="514653" cy="274320"/>
              </a:xfrm>
              <a:prstGeom prst="rect">
                <a:avLst/>
              </a:prstGeom>
            </p:spPr>
          </p:pic>
        </p:grpSp>
        <p:pic>
          <p:nvPicPr>
            <p:cNvPr id="181" name="Picture 180" descr="A picture containing window, building, wheel&#10;&#10;Description automatically generated">
              <a:extLst>
                <a:ext uri="{FF2B5EF4-FFF2-40B4-BE49-F238E27FC236}">
                  <a16:creationId xmlns:a16="http://schemas.microsoft.com/office/drawing/2014/main" id="{368ADF00-1804-B78A-B637-B04589589CB3}"/>
                </a:ext>
              </a:extLst>
            </p:cNvPr>
            <p:cNvPicPr>
              <a:picLocks noChangeAspect="1"/>
            </p:cNvPicPr>
            <p:nvPr/>
          </p:nvPicPr>
          <p:blipFill>
            <a:blip r:embed="rId4"/>
            <a:stretch>
              <a:fillRect/>
            </a:stretch>
          </p:blipFill>
          <p:spPr>
            <a:xfrm>
              <a:off x="10152314" y="5856243"/>
              <a:ext cx="111126" cy="111126"/>
            </a:xfrm>
            <a:prstGeom prst="rect">
              <a:avLst/>
            </a:prstGeom>
          </p:spPr>
        </p:pic>
      </p:grpSp>
      <p:grpSp>
        <p:nvGrpSpPr>
          <p:cNvPr id="209" name="Group 208">
            <a:extLst>
              <a:ext uri="{FF2B5EF4-FFF2-40B4-BE49-F238E27FC236}">
                <a16:creationId xmlns:a16="http://schemas.microsoft.com/office/drawing/2014/main" id="{32DF2D34-B817-E6D8-6DF7-323BBF8B140A}"/>
              </a:ext>
            </a:extLst>
          </p:cNvPr>
          <p:cNvGrpSpPr/>
          <p:nvPr/>
        </p:nvGrpSpPr>
        <p:grpSpPr>
          <a:xfrm>
            <a:off x="8415571" y="5788358"/>
            <a:ext cx="974153" cy="518055"/>
            <a:chOff x="10161023" y="5803119"/>
            <a:chExt cx="974153" cy="518055"/>
          </a:xfrm>
        </p:grpSpPr>
        <p:grpSp>
          <p:nvGrpSpPr>
            <p:cNvPr id="210" name="Group 209">
              <a:extLst>
                <a:ext uri="{FF2B5EF4-FFF2-40B4-BE49-F238E27FC236}">
                  <a16:creationId xmlns:a16="http://schemas.microsoft.com/office/drawing/2014/main" id="{3862D573-9F39-86DA-E898-61B0578B7167}"/>
                </a:ext>
              </a:extLst>
            </p:cNvPr>
            <p:cNvGrpSpPr/>
            <p:nvPr/>
          </p:nvGrpSpPr>
          <p:grpSpPr>
            <a:xfrm>
              <a:off x="10215769" y="5803119"/>
              <a:ext cx="919407" cy="518055"/>
              <a:chOff x="9816336" y="5778913"/>
              <a:chExt cx="919407" cy="518055"/>
            </a:xfrm>
          </p:grpSpPr>
          <p:sp>
            <p:nvSpPr>
              <p:cNvPr id="212" name="TextBox 211">
                <a:extLst>
                  <a:ext uri="{FF2B5EF4-FFF2-40B4-BE49-F238E27FC236}">
                    <a16:creationId xmlns:a16="http://schemas.microsoft.com/office/drawing/2014/main" id="{45377CE9-7C2E-CC37-C67C-479E02CFDA65}"/>
                  </a:ext>
                </a:extLst>
              </p:cNvPr>
              <p:cNvSpPr txBox="1"/>
              <p:nvPr/>
            </p:nvSpPr>
            <p:spPr>
              <a:xfrm>
                <a:off x="9816336" y="5778913"/>
                <a:ext cx="919407"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ESO: SKY*</a:t>
                </a:r>
              </a:p>
            </p:txBody>
          </p:sp>
          <p:pic>
            <p:nvPicPr>
              <p:cNvPr id="213" name="Picture 212" descr="A picture containing text&#10;&#10;Description automatically generated">
                <a:extLst>
                  <a:ext uri="{FF2B5EF4-FFF2-40B4-BE49-F238E27FC236}">
                    <a16:creationId xmlns:a16="http://schemas.microsoft.com/office/drawing/2014/main" id="{BEFEFB12-9EDD-2484-EC0A-586F340635E0}"/>
                  </a:ext>
                </a:extLst>
              </p:cNvPr>
              <p:cNvPicPr>
                <a:picLocks noChangeAspect="1"/>
              </p:cNvPicPr>
              <p:nvPr/>
            </p:nvPicPr>
            <p:blipFill>
              <a:blip r:embed="rId41">
                <a:duotone>
                  <a:prstClr val="black"/>
                  <a:srgbClr val="FDE294">
                    <a:tint val="45000"/>
                    <a:satMod val="400000"/>
                  </a:srgbClr>
                </a:duotone>
                <a:extLst>
                  <a:ext uri="{BEBA8EAE-BF5A-486C-A8C5-ECC9F3942E4B}">
                    <a14:imgProps xmlns:a14="http://schemas.microsoft.com/office/drawing/2010/main">
                      <a14:imgLayer r:embed="rId51">
                        <a14:imgEffect>
                          <a14:brightnessContrast bright="20000"/>
                        </a14:imgEffect>
                      </a14:imgLayer>
                    </a14:imgProps>
                  </a:ext>
                </a:extLst>
              </a:blip>
              <a:stretch>
                <a:fillRect/>
              </a:stretch>
            </p:blipFill>
            <p:spPr>
              <a:xfrm>
                <a:off x="9826783" y="6022648"/>
                <a:ext cx="514653" cy="274320"/>
              </a:xfrm>
              <a:prstGeom prst="rect">
                <a:avLst/>
              </a:prstGeom>
            </p:spPr>
          </p:pic>
        </p:grpSp>
        <p:pic>
          <p:nvPicPr>
            <p:cNvPr id="211" name="Picture 210" descr="A picture containing window, building, wheel&#10;&#10;Description automatically generated">
              <a:extLst>
                <a:ext uri="{FF2B5EF4-FFF2-40B4-BE49-F238E27FC236}">
                  <a16:creationId xmlns:a16="http://schemas.microsoft.com/office/drawing/2014/main" id="{C59F71D4-69B9-8D78-B127-201035113902}"/>
                </a:ext>
              </a:extLst>
            </p:cNvPr>
            <p:cNvPicPr>
              <a:picLocks noChangeAspect="1"/>
            </p:cNvPicPr>
            <p:nvPr/>
          </p:nvPicPr>
          <p:blipFill>
            <a:blip r:embed="rId4"/>
            <a:stretch>
              <a:fillRect/>
            </a:stretch>
          </p:blipFill>
          <p:spPr>
            <a:xfrm>
              <a:off x="10161023" y="5856243"/>
              <a:ext cx="111126" cy="111126"/>
            </a:xfrm>
            <a:prstGeom prst="rect">
              <a:avLst/>
            </a:prstGeom>
          </p:spPr>
        </p:pic>
      </p:grpSp>
      <p:grpSp>
        <p:nvGrpSpPr>
          <p:cNvPr id="215" name="Group 214">
            <a:extLst>
              <a:ext uri="{FF2B5EF4-FFF2-40B4-BE49-F238E27FC236}">
                <a16:creationId xmlns:a16="http://schemas.microsoft.com/office/drawing/2014/main" id="{2BC4B86D-F90C-9C63-142A-F59C08C7E877}"/>
              </a:ext>
            </a:extLst>
          </p:cNvPr>
          <p:cNvGrpSpPr/>
          <p:nvPr/>
        </p:nvGrpSpPr>
        <p:grpSpPr>
          <a:xfrm>
            <a:off x="5954312" y="5634980"/>
            <a:ext cx="968090" cy="602675"/>
            <a:chOff x="5954312" y="5634980"/>
            <a:chExt cx="968090" cy="602675"/>
          </a:xfrm>
        </p:grpSpPr>
        <p:grpSp>
          <p:nvGrpSpPr>
            <p:cNvPr id="64" name="Group 63">
              <a:extLst>
                <a:ext uri="{FF2B5EF4-FFF2-40B4-BE49-F238E27FC236}">
                  <a16:creationId xmlns:a16="http://schemas.microsoft.com/office/drawing/2014/main" id="{51580C80-95DD-4860-82F6-4784D883DF29}"/>
                </a:ext>
              </a:extLst>
            </p:cNvPr>
            <p:cNvGrpSpPr/>
            <p:nvPr/>
          </p:nvGrpSpPr>
          <p:grpSpPr>
            <a:xfrm>
              <a:off x="5954312" y="5634980"/>
              <a:ext cx="968090" cy="374461"/>
              <a:chOff x="10033603" y="5874713"/>
              <a:chExt cx="968090" cy="374461"/>
            </a:xfrm>
          </p:grpSpPr>
          <p:sp>
            <p:nvSpPr>
              <p:cNvPr id="152" name="TextBox 151">
                <a:extLst>
                  <a:ext uri="{FF2B5EF4-FFF2-40B4-BE49-F238E27FC236}">
                    <a16:creationId xmlns:a16="http://schemas.microsoft.com/office/drawing/2014/main" id="{21ED1177-F929-E144-906F-4E24E309E918}"/>
                  </a:ext>
                </a:extLst>
              </p:cNvPr>
              <p:cNvSpPr txBox="1"/>
              <p:nvPr/>
            </p:nvSpPr>
            <p:spPr>
              <a:xfrm>
                <a:off x="10082286" y="5874713"/>
                <a:ext cx="919407" cy="374461"/>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ESO: MASS CHANGE*</a:t>
                </a:r>
              </a:p>
            </p:txBody>
          </p:sp>
          <p:pic>
            <p:nvPicPr>
              <p:cNvPr id="207" name="Picture 206" descr="A picture containing window, building, wheel&#10;&#10;Description automatically generated">
                <a:extLst>
                  <a:ext uri="{FF2B5EF4-FFF2-40B4-BE49-F238E27FC236}">
                    <a16:creationId xmlns:a16="http://schemas.microsoft.com/office/drawing/2014/main" id="{C9B19B99-24C1-4089-94F4-F2CC0529072B}"/>
                  </a:ext>
                </a:extLst>
              </p:cNvPr>
              <p:cNvPicPr>
                <a:picLocks noChangeAspect="1"/>
              </p:cNvPicPr>
              <p:nvPr/>
            </p:nvPicPr>
            <p:blipFill>
              <a:blip r:embed="rId4"/>
              <a:stretch>
                <a:fillRect/>
              </a:stretch>
            </p:blipFill>
            <p:spPr>
              <a:xfrm>
                <a:off x="10033603" y="5920000"/>
                <a:ext cx="111126" cy="111126"/>
              </a:xfrm>
              <a:prstGeom prst="rect">
                <a:avLst/>
              </a:prstGeom>
            </p:spPr>
          </p:pic>
        </p:grpSp>
        <p:pic>
          <p:nvPicPr>
            <p:cNvPr id="159" name="Picture 158">
              <a:extLst>
                <a:ext uri="{FF2B5EF4-FFF2-40B4-BE49-F238E27FC236}">
                  <a16:creationId xmlns:a16="http://schemas.microsoft.com/office/drawing/2014/main" id="{2127C4B5-E2C1-08A0-544D-930D9A0299B0}"/>
                </a:ext>
              </a:extLst>
            </p:cNvPr>
            <p:cNvPicPr>
              <a:picLocks noChangeAspect="1"/>
            </p:cNvPicPr>
            <p:nvPr/>
          </p:nvPicPr>
          <p:blipFill>
            <a:blip r:embed="rId52">
              <a:duotone>
                <a:prstClr val="black"/>
                <a:srgbClr val="FDE294">
                  <a:tint val="45000"/>
                  <a:satMod val="400000"/>
                </a:srgbClr>
              </a:duotone>
              <a:extLst>
                <a:ext uri="{BEBA8EAE-BF5A-486C-A8C5-ECC9F3942E4B}">
                  <a14:imgProps xmlns:a14="http://schemas.microsoft.com/office/drawing/2010/main">
                    <a14:imgLayer r:embed="rId53">
                      <a14:imgEffect>
                        <a14:sharpenSoften amount="-50000"/>
                      </a14:imgEffect>
                      <a14:imgEffect>
                        <a14:brightnessContrast bright="20000"/>
                      </a14:imgEffect>
                    </a14:imgLayer>
                  </a14:imgProps>
                </a:ext>
              </a:extLst>
            </a:blip>
            <a:stretch>
              <a:fillRect/>
            </a:stretch>
          </p:blipFill>
          <p:spPr>
            <a:xfrm>
              <a:off x="6091666" y="6021755"/>
              <a:ext cx="508000" cy="215900"/>
            </a:xfrm>
            <a:prstGeom prst="rect">
              <a:avLst/>
            </a:prstGeom>
          </p:spPr>
        </p:pic>
      </p:grpSp>
      <p:grpSp>
        <p:nvGrpSpPr>
          <p:cNvPr id="214" name="Group 213">
            <a:extLst>
              <a:ext uri="{FF2B5EF4-FFF2-40B4-BE49-F238E27FC236}">
                <a16:creationId xmlns:a16="http://schemas.microsoft.com/office/drawing/2014/main" id="{7551825E-AC0D-947A-09EA-260980480346}"/>
              </a:ext>
            </a:extLst>
          </p:cNvPr>
          <p:cNvGrpSpPr/>
          <p:nvPr/>
        </p:nvGrpSpPr>
        <p:grpSpPr>
          <a:xfrm>
            <a:off x="4733289" y="5545288"/>
            <a:ext cx="784689" cy="502524"/>
            <a:chOff x="4733289" y="5545288"/>
            <a:chExt cx="784689" cy="502524"/>
          </a:xfrm>
        </p:grpSpPr>
        <p:grpSp>
          <p:nvGrpSpPr>
            <p:cNvPr id="9" name="Group 8">
              <a:extLst>
                <a:ext uri="{FF2B5EF4-FFF2-40B4-BE49-F238E27FC236}">
                  <a16:creationId xmlns:a16="http://schemas.microsoft.com/office/drawing/2014/main" id="{2F4C3FAA-D0FA-4B8E-A783-E81EDB355EF9}"/>
                </a:ext>
              </a:extLst>
            </p:cNvPr>
            <p:cNvGrpSpPr/>
            <p:nvPr/>
          </p:nvGrpSpPr>
          <p:grpSpPr>
            <a:xfrm>
              <a:off x="4749201" y="5545288"/>
              <a:ext cx="768777" cy="233397"/>
              <a:chOff x="8400587" y="5864690"/>
              <a:chExt cx="768777" cy="233397"/>
            </a:xfrm>
          </p:grpSpPr>
          <p:sp>
            <p:nvSpPr>
              <p:cNvPr id="204" name="TextBox 203">
                <a:extLst>
                  <a:ext uri="{FF2B5EF4-FFF2-40B4-BE49-F238E27FC236}">
                    <a16:creationId xmlns:a16="http://schemas.microsoft.com/office/drawing/2014/main" id="{9A67C9F4-F5B6-401E-AED4-62CEA67EE4B3}"/>
                  </a:ext>
                </a:extLst>
              </p:cNvPr>
              <p:cNvSpPr txBox="1"/>
              <p:nvPr/>
            </p:nvSpPr>
            <p:spPr>
              <a:xfrm>
                <a:off x="8447600" y="5864690"/>
                <a:ext cx="721764"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CRISTAL*</a:t>
                </a:r>
              </a:p>
            </p:txBody>
          </p:sp>
          <p:pic>
            <p:nvPicPr>
              <p:cNvPr id="205" name="Picture 204" descr="A picture containing window, building, wheel&#10;&#10;Description automatically generated">
                <a:extLst>
                  <a:ext uri="{FF2B5EF4-FFF2-40B4-BE49-F238E27FC236}">
                    <a16:creationId xmlns:a16="http://schemas.microsoft.com/office/drawing/2014/main" id="{639FC013-038D-41C6-8D61-DE5FD4A367AA}"/>
                  </a:ext>
                </a:extLst>
              </p:cNvPr>
              <p:cNvPicPr>
                <a:picLocks noChangeAspect="1"/>
              </p:cNvPicPr>
              <p:nvPr/>
            </p:nvPicPr>
            <p:blipFill>
              <a:blip r:embed="rId4"/>
              <a:stretch>
                <a:fillRect/>
              </a:stretch>
            </p:blipFill>
            <p:spPr>
              <a:xfrm>
                <a:off x="8400587" y="5919001"/>
                <a:ext cx="111126" cy="111126"/>
              </a:xfrm>
              <a:prstGeom prst="rect">
                <a:avLst/>
              </a:prstGeom>
            </p:spPr>
          </p:pic>
        </p:grpSp>
        <p:pic>
          <p:nvPicPr>
            <p:cNvPr id="188" name="Picture 187" descr="A picture containing text&#10;&#10;Description automatically generated">
              <a:extLst>
                <a:ext uri="{FF2B5EF4-FFF2-40B4-BE49-F238E27FC236}">
                  <a16:creationId xmlns:a16="http://schemas.microsoft.com/office/drawing/2014/main" id="{1A041772-6A9A-79DF-C182-C4AA83952A49}"/>
                </a:ext>
              </a:extLst>
            </p:cNvPr>
            <p:cNvPicPr>
              <a:picLocks noChangeAspect="1"/>
            </p:cNvPicPr>
            <p:nvPr/>
          </p:nvPicPr>
          <p:blipFill>
            <a:blip r:embed="rId54">
              <a:duotone>
                <a:prstClr val="black"/>
                <a:srgbClr val="FDE294">
                  <a:tint val="45000"/>
                  <a:satMod val="400000"/>
                </a:srgbClr>
              </a:duotone>
              <a:extLst>
                <a:ext uri="{BEBA8EAE-BF5A-486C-A8C5-ECC9F3942E4B}">
                  <a14:imgProps xmlns:a14="http://schemas.microsoft.com/office/drawing/2010/main">
                    <a14:imgLayer r:embed="rId5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4733289" y="5792420"/>
              <a:ext cx="510784" cy="255392"/>
            </a:xfrm>
            <a:prstGeom prst="rect">
              <a:avLst/>
            </a:prstGeom>
            <a:noFill/>
          </p:spPr>
        </p:pic>
      </p:grpSp>
      <p:grpSp>
        <p:nvGrpSpPr>
          <p:cNvPr id="28" name="Group 27">
            <a:extLst>
              <a:ext uri="{FF2B5EF4-FFF2-40B4-BE49-F238E27FC236}">
                <a16:creationId xmlns:a16="http://schemas.microsoft.com/office/drawing/2014/main" id="{516DFE24-6B34-C716-DCB6-343838462BD0}"/>
              </a:ext>
            </a:extLst>
          </p:cNvPr>
          <p:cNvGrpSpPr/>
          <p:nvPr/>
        </p:nvGrpSpPr>
        <p:grpSpPr>
          <a:xfrm>
            <a:off x="2333326" y="1409704"/>
            <a:ext cx="630530" cy="233397"/>
            <a:chOff x="2333326" y="1409704"/>
            <a:chExt cx="630530" cy="233397"/>
          </a:xfrm>
        </p:grpSpPr>
        <p:sp>
          <p:nvSpPr>
            <p:cNvPr id="142" name="TextBox 141">
              <a:extLst>
                <a:ext uri="{FF2B5EF4-FFF2-40B4-BE49-F238E27FC236}">
                  <a16:creationId xmlns:a16="http://schemas.microsoft.com/office/drawing/2014/main" id="{4F651C56-45AD-C747-BC4F-73D103EAF00C}"/>
                </a:ext>
              </a:extLst>
            </p:cNvPr>
            <p:cNvSpPr txBox="1"/>
            <p:nvPr/>
          </p:nvSpPr>
          <p:spPr>
            <a:xfrm>
              <a:off x="2449747" y="1409704"/>
              <a:ext cx="514109" cy="233397"/>
            </a:xfrm>
            <a:prstGeom prst="rect">
              <a:avLst/>
            </a:prstGeom>
            <a:noFill/>
          </p:spPr>
          <p:txBody>
            <a:bodyPr wrap="square" rtlCol="0">
              <a:spAutoFit/>
            </a:bodyPr>
            <a:lstStyle/>
            <a:p>
              <a:pPr>
                <a:lnSpc>
                  <a:spcPts val="1100"/>
                </a:lnSpc>
              </a:pPr>
              <a:r>
                <a:rPr lang="en-US" sz="1000">
                  <a:solidFill>
                    <a:srgbClr val="C3E7FE"/>
                  </a:solidFill>
                  <a:latin typeface="Arial Narrow" panose="020B0604020202020204" pitchFamily="34" charset="0"/>
                  <a:cs typeface="Arial Narrow" panose="020B0604020202020204" pitchFamily="34" charset="0"/>
                </a:rPr>
                <a:t>TSIS-1</a:t>
              </a:r>
            </a:p>
          </p:txBody>
        </p:sp>
        <p:pic>
          <p:nvPicPr>
            <p:cNvPr id="7" name="Picture 6">
              <a:extLst>
                <a:ext uri="{FF2B5EF4-FFF2-40B4-BE49-F238E27FC236}">
                  <a16:creationId xmlns:a16="http://schemas.microsoft.com/office/drawing/2014/main" id="{F9D651AE-54E1-C772-BAC2-D12145DE2E29}"/>
                </a:ext>
              </a:extLst>
            </p:cNvPr>
            <p:cNvPicPr>
              <a:picLocks noChangeAspect="1"/>
            </p:cNvPicPr>
            <p:nvPr/>
          </p:nvPicPr>
          <p:blipFill>
            <a:blip r:embed="rId28"/>
            <a:stretch>
              <a:fillRect/>
            </a:stretch>
          </p:blipFill>
          <p:spPr>
            <a:xfrm>
              <a:off x="2333326" y="1473872"/>
              <a:ext cx="172954" cy="100890"/>
            </a:xfrm>
            <a:prstGeom prst="rect">
              <a:avLst/>
            </a:prstGeom>
          </p:spPr>
        </p:pic>
      </p:grpSp>
    </p:spTree>
    <p:extLst>
      <p:ext uri="{BB962C8B-B14F-4D97-AF65-F5344CB8AC3E}">
        <p14:creationId xmlns:p14="http://schemas.microsoft.com/office/powerpoint/2010/main" val="941644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atellite, transport, table, operating table&#10;&#10;Description automatically generated">
            <a:extLst>
              <a:ext uri="{FF2B5EF4-FFF2-40B4-BE49-F238E27FC236}">
                <a16:creationId xmlns:a16="http://schemas.microsoft.com/office/drawing/2014/main" id="{E627D8E4-62DC-44F4-B163-B1BA6FB2C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11" y="1812562"/>
            <a:ext cx="896140" cy="458635"/>
          </a:xfrm>
          <a:prstGeom prst="rect">
            <a:avLst/>
          </a:prstGeom>
        </p:spPr>
      </p:pic>
      <p:pic>
        <p:nvPicPr>
          <p:cNvPr id="3" name="Picture 2" descr="A picture containing satellite, transport&#10;&#10;Description automatically generated">
            <a:extLst>
              <a:ext uri="{FF2B5EF4-FFF2-40B4-BE49-F238E27FC236}">
                <a16:creationId xmlns:a16="http://schemas.microsoft.com/office/drawing/2014/main" id="{DE208436-C90C-4A07-8172-9B0BEF809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608" y="1489843"/>
            <a:ext cx="1297463" cy="948772"/>
          </a:xfrm>
          <a:prstGeom prst="rect">
            <a:avLst/>
          </a:prstGeom>
        </p:spPr>
      </p:pic>
      <p:pic>
        <p:nvPicPr>
          <p:cNvPr id="7" name="Picture 6" descr="A picture containing transport, satellite&#10;&#10;Description automatically generated">
            <a:extLst>
              <a:ext uri="{FF2B5EF4-FFF2-40B4-BE49-F238E27FC236}">
                <a16:creationId xmlns:a16="http://schemas.microsoft.com/office/drawing/2014/main" id="{88FE6C63-3396-445D-9787-FAA94627A7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2073" y="1583372"/>
            <a:ext cx="1306795" cy="891393"/>
          </a:xfrm>
          <a:prstGeom prst="rect">
            <a:avLst/>
          </a:prstGeom>
        </p:spPr>
      </p:pic>
      <p:cxnSp>
        <p:nvCxnSpPr>
          <p:cNvPr id="56" name="Straight Connector 55">
            <a:extLst>
              <a:ext uri="{FF2B5EF4-FFF2-40B4-BE49-F238E27FC236}">
                <a16:creationId xmlns:a16="http://schemas.microsoft.com/office/drawing/2014/main" id="{AA29D51A-87D1-46C0-9149-FCFEA1222F96}"/>
              </a:ext>
            </a:extLst>
          </p:cNvPr>
          <p:cNvCxnSpPr>
            <a:cxnSpLocks/>
          </p:cNvCxnSpPr>
          <p:nvPr/>
        </p:nvCxnSpPr>
        <p:spPr>
          <a:xfrm>
            <a:off x="4975876" y="3833263"/>
            <a:ext cx="10450" cy="726908"/>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17438A7-8BCE-49F0-BA5B-ED99226009DE}"/>
              </a:ext>
            </a:extLst>
          </p:cNvPr>
          <p:cNvCxnSpPr>
            <a:cxnSpLocks/>
          </p:cNvCxnSpPr>
          <p:nvPr/>
        </p:nvCxnSpPr>
        <p:spPr>
          <a:xfrm flipH="1">
            <a:off x="6103378" y="2484193"/>
            <a:ext cx="4404" cy="1241575"/>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a:off x="0" y="3568173"/>
            <a:ext cx="12149821" cy="440309"/>
          </a:xfrm>
          <a:prstGeom prst="rightArrow">
            <a:avLst/>
          </a:prstGeom>
          <a:solidFill>
            <a:srgbClr val="65C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0" name="TextBox 269"/>
          <p:cNvSpPr txBox="1"/>
          <p:nvPr/>
        </p:nvSpPr>
        <p:spPr>
          <a:xfrm>
            <a:off x="-354" y="3258450"/>
            <a:ext cx="1125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5CBF9"/>
                </a:solidFill>
                <a:effectLst/>
                <a:uLnTx/>
                <a:uFillTx/>
                <a:latin typeface="Arial" panose="020B0604020202020204" pitchFamily="34" charset="0"/>
                <a:ea typeface="+mn-ea"/>
                <a:cs typeface="Arial" panose="020B0604020202020204" pitchFamily="34" charset="0"/>
              </a:rPr>
              <a:t>2022</a:t>
            </a:r>
          </a:p>
        </p:txBody>
      </p:sp>
      <p:sp>
        <p:nvSpPr>
          <p:cNvPr id="33" name="TextBox 32"/>
          <p:cNvSpPr txBox="1"/>
          <p:nvPr/>
        </p:nvSpPr>
        <p:spPr>
          <a:xfrm>
            <a:off x="182532" y="6446448"/>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rgbClr val="FFFFFF"/>
                </a:solidFill>
                <a:latin typeface="Arial"/>
                <a:cs typeface="Arial"/>
              </a:rPr>
              <a:t>05.18.23</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308" name="Straight Connector 307">
            <a:extLst>
              <a:ext uri="{FF2B5EF4-FFF2-40B4-BE49-F238E27FC236}">
                <a16:creationId xmlns:a16="http://schemas.microsoft.com/office/drawing/2014/main" id="{A3B09575-3588-470F-8994-4FE548251718}"/>
              </a:ext>
            </a:extLst>
          </p:cNvPr>
          <p:cNvCxnSpPr>
            <a:cxnSpLocks/>
          </p:cNvCxnSpPr>
          <p:nvPr/>
        </p:nvCxnSpPr>
        <p:spPr>
          <a:xfrm>
            <a:off x="850923" y="2589926"/>
            <a:ext cx="1" cy="1097280"/>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5303A217-EDB7-4506-9DA7-A7FA25CBF0DA}"/>
              </a:ext>
            </a:extLst>
          </p:cNvPr>
          <p:cNvCxnSpPr>
            <a:cxnSpLocks/>
          </p:cNvCxnSpPr>
          <p:nvPr/>
        </p:nvCxnSpPr>
        <p:spPr>
          <a:xfrm>
            <a:off x="3971124" y="2402116"/>
            <a:ext cx="0" cy="1280160"/>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1CD8B894-CCE8-4E77-AD1C-02678905A61C}"/>
              </a:ext>
            </a:extLst>
          </p:cNvPr>
          <p:cNvCxnSpPr>
            <a:cxnSpLocks/>
          </p:cNvCxnSpPr>
          <p:nvPr/>
        </p:nvCxnSpPr>
        <p:spPr>
          <a:xfrm>
            <a:off x="2891309" y="2949738"/>
            <a:ext cx="0" cy="769762"/>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sp>
        <p:nvSpPr>
          <p:cNvPr id="325" name="TextBox 324">
            <a:extLst>
              <a:ext uri="{FF2B5EF4-FFF2-40B4-BE49-F238E27FC236}">
                <a16:creationId xmlns:a16="http://schemas.microsoft.com/office/drawing/2014/main" id="{6BDC09E7-91E8-49B1-B55F-61E103C23AC9}"/>
              </a:ext>
            </a:extLst>
          </p:cNvPr>
          <p:cNvSpPr txBox="1"/>
          <p:nvPr/>
        </p:nvSpPr>
        <p:spPr>
          <a:xfrm>
            <a:off x="2352757" y="3634439"/>
            <a:ext cx="10657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53446"/>
                </a:solidFill>
                <a:effectLst/>
                <a:uLnTx/>
                <a:uFillTx/>
                <a:latin typeface="Arial" panose="020B0604020202020204" pitchFamily="34" charset="0"/>
                <a:ea typeface="+mn-ea"/>
                <a:cs typeface="Arial" panose="020B0604020202020204" pitchFamily="34" charset="0"/>
              </a:rPr>
              <a:t>November</a:t>
            </a:r>
          </a:p>
        </p:txBody>
      </p:sp>
      <p:sp>
        <p:nvSpPr>
          <p:cNvPr id="40" name="TextBox 39">
            <a:extLst>
              <a:ext uri="{FF2B5EF4-FFF2-40B4-BE49-F238E27FC236}">
                <a16:creationId xmlns:a16="http://schemas.microsoft.com/office/drawing/2014/main" id="{00EC79F5-4C96-4BFA-AE07-AB3769431822}"/>
              </a:ext>
            </a:extLst>
          </p:cNvPr>
          <p:cNvSpPr txBox="1"/>
          <p:nvPr/>
        </p:nvSpPr>
        <p:spPr>
          <a:xfrm>
            <a:off x="4020276" y="2221780"/>
            <a:ext cx="90626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Arial"/>
              </a:rPr>
              <a:t>SWOT</a:t>
            </a:r>
          </a:p>
        </p:txBody>
      </p:sp>
      <p:sp>
        <p:nvSpPr>
          <p:cNvPr id="42" name="TextBox 41">
            <a:extLst>
              <a:ext uri="{FF2B5EF4-FFF2-40B4-BE49-F238E27FC236}">
                <a16:creationId xmlns:a16="http://schemas.microsoft.com/office/drawing/2014/main" id="{AEA7D917-D460-4AA8-AA63-228ABFA1B9FF}"/>
              </a:ext>
            </a:extLst>
          </p:cNvPr>
          <p:cNvSpPr txBox="1"/>
          <p:nvPr/>
        </p:nvSpPr>
        <p:spPr>
          <a:xfrm>
            <a:off x="1402433" y="2735298"/>
            <a:ext cx="15749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OMPS-Limb (JPSS-2/NOAA)</a:t>
            </a:r>
          </a:p>
        </p:txBody>
      </p:sp>
      <p:sp>
        <p:nvSpPr>
          <p:cNvPr id="43" name="TextBox 42">
            <a:extLst>
              <a:ext uri="{FF2B5EF4-FFF2-40B4-BE49-F238E27FC236}">
                <a16:creationId xmlns:a16="http://schemas.microsoft.com/office/drawing/2014/main" id="{20C532C8-1419-4804-89FE-C795F7DE6A0B}"/>
              </a:ext>
            </a:extLst>
          </p:cNvPr>
          <p:cNvSpPr txBox="1"/>
          <p:nvPr/>
        </p:nvSpPr>
        <p:spPr>
          <a:xfrm>
            <a:off x="594309" y="2248478"/>
            <a:ext cx="1067776"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EMIT</a:t>
            </a:r>
            <a:r>
              <a:rPr kumimoji="0" lang="en-US" sz="1400" b="0" i="0" u="none" strike="noStrike" kern="1200" cap="none" spc="0" normalizeH="0" baseline="0" noProof="0">
                <a:ln>
                  <a:noFill/>
                </a:ln>
                <a:solidFill>
                  <a:schemeClr val="bg1"/>
                </a:solidFill>
                <a:effectLst/>
                <a:uLnTx/>
                <a:uFillTx/>
                <a:latin typeface="Arial"/>
                <a:cs typeface="Arial"/>
              </a:rPr>
              <a:t> (ISS)</a:t>
            </a:r>
            <a:endParaRPr lang="en-US" sz="1400" b="0" i="0" u="none" strike="noStrike" kern="1200" cap="none" spc="0" normalizeH="0" baseline="0" noProof="0">
              <a:ln>
                <a:noFill/>
              </a:ln>
              <a:solidFill>
                <a:schemeClr val="bg1"/>
              </a:solidFill>
              <a:effectLst/>
              <a:uLnTx/>
              <a:uFillTx/>
              <a:latin typeface="Arial"/>
              <a:cs typeface="Arial"/>
            </a:endParaRPr>
          </a:p>
        </p:txBody>
      </p:sp>
      <p:sp>
        <p:nvSpPr>
          <p:cNvPr id="47" name="TextBox 46">
            <a:extLst>
              <a:ext uri="{FF2B5EF4-FFF2-40B4-BE49-F238E27FC236}">
                <a16:creationId xmlns:a16="http://schemas.microsoft.com/office/drawing/2014/main" id="{5B39D71D-F6EF-4A9C-A132-984194D2BED2}"/>
              </a:ext>
            </a:extLst>
          </p:cNvPr>
          <p:cNvSpPr txBox="1"/>
          <p:nvPr/>
        </p:nvSpPr>
        <p:spPr>
          <a:xfrm>
            <a:off x="600751" y="3629651"/>
            <a:ext cx="733702" cy="3173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53446"/>
                </a:solidFill>
                <a:effectLst/>
                <a:uLnTx/>
                <a:uFillTx/>
                <a:latin typeface="Arial" panose="020B0604020202020204" pitchFamily="34" charset="0"/>
                <a:ea typeface="+mn-ea"/>
                <a:cs typeface="Arial" panose="020B0604020202020204" pitchFamily="34" charset="0"/>
              </a:rPr>
              <a:t>July</a:t>
            </a:r>
          </a:p>
        </p:txBody>
      </p:sp>
      <p:sp>
        <p:nvSpPr>
          <p:cNvPr id="18" name="TextBox 17">
            <a:extLst>
              <a:ext uri="{FF2B5EF4-FFF2-40B4-BE49-F238E27FC236}">
                <a16:creationId xmlns:a16="http://schemas.microsoft.com/office/drawing/2014/main" id="{FC9D4CC7-5A36-4995-AFF7-B3802FFE64DC}"/>
              </a:ext>
            </a:extLst>
          </p:cNvPr>
          <p:cNvSpPr txBox="1"/>
          <p:nvPr/>
        </p:nvSpPr>
        <p:spPr>
          <a:xfrm>
            <a:off x="9248931" y="5712491"/>
            <a:ext cx="2790813" cy="93871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FFFFFF"/>
                </a:solidFill>
                <a:effectLst/>
                <a:uLnTx/>
                <a:uFillTx/>
                <a:latin typeface="Arial"/>
                <a:ea typeface="+mn-ea"/>
                <a:cs typeface="Arial"/>
              </a:rPr>
              <a:t>*Agency LRD March 2023</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FFFFFF"/>
                </a:solidFill>
                <a:effectLst/>
                <a:uLnTx/>
                <a:uFillTx/>
                <a:latin typeface="Arial"/>
                <a:ea typeface="+mn-ea"/>
                <a:cs typeface="Arial"/>
              </a:rPr>
              <a:t>**Agency LRD November 2023</a:t>
            </a:r>
            <a:endParaRPr lang="en-US" sz="1100" b="0" i="1" u="none" strike="noStrike" kern="1200" cap="none" spc="0" normalizeH="0" baseline="0" noProof="0">
              <a:ln>
                <a:noFill/>
              </a:ln>
              <a:solidFill>
                <a:srgbClr val="FFFFFF"/>
              </a:solidFill>
              <a:effectLst/>
              <a:uLnTx/>
              <a:uFillTx/>
              <a:latin typeface="Arial"/>
              <a:cs typeface="Arial"/>
            </a:endParaRPr>
          </a:p>
          <a:p>
            <a:pPr algn="r">
              <a:defRPr/>
            </a:pPr>
            <a:r>
              <a:rPr lang="en-US" sz="1100" i="1">
                <a:solidFill>
                  <a:srgbClr val="FFFFFF"/>
                </a:solidFill>
                <a:latin typeface="Arial"/>
                <a:cs typeface="Arial"/>
              </a:rPr>
              <a:t>***Launch Date NET February 2024</a:t>
            </a:r>
          </a:p>
          <a:p>
            <a:pPr algn="r">
              <a:defRPr/>
            </a:pPr>
            <a:r>
              <a:rPr lang="en-US" sz="1100" i="1">
                <a:solidFill>
                  <a:srgbClr val="FFFFFF"/>
                </a:solidFill>
                <a:latin typeface="Arial"/>
                <a:cs typeface="Arial"/>
              </a:rPr>
              <a:t>****Agency LRD May 2024</a:t>
            </a:r>
          </a:p>
          <a:p>
            <a:pPr algn="r">
              <a:defRPr/>
            </a:pPr>
            <a:r>
              <a:rPr lang="en-US" sz="1100" i="1">
                <a:solidFill>
                  <a:srgbClr val="FFFFFF"/>
                </a:solidFill>
                <a:latin typeface="Arial"/>
                <a:cs typeface="Arial"/>
              </a:rPr>
              <a:t>*****Launch Date NET June 2024</a:t>
            </a:r>
          </a:p>
        </p:txBody>
      </p:sp>
      <p:sp>
        <p:nvSpPr>
          <p:cNvPr id="61" name="TextBox 60">
            <a:extLst>
              <a:ext uri="{FF2B5EF4-FFF2-40B4-BE49-F238E27FC236}">
                <a16:creationId xmlns:a16="http://schemas.microsoft.com/office/drawing/2014/main" id="{1CDA4E9D-C29B-47E5-BAB7-90CA548A6E26}"/>
              </a:ext>
            </a:extLst>
          </p:cNvPr>
          <p:cNvSpPr txBox="1"/>
          <p:nvPr/>
        </p:nvSpPr>
        <p:spPr>
          <a:xfrm>
            <a:off x="4670013" y="5156001"/>
            <a:ext cx="7178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MURI</a:t>
            </a:r>
          </a:p>
        </p:txBody>
      </p:sp>
      <p:pic>
        <p:nvPicPr>
          <p:cNvPr id="36" name="Picture 35" descr="A close-up of a computer chip&#10;&#10;Description automatically generated with low confidence">
            <a:extLst>
              <a:ext uri="{FF2B5EF4-FFF2-40B4-BE49-F238E27FC236}">
                <a16:creationId xmlns:a16="http://schemas.microsoft.com/office/drawing/2014/main" id="{1F8FE2EA-19FD-4031-9BBD-F96B47BB9D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7773" y="4587019"/>
            <a:ext cx="773029" cy="494538"/>
          </a:xfrm>
          <a:prstGeom prst="rect">
            <a:avLst/>
          </a:prstGeom>
        </p:spPr>
      </p:pic>
      <p:sp>
        <p:nvSpPr>
          <p:cNvPr id="52" name="TextBox 51">
            <a:extLst>
              <a:ext uri="{FF2B5EF4-FFF2-40B4-BE49-F238E27FC236}">
                <a16:creationId xmlns:a16="http://schemas.microsoft.com/office/drawing/2014/main" id="{CE2BFEFB-1DAC-4448-BDA3-8F1DFF6F8FB1}"/>
              </a:ext>
            </a:extLst>
          </p:cNvPr>
          <p:cNvSpPr txBox="1"/>
          <p:nvPr/>
        </p:nvSpPr>
        <p:spPr>
          <a:xfrm>
            <a:off x="5195992" y="2485799"/>
            <a:ext cx="997826"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Arial"/>
              </a:rPr>
              <a:t>TEMPO*</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4916C583-2BD9-4775-91C4-AC0FDDE3D3B7}"/>
              </a:ext>
            </a:extLst>
          </p:cNvPr>
          <p:cNvSpPr txBox="1"/>
          <p:nvPr/>
        </p:nvSpPr>
        <p:spPr>
          <a:xfrm>
            <a:off x="4505630" y="3258450"/>
            <a:ext cx="1125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5CBF9"/>
                </a:solidFill>
                <a:effectLst/>
                <a:uLnTx/>
                <a:uFillTx/>
                <a:latin typeface="Arial" panose="020B0604020202020204" pitchFamily="34" charset="0"/>
                <a:ea typeface="+mn-ea"/>
                <a:cs typeface="Arial" panose="020B0604020202020204" pitchFamily="34" charset="0"/>
              </a:rPr>
              <a:t>2023</a:t>
            </a:r>
          </a:p>
        </p:txBody>
      </p:sp>
      <p:grpSp>
        <p:nvGrpSpPr>
          <p:cNvPr id="4" name="Group 3">
            <a:extLst>
              <a:ext uri="{FF2B5EF4-FFF2-40B4-BE49-F238E27FC236}">
                <a16:creationId xmlns:a16="http://schemas.microsoft.com/office/drawing/2014/main" id="{4BCEE4B9-162E-48D4-B503-F762A9557D40}"/>
              </a:ext>
            </a:extLst>
          </p:cNvPr>
          <p:cNvGrpSpPr/>
          <p:nvPr/>
        </p:nvGrpSpPr>
        <p:grpSpPr>
          <a:xfrm>
            <a:off x="6012374" y="4563583"/>
            <a:ext cx="1793381" cy="864095"/>
            <a:chOff x="6006446" y="5915236"/>
            <a:chExt cx="1793381" cy="864095"/>
          </a:xfrm>
        </p:grpSpPr>
        <p:sp>
          <p:nvSpPr>
            <p:cNvPr id="39" name="TextBox 38">
              <a:extLst>
                <a:ext uri="{FF2B5EF4-FFF2-40B4-BE49-F238E27FC236}">
                  <a16:creationId xmlns:a16="http://schemas.microsoft.com/office/drawing/2014/main" id="{3932E72F-36E5-429E-B0D1-3D33186B45F0}"/>
                </a:ext>
              </a:extLst>
            </p:cNvPr>
            <p:cNvSpPr txBox="1"/>
            <p:nvPr/>
          </p:nvSpPr>
          <p:spPr>
            <a:xfrm>
              <a:off x="6006446" y="6286888"/>
              <a:ext cx="1793381"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FFFFC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Arial"/>
                </a:rPr>
                <a:t>TROPICS 2, 3**</a:t>
              </a:r>
            </a:p>
          </p:txBody>
        </p:sp>
        <p:pic>
          <p:nvPicPr>
            <p:cNvPr id="46" name="Picture 45" descr="A picture containing satellite&#10;&#10;Description automatically generated">
              <a:extLst>
                <a:ext uri="{FF2B5EF4-FFF2-40B4-BE49-F238E27FC236}">
                  <a16:creationId xmlns:a16="http://schemas.microsoft.com/office/drawing/2014/main" id="{4A8D13DA-DFDB-43D1-9FF7-91C1C43AA44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85" t="-4977" r="16393" b="16332"/>
            <a:stretch/>
          </p:blipFill>
          <p:spPr>
            <a:xfrm>
              <a:off x="6558776" y="5915236"/>
              <a:ext cx="856867" cy="571025"/>
            </a:xfrm>
            <a:prstGeom prst="rect">
              <a:avLst/>
            </a:prstGeom>
          </p:spPr>
        </p:pic>
      </p:grpSp>
      <p:pic>
        <p:nvPicPr>
          <p:cNvPr id="5" name="Picture 4" descr="A satellite in space&#10;&#10;Description automatically generated with medium confidence">
            <a:extLst>
              <a:ext uri="{FF2B5EF4-FFF2-40B4-BE49-F238E27FC236}">
                <a16:creationId xmlns:a16="http://schemas.microsoft.com/office/drawing/2014/main" id="{B3D7B3B8-D01F-4E16-B18C-B178D00765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492" y="2481530"/>
            <a:ext cx="1119024" cy="383095"/>
          </a:xfrm>
          <a:prstGeom prst="rect">
            <a:avLst/>
          </a:prstGeom>
        </p:spPr>
      </p:pic>
      <p:sp>
        <p:nvSpPr>
          <p:cNvPr id="49" name="TextBox 48">
            <a:extLst>
              <a:ext uri="{FF2B5EF4-FFF2-40B4-BE49-F238E27FC236}">
                <a16:creationId xmlns:a16="http://schemas.microsoft.com/office/drawing/2014/main" id="{E66E64DC-3F71-4700-BABF-8673C311B303}"/>
              </a:ext>
            </a:extLst>
          </p:cNvPr>
          <p:cNvSpPr txBox="1"/>
          <p:nvPr/>
        </p:nvSpPr>
        <p:spPr>
          <a:xfrm>
            <a:off x="3444983" y="3634439"/>
            <a:ext cx="10657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53446"/>
                </a:solidFill>
                <a:effectLst/>
                <a:uLnTx/>
                <a:uFillTx/>
                <a:latin typeface="Arial" panose="020B0604020202020204" pitchFamily="34" charset="0"/>
                <a:ea typeface="+mn-ea"/>
                <a:cs typeface="Arial" panose="020B0604020202020204" pitchFamily="34" charset="0"/>
              </a:rPr>
              <a:t>December</a:t>
            </a:r>
          </a:p>
        </p:txBody>
      </p:sp>
      <p:sp>
        <p:nvSpPr>
          <p:cNvPr id="6" name="TextBox 5">
            <a:extLst>
              <a:ext uri="{FF2B5EF4-FFF2-40B4-BE49-F238E27FC236}">
                <a16:creationId xmlns:a16="http://schemas.microsoft.com/office/drawing/2014/main" id="{1D802294-1173-5855-89A4-674ED6C06C95}"/>
              </a:ext>
            </a:extLst>
          </p:cNvPr>
          <p:cNvSpPr txBox="1"/>
          <p:nvPr/>
        </p:nvSpPr>
        <p:spPr>
          <a:xfrm>
            <a:off x="4505027" y="3634438"/>
            <a:ext cx="106574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53446"/>
                </a:solidFill>
                <a:effectLst/>
                <a:uLnTx/>
                <a:uFillTx/>
                <a:latin typeface="Arial"/>
                <a:ea typeface="+mn-ea"/>
                <a:cs typeface="Arial"/>
              </a:rPr>
              <a:t>January</a:t>
            </a:r>
            <a:endParaRPr kumimoji="0" lang="en-US" sz="1400" b="1" i="0" u="none" strike="noStrike" kern="1200" cap="none" spc="0" normalizeH="0" baseline="0" noProof="0">
              <a:ln>
                <a:noFill/>
              </a:ln>
              <a:solidFill>
                <a:srgbClr val="053446"/>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558ABE7-EB46-BBEA-5A25-9FE1A27F47EB}"/>
              </a:ext>
            </a:extLst>
          </p:cNvPr>
          <p:cNvSpPr txBox="1"/>
          <p:nvPr/>
        </p:nvSpPr>
        <p:spPr>
          <a:xfrm>
            <a:off x="6738928" y="3625257"/>
            <a:ext cx="106574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53446"/>
                </a:solidFill>
                <a:effectLst/>
                <a:uLnTx/>
                <a:uFillTx/>
                <a:latin typeface="Arial"/>
                <a:ea typeface="+mn-ea"/>
                <a:cs typeface="Arial"/>
              </a:rPr>
              <a:t>May</a:t>
            </a:r>
            <a:endParaRPr kumimoji="0" lang="en-US" sz="1400" b="1" i="0" u="none" strike="noStrike" kern="1200" cap="none" spc="0" normalizeH="0" baseline="0" noProof="0">
              <a:ln>
                <a:noFill/>
              </a:ln>
              <a:solidFill>
                <a:srgbClr val="053446"/>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0CD94C5A-0C3B-A2AE-EC25-0589735E6289}"/>
              </a:ext>
            </a:extLst>
          </p:cNvPr>
          <p:cNvCxnSpPr>
            <a:cxnSpLocks/>
          </p:cNvCxnSpPr>
          <p:nvPr/>
        </p:nvCxnSpPr>
        <p:spPr>
          <a:xfrm>
            <a:off x="7021749" y="3879166"/>
            <a:ext cx="10450" cy="726908"/>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38B88B2-4693-49BD-BE1D-A827627BCCBC}"/>
              </a:ext>
            </a:extLst>
          </p:cNvPr>
          <p:cNvSpPr txBox="1"/>
          <p:nvPr/>
        </p:nvSpPr>
        <p:spPr>
          <a:xfrm>
            <a:off x="5790980" y="3626656"/>
            <a:ext cx="10657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53446"/>
                </a:solidFill>
                <a:effectLst/>
                <a:uLnTx/>
                <a:uFillTx/>
                <a:latin typeface="Arial" panose="020B0604020202020204" pitchFamily="34" charset="0"/>
                <a:ea typeface="+mn-ea"/>
                <a:cs typeface="Arial" panose="020B0604020202020204" pitchFamily="34" charset="0"/>
              </a:rPr>
              <a:t>April</a:t>
            </a:r>
          </a:p>
        </p:txBody>
      </p:sp>
      <p:pic>
        <p:nvPicPr>
          <p:cNvPr id="13" name="Picture 6">
            <a:extLst>
              <a:ext uri="{FF2B5EF4-FFF2-40B4-BE49-F238E27FC236}">
                <a16:creationId xmlns:a16="http://schemas.microsoft.com/office/drawing/2014/main" id="{6132D1E2-41CF-73B3-1EC3-5DAEA34D7377}"/>
              </a:ext>
            </a:extLst>
          </p:cNvPr>
          <p:cNvPicPr>
            <a:picLocks noChangeAspect="1"/>
          </p:cNvPicPr>
          <p:nvPr/>
        </p:nvPicPr>
        <p:blipFill>
          <a:blip r:embed="rId9"/>
          <a:stretch>
            <a:fillRect/>
          </a:stretch>
        </p:blipFill>
        <p:spPr>
          <a:xfrm>
            <a:off x="305987" y="4585414"/>
            <a:ext cx="1026929" cy="938383"/>
          </a:xfrm>
          <a:prstGeom prst="rect">
            <a:avLst/>
          </a:prstGeom>
        </p:spPr>
      </p:pic>
      <p:cxnSp>
        <p:nvCxnSpPr>
          <p:cNvPr id="14" name="Straight Connector 13">
            <a:extLst>
              <a:ext uri="{FF2B5EF4-FFF2-40B4-BE49-F238E27FC236}">
                <a16:creationId xmlns:a16="http://schemas.microsoft.com/office/drawing/2014/main" id="{A89ECBE3-7135-7A3E-0C87-447C5E864F08}"/>
              </a:ext>
            </a:extLst>
          </p:cNvPr>
          <p:cNvCxnSpPr>
            <a:cxnSpLocks/>
          </p:cNvCxnSpPr>
          <p:nvPr/>
        </p:nvCxnSpPr>
        <p:spPr>
          <a:xfrm>
            <a:off x="854684" y="3882743"/>
            <a:ext cx="10450" cy="726908"/>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7DA2A0-0092-9805-3C1F-792B4F002A3B}"/>
              </a:ext>
            </a:extLst>
          </p:cNvPr>
          <p:cNvSpPr txBox="1"/>
          <p:nvPr/>
        </p:nvSpPr>
        <p:spPr>
          <a:xfrm>
            <a:off x="160593" y="5197443"/>
            <a:ext cx="975121"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CTIM-FD</a:t>
            </a:r>
            <a:endParaRPr lang="en-US" sz="1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7712198-143E-DE55-03CA-713F7C37D355}"/>
              </a:ext>
            </a:extLst>
          </p:cNvPr>
          <p:cNvSpPr txBox="1"/>
          <p:nvPr/>
        </p:nvSpPr>
        <p:spPr>
          <a:xfrm>
            <a:off x="7865403" y="3260625"/>
            <a:ext cx="1125714"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65CBF9"/>
                </a:solidFill>
                <a:latin typeface="Arial"/>
                <a:cs typeface="Arial"/>
              </a:rPr>
              <a:t>2024</a:t>
            </a:r>
            <a:endParaRPr kumimoji="0" lang="en-US" sz="2400" b="1" i="0" u="none" strike="noStrike" kern="1200" cap="none" spc="0" normalizeH="0" baseline="0" noProof="0">
              <a:ln>
                <a:noFill/>
              </a:ln>
              <a:solidFill>
                <a:srgbClr val="65CBF9"/>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50F584A-0907-F7E4-C7A9-71A6827C7DD6}"/>
              </a:ext>
            </a:extLst>
          </p:cNvPr>
          <p:cNvSpPr txBox="1"/>
          <p:nvPr/>
        </p:nvSpPr>
        <p:spPr>
          <a:xfrm>
            <a:off x="10211223" y="3625256"/>
            <a:ext cx="106574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53446"/>
                </a:solidFill>
                <a:effectLst/>
                <a:uLnTx/>
                <a:uFillTx/>
                <a:latin typeface="Arial"/>
                <a:ea typeface="+mn-ea"/>
                <a:cs typeface="Arial"/>
              </a:rPr>
              <a:t>May</a:t>
            </a:r>
            <a:endParaRPr kumimoji="0" lang="en-US" sz="1400" b="1" i="0" u="none" strike="noStrike" kern="1200" cap="none" spc="0" normalizeH="0" baseline="0" noProof="0">
              <a:ln>
                <a:noFill/>
              </a:ln>
              <a:solidFill>
                <a:srgbClr val="053446"/>
              </a:solidFill>
              <a:effectLst/>
              <a:uLnTx/>
              <a:uFillTx/>
              <a:latin typeface="Arial" panose="020B060402020202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106059E5-928C-6FFC-61E0-1AC475EA1AA8}"/>
              </a:ext>
            </a:extLst>
          </p:cNvPr>
          <p:cNvCxnSpPr>
            <a:cxnSpLocks/>
          </p:cNvCxnSpPr>
          <p:nvPr/>
        </p:nvCxnSpPr>
        <p:spPr>
          <a:xfrm>
            <a:off x="10477851" y="2248478"/>
            <a:ext cx="0" cy="1464225"/>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D60DB2-7B28-1031-66FE-310E064463FE}"/>
              </a:ext>
            </a:extLst>
          </p:cNvPr>
          <p:cNvSpPr txBox="1"/>
          <p:nvPr/>
        </p:nvSpPr>
        <p:spPr>
          <a:xfrm>
            <a:off x="8547530" y="3625256"/>
            <a:ext cx="106574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53446"/>
                </a:solidFill>
                <a:latin typeface="Arial"/>
                <a:cs typeface="Arial"/>
              </a:rPr>
              <a:t>February</a:t>
            </a:r>
            <a:endParaRPr kumimoji="0" lang="en-US" sz="1400" b="1" i="0" u="none" strike="noStrike" kern="1200" cap="none" spc="0" normalizeH="0" baseline="0" noProof="0" err="1">
              <a:ln>
                <a:noFill/>
              </a:ln>
              <a:solidFill>
                <a:srgbClr val="053446"/>
              </a:solidFill>
              <a:effectLst/>
              <a:uLnTx/>
              <a:uFillTx/>
              <a:latin typeface="Arial" panose="020B0604020202020204" pitchFamily="34" charset="0"/>
              <a:ea typeface="+mn-ea"/>
              <a:cs typeface="Arial" panose="020B0604020202020204" pitchFamily="34" charset="0"/>
            </a:endParaRPr>
          </a:p>
        </p:txBody>
      </p:sp>
      <p:pic>
        <p:nvPicPr>
          <p:cNvPr id="19" name="Picture 19">
            <a:extLst>
              <a:ext uri="{FF2B5EF4-FFF2-40B4-BE49-F238E27FC236}">
                <a16:creationId xmlns:a16="http://schemas.microsoft.com/office/drawing/2014/main" id="{6832B336-2CD0-C1B5-B6B0-0A9BF521CF85}"/>
              </a:ext>
            </a:extLst>
          </p:cNvPr>
          <p:cNvPicPr>
            <a:picLocks noChangeAspect="1"/>
          </p:cNvPicPr>
          <p:nvPr/>
        </p:nvPicPr>
        <p:blipFill>
          <a:blip r:embed="rId10"/>
          <a:stretch>
            <a:fillRect/>
          </a:stretch>
        </p:blipFill>
        <p:spPr>
          <a:xfrm>
            <a:off x="8341605" y="4243524"/>
            <a:ext cx="1271155" cy="1254428"/>
          </a:xfrm>
          <a:prstGeom prst="rect">
            <a:avLst/>
          </a:prstGeom>
        </p:spPr>
      </p:pic>
      <p:cxnSp>
        <p:nvCxnSpPr>
          <p:cNvPr id="20" name="Straight Connector 19">
            <a:extLst>
              <a:ext uri="{FF2B5EF4-FFF2-40B4-BE49-F238E27FC236}">
                <a16:creationId xmlns:a16="http://schemas.microsoft.com/office/drawing/2014/main" id="{7228C692-0F8F-4040-9361-43B10EDADA2D}"/>
              </a:ext>
            </a:extLst>
          </p:cNvPr>
          <p:cNvCxnSpPr>
            <a:cxnSpLocks/>
          </p:cNvCxnSpPr>
          <p:nvPr/>
        </p:nvCxnSpPr>
        <p:spPr>
          <a:xfrm>
            <a:off x="8985067" y="3844529"/>
            <a:ext cx="10450" cy="726908"/>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3F884A-1944-218D-14BD-AD144EB89483}"/>
              </a:ext>
            </a:extLst>
          </p:cNvPr>
          <p:cNvCxnSpPr>
            <a:cxnSpLocks/>
          </p:cNvCxnSpPr>
          <p:nvPr/>
        </p:nvCxnSpPr>
        <p:spPr>
          <a:xfrm>
            <a:off x="8971957" y="2969677"/>
            <a:ext cx="10450" cy="726908"/>
          </a:xfrm>
          <a:prstGeom prst="line">
            <a:avLst/>
          </a:prstGeom>
          <a:ln w="28575">
            <a:solidFill>
              <a:srgbClr val="65CBF9"/>
            </a:solidFill>
          </a:ln>
        </p:spPr>
        <p:style>
          <a:lnRef idx="1">
            <a:schemeClr val="accent1"/>
          </a:lnRef>
          <a:fillRef idx="0">
            <a:schemeClr val="accent1"/>
          </a:fillRef>
          <a:effectRef idx="0">
            <a:schemeClr val="accent1"/>
          </a:effectRef>
          <a:fontRef idx="minor">
            <a:schemeClr val="tx1"/>
          </a:fontRef>
        </p:style>
      </p:cxnSp>
      <p:pic>
        <p:nvPicPr>
          <p:cNvPr id="23" name="Picture 23">
            <a:extLst>
              <a:ext uri="{FF2B5EF4-FFF2-40B4-BE49-F238E27FC236}">
                <a16:creationId xmlns:a16="http://schemas.microsoft.com/office/drawing/2014/main" id="{22DED54A-B23F-9213-6172-F99E0C69C9FA}"/>
              </a:ext>
            </a:extLst>
          </p:cNvPr>
          <p:cNvPicPr>
            <a:picLocks noChangeAspect="1"/>
          </p:cNvPicPr>
          <p:nvPr/>
        </p:nvPicPr>
        <p:blipFill>
          <a:blip r:embed="rId11"/>
          <a:stretch>
            <a:fillRect/>
          </a:stretch>
        </p:blipFill>
        <p:spPr>
          <a:xfrm rot="2820000">
            <a:off x="8317578" y="2067942"/>
            <a:ext cx="1219201" cy="1058817"/>
          </a:xfrm>
          <a:prstGeom prst="rect">
            <a:avLst/>
          </a:prstGeom>
        </p:spPr>
      </p:pic>
      <p:sp>
        <p:nvSpPr>
          <p:cNvPr id="24" name="TextBox 23">
            <a:extLst>
              <a:ext uri="{FF2B5EF4-FFF2-40B4-BE49-F238E27FC236}">
                <a16:creationId xmlns:a16="http://schemas.microsoft.com/office/drawing/2014/main" id="{C17B458E-5BC3-1D5B-72D6-99A6AB92845C}"/>
              </a:ext>
            </a:extLst>
          </p:cNvPr>
          <p:cNvSpPr txBox="1"/>
          <p:nvPr/>
        </p:nvSpPr>
        <p:spPr>
          <a:xfrm>
            <a:off x="11242385" y="3633915"/>
            <a:ext cx="106574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rgbClr val="053446"/>
                </a:solidFill>
                <a:latin typeface="Arial"/>
                <a:cs typeface="Arial"/>
              </a:rPr>
              <a:t>June</a:t>
            </a:r>
            <a:endParaRPr lang="en-US" sz="1400" b="1" i="0" u="none" strike="noStrike" kern="1200" cap="none" spc="0" normalizeH="0" baseline="0" noProof="0">
              <a:ln>
                <a:noFill/>
              </a:ln>
              <a:solidFill>
                <a:srgbClr val="053446"/>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E60D601-F6F6-932E-337A-C2634B96E498}"/>
              </a:ext>
            </a:extLst>
          </p:cNvPr>
          <p:cNvSpPr txBox="1"/>
          <p:nvPr/>
        </p:nvSpPr>
        <p:spPr>
          <a:xfrm>
            <a:off x="9477139" y="2166106"/>
            <a:ext cx="994913"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PACE****</a:t>
            </a:r>
            <a:endParaRPr lang="en-US" sz="1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5CDC55F-3F6D-AA04-E675-9A51C2120990}"/>
              </a:ext>
            </a:extLst>
          </p:cNvPr>
          <p:cNvSpPr txBox="1"/>
          <p:nvPr/>
        </p:nvSpPr>
        <p:spPr>
          <a:xfrm>
            <a:off x="8267709" y="5233411"/>
            <a:ext cx="1349936"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SNOOPI***</a:t>
            </a:r>
            <a:endParaRPr lang="en-US" sz="1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5BF3EFF-467B-86D1-45EC-B915A4484669}"/>
              </a:ext>
            </a:extLst>
          </p:cNvPr>
          <p:cNvSpPr txBox="1"/>
          <p:nvPr/>
        </p:nvSpPr>
        <p:spPr>
          <a:xfrm>
            <a:off x="8023581" y="2894977"/>
            <a:ext cx="986254"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err="1">
                <a:solidFill>
                  <a:schemeClr val="bg1"/>
                </a:solidFill>
                <a:latin typeface="Arial"/>
                <a:cs typeface="Arial"/>
              </a:rPr>
              <a:t>HyTI</a:t>
            </a:r>
            <a:r>
              <a:rPr lang="en-US" sz="1400">
                <a:solidFill>
                  <a:schemeClr val="bg1"/>
                </a:solidFill>
                <a:latin typeface="Arial"/>
                <a:cs typeface="Arial"/>
              </a:rPr>
              <a:t>*****</a:t>
            </a:r>
            <a:endParaRPr lang="en-US" sz="14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28" name="Picture 28" descr="PACE.png">
            <a:extLst>
              <a:ext uri="{FF2B5EF4-FFF2-40B4-BE49-F238E27FC236}">
                <a16:creationId xmlns:a16="http://schemas.microsoft.com/office/drawing/2014/main" id="{9F4DC8F1-9A74-D7C7-D903-EEB5723FB5BA}"/>
              </a:ext>
            </a:extLst>
          </p:cNvPr>
          <p:cNvPicPr>
            <a:picLocks noChangeAspect="1"/>
          </p:cNvPicPr>
          <p:nvPr/>
        </p:nvPicPr>
        <p:blipFill>
          <a:blip r:embed="rId12"/>
          <a:stretch>
            <a:fillRect/>
          </a:stretch>
        </p:blipFill>
        <p:spPr>
          <a:xfrm rot="-360000">
            <a:off x="8938049" y="996756"/>
            <a:ext cx="2840101" cy="1591500"/>
          </a:xfrm>
          <a:prstGeom prst="rect">
            <a:avLst/>
          </a:prstGeom>
        </p:spPr>
      </p:pic>
      <p:sp>
        <p:nvSpPr>
          <p:cNvPr id="21" name="Title 1">
            <a:extLst>
              <a:ext uri="{FF2B5EF4-FFF2-40B4-BE49-F238E27FC236}">
                <a16:creationId xmlns:a16="http://schemas.microsoft.com/office/drawing/2014/main" id="{87428E1B-ACB6-C16D-7ED0-0FE8195FBFCF}"/>
              </a:ext>
            </a:extLst>
          </p:cNvPr>
          <p:cNvSpPr txBox="1">
            <a:spLocks/>
          </p:cNvSpPr>
          <p:nvPr/>
        </p:nvSpPr>
        <p:spPr>
          <a:xfrm>
            <a:off x="431800" y="510821"/>
            <a:ext cx="10393680" cy="535531"/>
          </a:xfrm>
          <a:prstGeom prst="rect">
            <a:avLst/>
          </a:prstGeom>
        </p:spPr>
        <p:txBody>
          <a:bodyPr/>
          <a:lst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en-US" sz="3200">
                <a:solidFill>
                  <a:srgbClr val="65CBF9"/>
                </a:solidFill>
              </a:rPr>
              <a:t>Recent and Upcoming Earth Science Launches</a:t>
            </a:r>
          </a:p>
        </p:txBody>
      </p:sp>
    </p:spTree>
    <p:extLst>
      <p:ext uri="{BB962C8B-B14F-4D97-AF65-F5344CB8AC3E}">
        <p14:creationId xmlns:p14="http://schemas.microsoft.com/office/powerpoint/2010/main" val="341265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3389AE9F-7168-4242-9C60-F2A1ADE1EFCF}"/>
              </a:ext>
            </a:extLst>
          </p:cNvPr>
          <p:cNvSpPr txBox="1">
            <a:spLocks/>
          </p:cNvSpPr>
          <p:nvPr/>
        </p:nvSpPr>
        <p:spPr>
          <a:xfrm>
            <a:off x="197523" y="76200"/>
            <a:ext cx="8864284"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0" kern="1200">
                <a:solidFill>
                  <a:srgbClr val="9193AD"/>
                </a:solidFill>
                <a:latin typeface="Arial" panose="020B0604020202020204" pitchFamily="34" charset="0"/>
                <a:ea typeface="+mj-ea"/>
                <a:cs typeface="Arial" panose="020B0604020202020204" pitchFamily="34" charset="0"/>
              </a:defRPr>
            </a:lvl1pPr>
          </a:lstStyle>
          <a:p>
            <a:pPr>
              <a:defRPr/>
            </a:pPr>
            <a:r>
              <a:rPr kumimoji="0" lang="en-US" sz="3600" b="0" i="0" u="none" strike="noStrike" kern="1200" cap="none" spc="0" normalizeH="0" baseline="0" noProof="0">
                <a:ln>
                  <a:noFill/>
                </a:ln>
                <a:solidFill>
                  <a:srgbClr val="65CBF9"/>
                </a:solidFill>
                <a:effectLst/>
                <a:uLnTx/>
                <a:uFillTx/>
                <a:latin typeface="Arial"/>
                <a:cs typeface="Arial"/>
              </a:rPr>
              <a:t>Earth Science </a:t>
            </a:r>
            <a:r>
              <a:rPr lang="en-US" sz="3600">
                <a:solidFill>
                  <a:srgbClr val="65CBF9"/>
                </a:solidFill>
                <a:latin typeface="Arial"/>
                <a:cs typeface="Arial"/>
              </a:rPr>
              <a:t>Flight Opportunities </a:t>
            </a:r>
            <a:r>
              <a:rPr lang="en-US" sz="2400">
                <a:solidFill>
                  <a:srgbClr val="65CBF9"/>
                </a:solidFill>
                <a:latin typeface="Arial"/>
                <a:cs typeface="Arial"/>
              </a:rPr>
              <a:t>(FY24)</a:t>
            </a:r>
            <a:r>
              <a:rPr kumimoji="0" lang="en-US" sz="2400" b="0" i="0" u="none" strike="noStrike" kern="1200" cap="none" spc="0" normalizeH="0" baseline="0" noProof="0">
                <a:ln>
                  <a:noFill/>
                </a:ln>
                <a:solidFill>
                  <a:srgbClr val="65CBF9"/>
                </a:solidFill>
                <a:effectLst/>
                <a:uLnTx/>
                <a:uFillTx/>
                <a:latin typeface="Arial"/>
                <a:cs typeface="Arial"/>
              </a:rPr>
              <a:t>​</a:t>
            </a:r>
            <a:endParaRPr kumimoji="0" lang="en-US" sz="3600" b="0" i="0" u="none" strike="noStrike" kern="1200" cap="none" spc="0" normalizeH="0" baseline="0" noProof="0">
              <a:ln>
                <a:noFill/>
              </a:ln>
              <a:solidFill>
                <a:srgbClr val="65CBF9"/>
              </a:solidFill>
              <a:effectLst/>
              <a:uLnTx/>
              <a:uFillTx/>
              <a:latin typeface="Arial"/>
              <a:cs typeface="Arial"/>
            </a:endParaRPr>
          </a:p>
        </p:txBody>
      </p:sp>
      <p:graphicFrame>
        <p:nvGraphicFramePr>
          <p:cNvPr id="4" name="Table 3">
            <a:extLst>
              <a:ext uri="{FF2B5EF4-FFF2-40B4-BE49-F238E27FC236}">
                <a16:creationId xmlns:a16="http://schemas.microsoft.com/office/drawing/2014/main" id="{B8AE8197-CB78-4B17-A4C1-27908F00E887}"/>
              </a:ext>
            </a:extLst>
          </p:cNvPr>
          <p:cNvGraphicFramePr>
            <a:graphicFrameLocks noGrp="1"/>
          </p:cNvGraphicFramePr>
          <p:nvPr/>
        </p:nvGraphicFramePr>
        <p:xfrm>
          <a:off x="211378" y="687766"/>
          <a:ext cx="9407044" cy="6049573"/>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2255375">
                  <a:extLst>
                    <a:ext uri="{9D8B030D-6E8A-4147-A177-3AD203B41FA5}">
                      <a16:colId xmlns:a16="http://schemas.microsoft.com/office/drawing/2014/main" val="1065747578"/>
                    </a:ext>
                  </a:extLst>
                </a:gridCol>
                <a:gridCol w="3456375">
                  <a:extLst>
                    <a:ext uri="{9D8B030D-6E8A-4147-A177-3AD203B41FA5}">
                      <a16:colId xmlns:a16="http://schemas.microsoft.com/office/drawing/2014/main" val="3880026642"/>
                    </a:ext>
                  </a:extLst>
                </a:gridCol>
                <a:gridCol w="709684">
                  <a:extLst>
                    <a:ext uri="{9D8B030D-6E8A-4147-A177-3AD203B41FA5}">
                      <a16:colId xmlns:a16="http://schemas.microsoft.com/office/drawing/2014/main" val="1924347544"/>
                    </a:ext>
                  </a:extLst>
                </a:gridCol>
                <a:gridCol w="764275">
                  <a:extLst>
                    <a:ext uri="{9D8B030D-6E8A-4147-A177-3AD203B41FA5}">
                      <a16:colId xmlns:a16="http://schemas.microsoft.com/office/drawing/2014/main" val="347618854"/>
                    </a:ext>
                  </a:extLst>
                </a:gridCol>
                <a:gridCol w="2221335">
                  <a:extLst>
                    <a:ext uri="{9D8B030D-6E8A-4147-A177-3AD203B41FA5}">
                      <a16:colId xmlns:a16="http://schemas.microsoft.com/office/drawing/2014/main" val="1930199628"/>
                    </a:ext>
                  </a:extLst>
                </a:gridCol>
              </a:tblGrid>
              <a:tr h="313237">
                <a:tc>
                  <a:txBody>
                    <a:bodyPr/>
                    <a:lstStyle/>
                    <a:p>
                      <a:r>
                        <a:rPr lang="en-US" sz="1100" b="1">
                          <a:solidFill>
                            <a:schemeClr val="bg1"/>
                          </a:solidFill>
                          <a:latin typeface="Arial" panose="020B0604020202020204" pitchFamily="34" charset="0"/>
                          <a:cs typeface="Arial" panose="020B0604020202020204" pitchFamily="34" charset="0"/>
                        </a:rPr>
                        <a:t>Mission </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tc>
                  <a:txBody>
                    <a:bodyPr/>
                    <a:lstStyle/>
                    <a:p>
                      <a:r>
                        <a:rPr lang="en-US" sz="1100" b="1">
                          <a:solidFill>
                            <a:schemeClr val="bg1"/>
                          </a:solidFill>
                          <a:latin typeface="Arial" panose="020B0604020202020204" pitchFamily="34" charset="0"/>
                          <a:cs typeface="Arial" panose="020B0604020202020204" pitchFamily="34" charset="0"/>
                        </a:rPr>
                        <a:t>Mission Type</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tc>
                  <a:txBody>
                    <a:bodyPr/>
                    <a:lstStyle/>
                    <a:p>
                      <a:pPr algn="ctr"/>
                      <a:r>
                        <a:rPr lang="en-US" sz="1100" b="1">
                          <a:solidFill>
                            <a:schemeClr val="bg1"/>
                          </a:solidFill>
                          <a:latin typeface="Arial" panose="020B0604020202020204" pitchFamily="34" charset="0"/>
                          <a:cs typeface="Arial" panose="020B0604020202020204" pitchFamily="34" charset="0"/>
                        </a:rPr>
                        <a:t>Release</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tc>
                  <a:txBody>
                    <a:bodyPr/>
                    <a:lstStyle/>
                    <a:p>
                      <a:pPr algn="ctr"/>
                      <a:r>
                        <a:rPr lang="en-US" sz="1100" b="1">
                          <a:solidFill>
                            <a:schemeClr val="bg1"/>
                          </a:solidFill>
                          <a:latin typeface="Arial" panose="020B0604020202020204" pitchFamily="34" charset="0"/>
                          <a:cs typeface="Arial" panose="020B0604020202020204" pitchFamily="34" charset="0"/>
                        </a:rPr>
                        <a:t>Selection</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tc>
                  <a:txBody>
                    <a:bodyPr/>
                    <a:lstStyle/>
                    <a:p>
                      <a:r>
                        <a:rPr lang="en-US" sz="1100" b="1">
                          <a:solidFill>
                            <a:schemeClr val="bg1"/>
                          </a:solidFill>
                          <a:latin typeface="Arial" panose="020B0604020202020204" pitchFamily="34" charset="0"/>
                          <a:cs typeface="Arial" panose="020B0604020202020204" pitchFamily="34" charset="0"/>
                        </a:rPr>
                        <a:t>Major</a:t>
                      </a:r>
                      <a:r>
                        <a:rPr lang="en-US" sz="1100" b="1" baseline="0">
                          <a:solidFill>
                            <a:schemeClr val="bg1"/>
                          </a:solidFill>
                          <a:latin typeface="Arial" panose="020B0604020202020204" pitchFamily="34" charset="0"/>
                          <a:cs typeface="Arial" panose="020B0604020202020204" pitchFamily="34" charset="0"/>
                        </a:rPr>
                        <a:t> Milestone</a:t>
                      </a:r>
                      <a:endParaRPr lang="en-US" sz="1100" b="1">
                        <a:solidFill>
                          <a:schemeClr val="bg1"/>
                        </a:solidFill>
                        <a:latin typeface="Arial" panose="020B0604020202020204" pitchFamily="34" charset="0"/>
                        <a:cs typeface="Arial" panose="020B0604020202020204" pitchFamily="34" charset="0"/>
                      </a:endParaRP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394B6"/>
                    </a:solidFill>
                  </a:tcPr>
                </a:tc>
                <a:extLst>
                  <a:ext uri="{0D108BD9-81ED-4DB2-BD59-A6C34878D82A}">
                    <a16:rowId xmlns:a16="http://schemas.microsoft.com/office/drawing/2014/main" val="3089700461"/>
                  </a:ext>
                </a:extLst>
              </a:tr>
              <a:tr h="274320">
                <a:tc>
                  <a:txBody>
                    <a:bodyPr/>
                    <a:lstStyle/>
                    <a:p>
                      <a:r>
                        <a:rPr lang="en-US" sz="1000" b="1">
                          <a:solidFill>
                            <a:schemeClr val="tx1"/>
                          </a:solidFill>
                          <a:latin typeface="Arial" panose="020B0604020202020204" pitchFamily="34" charset="0"/>
                          <a:cs typeface="Arial" panose="020B0604020202020204" pitchFamily="34" charset="0"/>
                        </a:rPr>
                        <a:t>EVS-1</a:t>
                      </a:r>
                      <a:r>
                        <a:rPr lang="en-US" sz="1000">
                          <a:solidFill>
                            <a:schemeClr val="tx1"/>
                          </a:solidFill>
                          <a:latin typeface="Arial" panose="020B0604020202020204" pitchFamily="34" charset="0"/>
                          <a:cs typeface="Arial" panose="020B0604020202020204" pitchFamily="34" charset="0"/>
                        </a:rPr>
                        <a:t> (EV-1) (AirMoss, ATTREX, CARVE, DISCOVER-AQ, HS3)</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5 Suborbital Airborne Campaigns</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2009</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2010</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Completed KDP-F</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293557353"/>
                  </a:ext>
                </a:extLst>
              </a:tr>
              <a:tr h="239656">
                <a:tc>
                  <a:txBody>
                    <a:bodyPr/>
                    <a:lstStyle/>
                    <a:p>
                      <a:r>
                        <a:rPr lang="en-US" sz="1000" b="1">
                          <a:solidFill>
                            <a:schemeClr val="tx1"/>
                          </a:solidFill>
                          <a:latin typeface="Arial" panose="020B0604020202020204" pitchFamily="34" charset="0"/>
                          <a:cs typeface="Arial" panose="020B0604020202020204" pitchFamily="34" charset="0"/>
                        </a:rPr>
                        <a:t>EVM-1</a:t>
                      </a:r>
                      <a:r>
                        <a:rPr lang="en-US" sz="1000">
                          <a:solidFill>
                            <a:schemeClr val="tx1"/>
                          </a:solidFill>
                          <a:latin typeface="Arial" panose="020B0604020202020204" pitchFamily="34" charset="0"/>
                          <a:cs typeface="Arial" panose="020B0604020202020204" pitchFamily="34" charset="0"/>
                        </a:rPr>
                        <a:t> (CYGNSS)</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Class D </a:t>
                      </a:r>
                      <a:r>
                        <a:rPr lang="en-US" sz="1000" err="1">
                          <a:solidFill>
                            <a:schemeClr val="tx1"/>
                          </a:solidFill>
                          <a:latin typeface="Arial" panose="020B0604020202020204" pitchFamily="34" charset="0"/>
                          <a:cs typeface="Arial" panose="020B0604020202020204" pitchFamily="34" charset="0"/>
                        </a:rPr>
                        <a:t>SmallSat</a:t>
                      </a:r>
                      <a:r>
                        <a:rPr lang="en-US" sz="1000">
                          <a:solidFill>
                            <a:schemeClr val="tx1"/>
                          </a:solidFill>
                          <a:latin typeface="Arial" panose="020B0604020202020204" pitchFamily="34" charset="0"/>
                          <a:cs typeface="Arial" panose="020B0604020202020204" pitchFamily="34" charset="0"/>
                        </a:rPr>
                        <a:t> Constellation</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2011</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2012</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Launched Dec. 2016</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859475187"/>
                  </a:ext>
                </a:extLst>
              </a:tr>
              <a:tr h="233700">
                <a:tc>
                  <a:txBody>
                    <a:bodyPr/>
                    <a:lstStyle/>
                    <a:p>
                      <a:r>
                        <a:rPr lang="en-US" sz="1000" b="1">
                          <a:solidFill>
                            <a:schemeClr val="tx1"/>
                          </a:solidFill>
                          <a:latin typeface="Arial" panose="020B0604020202020204" pitchFamily="34" charset="0"/>
                          <a:cs typeface="Arial" panose="020B0604020202020204" pitchFamily="34" charset="0"/>
                        </a:rPr>
                        <a:t>EVI-1</a:t>
                      </a:r>
                      <a:r>
                        <a:rPr lang="en-US" sz="1000" baseline="0">
                          <a:solidFill>
                            <a:schemeClr val="tx1"/>
                          </a:solidFill>
                          <a:latin typeface="Arial" panose="020B0604020202020204" pitchFamily="34" charset="0"/>
                          <a:cs typeface="Arial" panose="020B0604020202020204" pitchFamily="34" charset="0"/>
                        </a:rPr>
                        <a:t> (TEMPO)</a:t>
                      </a:r>
                      <a:endParaRPr lang="en-US" sz="1000">
                        <a:solidFill>
                          <a:schemeClr val="tx1"/>
                        </a:solidFill>
                        <a:latin typeface="Arial" panose="020B0604020202020204" pitchFamily="34" charset="0"/>
                        <a:cs typeface="Arial" panose="020B0604020202020204" pitchFamily="34" charset="0"/>
                      </a:endParaRP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Class C Geostationary Hosted Instrument</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2012</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2012</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Launched Apr. 2023</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3349721469"/>
                  </a:ext>
                </a:extLst>
              </a:tr>
              <a:tr h="211223">
                <a:tc>
                  <a:txBody>
                    <a:bodyPr/>
                    <a:lstStyle/>
                    <a:p>
                      <a:r>
                        <a:rPr lang="en-US" sz="1000" b="1">
                          <a:solidFill>
                            <a:schemeClr val="tx1"/>
                          </a:solidFill>
                          <a:latin typeface="Arial" panose="020B0604020202020204" pitchFamily="34" charset="0"/>
                          <a:cs typeface="Arial" panose="020B0604020202020204" pitchFamily="34" charset="0"/>
                        </a:rPr>
                        <a:t>EVI-2</a:t>
                      </a:r>
                      <a:r>
                        <a:rPr lang="en-US" sz="1000" baseline="0">
                          <a:solidFill>
                            <a:schemeClr val="tx1"/>
                          </a:solidFill>
                          <a:latin typeface="Arial" panose="020B0604020202020204" pitchFamily="34" charset="0"/>
                          <a:cs typeface="Arial" panose="020B0604020202020204" pitchFamily="34" charset="0"/>
                        </a:rPr>
                        <a:t> (ECOSTRESS &amp; GEDI)</a:t>
                      </a:r>
                      <a:endParaRPr lang="en-US" sz="1000">
                        <a:solidFill>
                          <a:schemeClr val="tx1"/>
                        </a:solidFill>
                        <a:latin typeface="Arial" panose="020B0604020202020204" pitchFamily="34" charset="0"/>
                        <a:cs typeface="Arial" panose="020B0604020202020204" pitchFamily="34" charset="0"/>
                      </a:endParaRP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Class C &amp; Class D ISS-hosted Instruments</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2013</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2014</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Launched June &amp; Dec. 2018</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3352026680"/>
                  </a:ext>
                </a:extLst>
              </a:tr>
              <a:tr h="274320">
                <a:tc>
                  <a:txBody>
                    <a:bodyPr/>
                    <a:lstStyle/>
                    <a:p>
                      <a:r>
                        <a:rPr lang="en-US" sz="1000" b="1">
                          <a:solidFill>
                            <a:schemeClr val="tx1"/>
                          </a:solidFill>
                          <a:latin typeface="Arial" panose="020B0604020202020204" pitchFamily="34" charset="0"/>
                          <a:cs typeface="Arial" panose="020B0604020202020204" pitchFamily="34" charset="0"/>
                        </a:rPr>
                        <a:t>EVS-2</a:t>
                      </a:r>
                      <a:r>
                        <a:rPr lang="en-US" sz="1000">
                          <a:solidFill>
                            <a:schemeClr val="tx1"/>
                          </a:solidFill>
                          <a:latin typeface="Arial" panose="020B0604020202020204" pitchFamily="34" charset="0"/>
                          <a:cs typeface="Arial" panose="020B0604020202020204" pitchFamily="34" charset="0"/>
                        </a:rPr>
                        <a:t> (ACT-America,</a:t>
                      </a:r>
                      <a:r>
                        <a:rPr lang="en-US" sz="1000" baseline="0">
                          <a:solidFill>
                            <a:schemeClr val="tx1"/>
                          </a:solidFill>
                          <a:latin typeface="Arial" panose="020B0604020202020204" pitchFamily="34" charset="0"/>
                          <a:cs typeface="Arial" panose="020B0604020202020204" pitchFamily="34" charset="0"/>
                        </a:rPr>
                        <a:t> ATOM, NAAMES, ORACLES, OMG, CORAL)</a:t>
                      </a:r>
                      <a:endParaRPr lang="en-US" sz="1000">
                        <a:solidFill>
                          <a:schemeClr val="tx1"/>
                        </a:solidFill>
                        <a:latin typeface="Arial" panose="020B0604020202020204" pitchFamily="34" charset="0"/>
                        <a:cs typeface="Arial" panose="020B0604020202020204" pitchFamily="34" charset="0"/>
                      </a:endParaRP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6 Suborbital Airborne Campaigns</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2013</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2014</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baseline="0">
                          <a:solidFill>
                            <a:schemeClr val="tx1"/>
                          </a:solidFill>
                          <a:latin typeface="Arial" panose="020B0604020202020204" pitchFamily="34" charset="0"/>
                          <a:cs typeface="Arial" panose="020B0604020202020204" pitchFamily="34" charset="0"/>
                        </a:rPr>
                        <a:t>C</a:t>
                      </a:r>
                      <a:r>
                        <a:rPr lang="en-US" sz="1000">
                          <a:solidFill>
                            <a:schemeClr val="tx1"/>
                          </a:solidFill>
                          <a:latin typeface="Arial" panose="020B0604020202020204" pitchFamily="34" charset="0"/>
                          <a:cs typeface="Arial" panose="020B0604020202020204" pitchFamily="34" charset="0"/>
                        </a:rPr>
                        <a:t>ompleted KDP-F</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4228753110"/>
                  </a:ext>
                </a:extLst>
              </a:tr>
              <a:tr h="274320">
                <a:tc>
                  <a:txBody>
                    <a:bodyPr/>
                    <a:lstStyle/>
                    <a:p>
                      <a:r>
                        <a:rPr lang="en-US" sz="1000" b="1">
                          <a:solidFill>
                            <a:schemeClr val="tx1"/>
                          </a:solidFill>
                          <a:latin typeface="Arial" panose="020B0604020202020204" pitchFamily="34" charset="0"/>
                          <a:cs typeface="Arial" panose="020B0604020202020204" pitchFamily="34" charset="0"/>
                        </a:rPr>
                        <a:t>EVI-3</a:t>
                      </a:r>
                      <a:r>
                        <a:rPr lang="en-US" sz="1000">
                          <a:solidFill>
                            <a:schemeClr val="tx1"/>
                          </a:solidFill>
                          <a:latin typeface="Arial" panose="020B0604020202020204" pitchFamily="34" charset="0"/>
                          <a:cs typeface="Arial" panose="020B0604020202020204" pitchFamily="34" charset="0"/>
                        </a:rPr>
                        <a:t> (MAIA</a:t>
                      </a:r>
                      <a:r>
                        <a:rPr lang="en-US" sz="1000" baseline="0">
                          <a:solidFill>
                            <a:schemeClr val="tx1"/>
                          </a:solidFill>
                          <a:latin typeface="Arial" panose="020B0604020202020204" pitchFamily="34" charset="0"/>
                          <a:cs typeface="Arial" panose="020B0604020202020204" pitchFamily="34" charset="0"/>
                        </a:rPr>
                        <a:t> &amp; TROPICS)</a:t>
                      </a:r>
                      <a:endParaRPr lang="en-US" sz="1000">
                        <a:solidFill>
                          <a:schemeClr val="tx1"/>
                        </a:solidFill>
                        <a:latin typeface="Arial" panose="020B0604020202020204" pitchFamily="34" charset="0"/>
                        <a:cs typeface="Arial" panose="020B0604020202020204" pitchFamily="34" charset="0"/>
                      </a:endParaRP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Class C LEO Hosted Instrument &amp; Class D CubeSat Constellation</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2015</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2016</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MAIA Delivery 2022; TROPICS Launch TBD</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395350384"/>
                  </a:ext>
                </a:extLst>
              </a:tr>
              <a:tr h="239656">
                <a:tc>
                  <a:txBody>
                    <a:bodyPr/>
                    <a:lstStyle/>
                    <a:p>
                      <a:r>
                        <a:rPr lang="en-US" sz="1000" b="1">
                          <a:solidFill>
                            <a:schemeClr val="tx1"/>
                          </a:solidFill>
                          <a:latin typeface="Arial" panose="020B0604020202020204" pitchFamily="34" charset="0"/>
                          <a:cs typeface="Arial" panose="020B0604020202020204" pitchFamily="34" charset="0"/>
                        </a:rPr>
                        <a:t>EVM-2</a:t>
                      </a:r>
                      <a:r>
                        <a:rPr lang="en-US" sz="1000">
                          <a:solidFill>
                            <a:schemeClr val="tx1"/>
                          </a:solidFill>
                          <a:latin typeface="Arial" panose="020B0604020202020204" pitchFamily="34" charset="0"/>
                          <a:cs typeface="Arial" panose="020B0604020202020204" pitchFamily="34" charset="0"/>
                        </a:rPr>
                        <a:t> (GeoCarb)</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Class D Geostationary Hosted Instrument</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2015</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2016</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Launch TBD</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1871154966"/>
                  </a:ext>
                </a:extLst>
              </a:tr>
              <a:tr h="239656">
                <a:tc>
                  <a:txBody>
                    <a:bodyPr/>
                    <a:lstStyle/>
                    <a:p>
                      <a:r>
                        <a:rPr lang="en-US" sz="1000" b="1">
                          <a:solidFill>
                            <a:schemeClr val="tx1"/>
                          </a:solidFill>
                          <a:latin typeface="Arial" panose="020B0604020202020204" pitchFamily="34" charset="0"/>
                          <a:cs typeface="Arial" panose="020B0604020202020204" pitchFamily="34" charset="0"/>
                        </a:rPr>
                        <a:t>EVI-4</a:t>
                      </a:r>
                      <a:r>
                        <a:rPr lang="en-US" sz="1000">
                          <a:solidFill>
                            <a:schemeClr val="tx1"/>
                          </a:solidFill>
                          <a:latin typeface="Arial" panose="020B0604020202020204" pitchFamily="34" charset="0"/>
                          <a:cs typeface="Arial" panose="020B0604020202020204" pitchFamily="34" charset="0"/>
                        </a:rPr>
                        <a:t> (EMIT</a:t>
                      </a:r>
                      <a:r>
                        <a:rPr lang="en-US" sz="1000" baseline="0">
                          <a:solidFill>
                            <a:schemeClr val="tx1"/>
                          </a:solidFill>
                          <a:latin typeface="Arial" panose="020B0604020202020204" pitchFamily="34" charset="0"/>
                          <a:cs typeface="Arial" panose="020B0604020202020204" pitchFamily="34" charset="0"/>
                        </a:rPr>
                        <a:t> &amp; PREFIRE)</a:t>
                      </a:r>
                      <a:endParaRPr lang="en-US" sz="1000">
                        <a:solidFill>
                          <a:schemeClr val="tx1"/>
                        </a:solidFill>
                        <a:latin typeface="Arial" panose="020B0604020202020204" pitchFamily="34" charset="0"/>
                        <a:cs typeface="Arial" panose="020B0604020202020204" pitchFamily="34" charset="0"/>
                      </a:endParaRP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Class C ISS-hosted</a:t>
                      </a:r>
                      <a:r>
                        <a:rPr lang="en-US" sz="1000" baseline="0">
                          <a:solidFill>
                            <a:schemeClr val="tx1"/>
                          </a:solidFill>
                          <a:latin typeface="Arial" panose="020B0604020202020204" pitchFamily="34" charset="0"/>
                          <a:cs typeface="Arial" panose="020B0604020202020204" pitchFamily="34" charset="0"/>
                        </a:rPr>
                        <a:t> Instrument &amp; Class D Twin CubeSats</a:t>
                      </a:r>
                      <a:endParaRPr lang="en-US" sz="1000">
                        <a:solidFill>
                          <a:schemeClr val="tx1"/>
                        </a:solidFill>
                        <a:latin typeface="Arial" panose="020B0604020202020204" pitchFamily="34" charset="0"/>
                        <a:cs typeface="Arial" panose="020B0604020202020204" pitchFamily="34" charset="0"/>
                      </a:endParaRP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2016</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2018</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EMIT launched to ISS July 2022; PREFIRE delivery NLT 2023</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1863827704"/>
                  </a:ext>
                </a:extLst>
              </a:tr>
              <a:tr h="274320">
                <a:tc>
                  <a:txBody>
                    <a:bodyPr/>
                    <a:lstStyle/>
                    <a:p>
                      <a:r>
                        <a:rPr lang="en-US" sz="1000" b="1">
                          <a:solidFill>
                            <a:schemeClr val="tx1"/>
                          </a:solidFill>
                          <a:latin typeface="Arial" panose="020B0604020202020204" pitchFamily="34" charset="0"/>
                          <a:cs typeface="Arial" panose="020B0604020202020204" pitchFamily="34" charset="0"/>
                        </a:rPr>
                        <a:t>EVS-3</a:t>
                      </a:r>
                      <a:r>
                        <a:rPr lang="en-US" sz="1000">
                          <a:solidFill>
                            <a:schemeClr val="tx1"/>
                          </a:solidFill>
                          <a:latin typeface="Arial" panose="020B0604020202020204" pitchFamily="34" charset="0"/>
                          <a:cs typeface="Arial" panose="020B0604020202020204" pitchFamily="34" charset="0"/>
                        </a:rPr>
                        <a:t> (ACTIVATE,</a:t>
                      </a:r>
                      <a:r>
                        <a:rPr lang="en-US" sz="1000" baseline="0">
                          <a:solidFill>
                            <a:schemeClr val="tx1"/>
                          </a:solidFill>
                          <a:latin typeface="Arial" panose="020B0604020202020204" pitchFamily="34" charset="0"/>
                          <a:cs typeface="Arial" panose="020B0604020202020204" pitchFamily="34" charset="0"/>
                        </a:rPr>
                        <a:t> DCOTSS, IMPACTS, Delta-X, SMODE)</a:t>
                      </a:r>
                      <a:endParaRPr lang="en-US" sz="1000">
                        <a:solidFill>
                          <a:schemeClr val="tx1"/>
                        </a:solidFill>
                        <a:latin typeface="Arial" panose="020B0604020202020204" pitchFamily="34" charset="0"/>
                        <a:cs typeface="Arial" panose="020B0604020202020204" pitchFamily="34" charset="0"/>
                      </a:endParaRP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5 Suborbital</a:t>
                      </a:r>
                      <a:r>
                        <a:rPr lang="en-US" sz="1000" baseline="0">
                          <a:solidFill>
                            <a:schemeClr val="tx1"/>
                          </a:solidFill>
                          <a:latin typeface="Arial" panose="020B0604020202020204" pitchFamily="34" charset="0"/>
                          <a:cs typeface="Arial" panose="020B0604020202020204" pitchFamily="34" charset="0"/>
                        </a:rPr>
                        <a:t> Airborne Campaigns</a:t>
                      </a:r>
                      <a:endParaRPr lang="en-US" sz="1000">
                        <a:solidFill>
                          <a:schemeClr val="tx1"/>
                        </a:solidFill>
                        <a:latin typeface="Arial" panose="020B0604020202020204" pitchFamily="34" charset="0"/>
                        <a:cs typeface="Arial" panose="020B0604020202020204" pitchFamily="34" charset="0"/>
                      </a:endParaRP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2017</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2018</a:t>
                      </a: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marL="0" marR="0">
                        <a:spcBef>
                          <a:spcPts val="0"/>
                        </a:spcBef>
                        <a:spcAft>
                          <a:spcPts val="0"/>
                        </a:spcAft>
                      </a:pPr>
                      <a:r>
                        <a:rPr lang="en-US" sz="1000">
                          <a:solidFill>
                            <a:schemeClr val="tx1"/>
                          </a:solidFill>
                          <a:effectLst/>
                          <a:latin typeface="Arial"/>
                          <a:ea typeface="Calibri" panose="020F0502020204030204" pitchFamily="34" charset="0"/>
                          <a:cs typeface="Arial"/>
                        </a:rPr>
                        <a:t>S-MODE in final deployment.  4 in post-deployment phase.  </a:t>
                      </a:r>
                      <a:endParaRPr lang="en-US"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4008"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2348776380"/>
                  </a:ext>
                </a:extLst>
              </a:tr>
              <a:tr h="241643">
                <a:tc>
                  <a:txBody>
                    <a:bodyPr/>
                    <a:lstStyle/>
                    <a:p>
                      <a:r>
                        <a:rPr lang="en-US" sz="1000" b="1">
                          <a:solidFill>
                            <a:schemeClr val="tx1"/>
                          </a:solidFill>
                          <a:latin typeface="Arial" panose="020B0604020202020204" pitchFamily="34" charset="0"/>
                          <a:cs typeface="Arial" panose="020B0604020202020204" pitchFamily="34" charset="0"/>
                        </a:rPr>
                        <a:t>EVI-5</a:t>
                      </a:r>
                      <a:r>
                        <a:rPr lang="en-US" sz="1000">
                          <a:solidFill>
                            <a:schemeClr val="tx1"/>
                          </a:solidFill>
                          <a:latin typeface="Arial" panose="020B0604020202020204" pitchFamily="34" charset="0"/>
                          <a:cs typeface="Arial" panose="020B0604020202020204" pitchFamily="34" charset="0"/>
                        </a:rPr>
                        <a:t> (GLIMR)</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Class C Geostationary Hosted Instrument</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2018</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2019</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Delivery NLT 2024</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3167023028"/>
                  </a:ext>
                </a:extLst>
              </a:tr>
              <a:tr h="241643">
                <a:tc>
                  <a:txBody>
                    <a:bodyPr/>
                    <a:lstStyle/>
                    <a:p>
                      <a:r>
                        <a:rPr lang="en-US" sz="1000" b="1">
                          <a:solidFill>
                            <a:schemeClr val="tx1"/>
                          </a:solidFill>
                          <a:latin typeface="Arial" panose="020B0604020202020204" pitchFamily="34" charset="0"/>
                          <a:cs typeface="Arial" panose="020B0604020202020204" pitchFamily="34" charset="0"/>
                        </a:rPr>
                        <a:t>EVC-1 </a:t>
                      </a:r>
                      <a:r>
                        <a:rPr lang="en-US" sz="1000" b="0">
                          <a:solidFill>
                            <a:schemeClr val="tx1"/>
                          </a:solidFill>
                          <a:latin typeface="Arial" panose="020B0604020202020204" pitchFamily="34" charset="0"/>
                          <a:cs typeface="Arial" panose="020B0604020202020204" pitchFamily="34" charset="0"/>
                        </a:rPr>
                        <a:t>(Libera)</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Class C JPSS-Hosted Radiation Budget Instrument</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2018</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2020</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Delivery NLT 2025</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1293916209"/>
                  </a:ext>
                </a:extLst>
              </a:tr>
              <a:tr h="241643">
                <a:tc>
                  <a:txBody>
                    <a:bodyPr/>
                    <a:lstStyle/>
                    <a:p>
                      <a:r>
                        <a:rPr lang="en-US" sz="1000" b="1">
                          <a:solidFill>
                            <a:schemeClr val="tx1"/>
                          </a:solidFill>
                          <a:latin typeface="Arial" panose="020B0604020202020204" pitchFamily="34" charset="0"/>
                          <a:cs typeface="Arial" panose="020B0604020202020204" pitchFamily="34" charset="0"/>
                        </a:rPr>
                        <a:t>EVM-3 </a:t>
                      </a:r>
                      <a:r>
                        <a:rPr lang="en-US" sz="1000" b="0">
                          <a:solidFill>
                            <a:schemeClr val="tx1"/>
                          </a:solidFill>
                          <a:latin typeface="Arial" panose="020B0604020202020204" pitchFamily="34" charset="0"/>
                          <a:cs typeface="Arial" panose="020B0604020202020204" pitchFamily="34" charset="0"/>
                        </a:rPr>
                        <a:t>(INCUS)</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r>
                        <a:rPr lang="en-US" sz="1000">
                          <a:solidFill>
                            <a:schemeClr val="tx1"/>
                          </a:solidFill>
                          <a:latin typeface="Arial" panose="020B0604020202020204" pitchFamily="34" charset="0"/>
                          <a:cs typeface="Arial" panose="020B0604020202020204" pitchFamily="34" charset="0"/>
                        </a:rPr>
                        <a:t>Full Orbital</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2020</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2021</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Launch ~2026</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AF0"/>
                    </a:solidFill>
                  </a:tcPr>
                </a:tc>
                <a:extLst>
                  <a:ext uri="{0D108BD9-81ED-4DB2-BD59-A6C34878D82A}">
                    <a16:rowId xmlns:a16="http://schemas.microsoft.com/office/drawing/2014/main" val="3033041344"/>
                  </a:ext>
                </a:extLst>
              </a:tr>
              <a:tr h="241643">
                <a:tc>
                  <a:txBody>
                    <a:bodyPr/>
                    <a:lstStyle/>
                    <a:p>
                      <a:r>
                        <a:rPr lang="en-US" sz="1000" b="1">
                          <a:solidFill>
                            <a:schemeClr val="tx1"/>
                          </a:solidFill>
                          <a:latin typeface="Arial" panose="020B0604020202020204" pitchFamily="34" charset="0"/>
                          <a:cs typeface="Arial" panose="020B0604020202020204" pitchFamily="34" charset="0"/>
                        </a:rPr>
                        <a:t>EVI-6</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r>
                        <a:rPr lang="en-US" sz="1000">
                          <a:solidFill>
                            <a:schemeClr val="tx1"/>
                          </a:solidFill>
                          <a:latin typeface="Arial" panose="020B0604020202020204" pitchFamily="34" charset="0"/>
                          <a:cs typeface="Arial" panose="020B0604020202020204" pitchFamily="34" charset="0"/>
                        </a:rPr>
                        <a:t>Instruments and </a:t>
                      </a:r>
                      <a:r>
                        <a:rPr lang="en-US" sz="1000" err="1">
                          <a:solidFill>
                            <a:schemeClr val="tx1"/>
                          </a:solidFill>
                          <a:latin typeface="Arial" panose="020B0604020202020204" pitchFamily="34" charset="0"/>
                          <a:cs typeface="Arial" panose="020B0604020202020204" pitchFamily="34" charset="0"/>
                        </a:rPr>
                        <a:t>SmallSats</a:t>
                      </a:r>
                      <a:endParaRPr lang="en-US" sz="1000">
                        <a:solidFill>
                          <a:schemeClr val="tx1"/>
                        </a:solidFill>
                        <a:latin typeface="Arial" panose="020B0604020202020204" pitchFamily="34" charset="0"/>
                        <a:cs typeface="Arial" panose="020B0604020202020204" pitchFamily="34" charset="0"/>
                      </a:endParaRP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2022</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2023</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Delivery NLT 2027</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693656245"/>
                  </a:ext>
                </a:extLst>
              </a:tr>
              <a:tr h="241643">
                <a:tc>
                  <a:txBody>
                    <a:bodyPr/>
                    <a:lstStyle/>
                    <a:p>
                      <a:r>
                        <a:rPr lang="en-US" sz="1000" b="1">
                          <a:solidFill>
                            <a:schemeClr val="tx1"/>
                          </a:solidFill>
                          <a:latin typeface="Arial" panose="020B0604020202020204" pitchFamily="34" charset="0"/>
                          <a:cs typeface="Arial" panose="020B0604020202020204" pitchFamily="34" charset="0"/>
                        </a:rPr>
                        <a:t>ESE</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latin typeface="Arial" panose="020B0604020202020204" pitchFamily="34" charset="0"/>
                          <a:cs typeface="Arial" panose="020B0604020202020204" pitchFamily="34" charset="0"/>
                        </a:rPr>
                        <a:t>Explorer Mission</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2023</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2025</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Launch ~2031 &amp; ~2033</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0946877"/>
                  </a:ext>
                </a:extLst>
              </a:tr>
              <a:tr h="241643">
                <a:tc>
                  <a:txBody>
                    <a:bodyPr/>
                    <a:lstStyle/>
                    <a:p>
                      <a:r>
                        <a:rPr lang="en-US" sz="1000" b="1">
                          <a:solidFill>
                            <a:schemeClr val="tx1"/>
                          </a:solidFill>
                          <a:latin typeface="Arial" panose="020B0604020202020204" pitchFamily="34" charset="0"/>
                          <a:cs typeface="Arial" panose="020B0604020202020204" pitchFamily="34" charset="0"/>
                        </a:rPr>
                        <a:t>EVS-4</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latin typeface="Arial" panose="020B0604020202020204" pitchFamily="34" charset="0"/>
                          <a:cs typeface="Arial" panose="020B0604020202020204" pitchFamily="34" charset="0"/>
                        </a:rPr>
                        <a:t>Suborbital Airborne Campaigns</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2023</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2024</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N/A</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8729400"/>
                  </a:ext>
                </a:extLst>
              </a:tr>
              <a:tr h="241643">
                <a:tc>
                  <a:txBody>
                    <a:bodyPr/>
                    <a:lstStyle/>
                    <a:p>
                      <a:r>
                        <a:rPr lang="en-US" sz="1000" b="1">
                          <a:solidFill>
                            <a:schemeClr val="tx1"/>
                          </a:solidFill>
                          <a:latin typeface="Arial" panose="020B0604020202020204" pitchFamily="34" charset="0"/>
                          <a:cs typeface="Arial" panose="020B0604020202020204" pitchFamily="34" charset="0"/>
                        </a:rPr>
                        <a:t>EVC-2</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latin typeface="Arial" panose="020B0604020202020204" pitchFamily="34" charset="0"/>
                          <a:cs typeface="Arial" panose="020B0604020202020204" pitchFamily="34" charset="0"/>
                        </a:rPr>
                        <a:t>Continuity Measurements</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2024</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2025</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Delivery NLT 2029</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5497736"/>
                  </a:ext>
                </a:extLst>
              </a:tr>
              <a:tr h="241643">
                <a:tc>
                  <a:txBody>
                    <a:bodyPr/>
                    <a:lstStyle/>
                    <a:p>
                      <a:r>
                        <a:rPr lang="en-US" sz="1000" b="1">
                          <a:solidFill>
                            <a:schemeClr val="tx1"/>
                          </a:solidFill>
                          <a:latin typeface="Arial" panose="020B0604020202020204" pitchFamily="34" charset="0"/>
                          <a:cs typeface="Arial" panose="020B0604020202020204" pitchFamily="34" charset="0"/>
                        </a:rPr>
                        <a:t>EVI-7</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latin typeface="Arial" panose="020B0604020202020204" pitchFamily="34" charset="0"/>
                          <a:cs typeface="Arial" panose="020B0604020202020204" pitchFamily="34" charset="0"/>
                        </a:rPr>
                        <a:t>Instrument Only</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2025</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2026</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Delivery NLT 2030</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122622"/>
                  </a:ext>
                </a:extLst>
              </a:tr>
              <a:tr h="241643">
                <a:tc>
                  <a:txBody>
                    <a:bodyPr/>
                    <a:lstStyle/>
                    <a:p>
                      <a:r>
                        <a:rPr lang="en-US" sz="1000" b="1">
                          <a:solidFill>
                            <a:schemeClr val="tx1"/>
                          </a:solidFill>
                          <a:latin typeface="Arial" panose="020B0604020202020204" pitchFamily="34" charset="0"/>
                          <a:cs typeface="Arial" panose="020B0604020202020204" pitchFamily="34" charset="0"/>
                        </a:rPr>
                        <a:t>EVM-4</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latin typeface="Arial" panose="020B0604020202020204" pitchFamily="34" charset="0"/>
                          <a:cs typeface="Arial" panose="020B0604020202020204" pitchFamily="34" charset="0"/>
                        </a:rPr>
                        <a:t>Full Orbital</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2025</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2026</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Launch ~2031</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3397886"/>
                  </a:ext>
                </a:extLst>
              </a:tr>
              <a:tr h="241643">
                <a:tc>
                  <a:txBody>
                    <a:bodyPr/>
                    <a:lstStyle/>
                    <a:p>
                      <a:r>
                        <a:rPr lang="en-US" sz="1000" b="1">
                          <a:solidFill>
                            <a:schemeClr val="tx1"/>
                          </a:solidFill>
                          <a:latin typeface="Arial" panose="020B0604020202020204" pitchFamily="34" charset="0"/>
                          <a:cs typeface="Arial" panose="020B0604020202020204" pitchFamily="34" charset="0"/>
                        </a:rPr>
                        <a:t>ESE</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latin typeface="Arial" panose="020B0604020202020204" pitchFamily="34" charset="0"/>
                          <a:cs typeface="Arial" panose="020B0604020202020204" pitchFamily="34" charset="0"/>
                        </a:rPr>
                        <a:t>Explorer Mission</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2025</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2027</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Launch ~2034 &amp; 2036</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2529424"/>
                  </a:ext>
                </a:extLst>
              </a:tr>
              <a:tr h="237207">
                <a:tc>
                  <a:txBody>
                    <a:bodyPr/>
                    <a:lstStyle/>
                    <a:p>
                      <a:r>
                        <a:rPr lang="en-US" sz="1000" b="1">
                          <a:solidFill>
                            <a:schemeClr val="tx1"/>
                          </a:solidFill>
                          <a:latin typeface="Arial" panose="020B0604020202020204" pitchFamily="34" charset="0"/>
                          <a:cs typeface="Arial" panose="020B0604020202020204" pitchFamily="34" charset="0"/>
                        </a:rPr>
                        <a:t>EVC-3</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latin typeface="Arial" panose="020B0604020202020204" pitchFamily="34" charset="0"/>
                          <a:cs typeface="Arial" panose="020B0604020202020204" pitchFamily="34" charset="0"/>
                        </a:rPr>
                        <a:t>Continuity</a:t>
                      </a:r>
                      <a:r>
                        <a:rPr lang="en-US" sz="1000" baseline="0">
                          <a:solidFill>
                            <a:schemeClr val="tx1"/>
                          </a:solidFill>
                          <a:latin typeface="Arial" panose="020B0604020202020204" pitchFamily="34" charset="0"/>
                          <a:cs typeface="Arial" panose="020B0604020202020204" pitchFamily="34" charset="0"/>
                        </a:rPr>
                        <a:t> Measurements</a:t>
                      </a:r>
                      <a:endParaRPr lang="en-US" sz="1000">
                        <a:solidFill>
                          <a:schemeClr val="tx1"/>
                        </a:solidFill>
                        <a:latin typeface="Arial" panose="020B0604020202020204" pitchFamily="34" charset="0"/>
                        <a:cs typeface="Arial" panose="020B0604020202020204" pitchFamily="34" charset="0"/>
                      </a:endParaRP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2027</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2028</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Delivery NLT 2032</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3345045"/>
                  </a:ext>
                </a:extLst>
              </a:tr>
              <a:tr h="241643">
                <a:tc>
                  <a:txBody>
                    <a:bodyPr/>
                    <a:lstStyle/>
                    <a:p>
                      <a:r>
                        <a:rPr lang="en-US" sz="1000" b="1">
                          <a:solidFill>
                            <a:schemeClr val="tx1"/>
                          </a:solidFill>
                          <a:latin typeface="Arial" panose="020B0604020202020204" pitchFamily="34" charset="0"/>
                          <a:cs typeface="Arial" panose="020B0604020202020204" pitchFamily="34" charset="0"/>
                        </a:rPr>
                        <a:t>EVS-5</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a:solidFill>
                            <a:schemeClr val="tx1"/>
                          </a:solidFill>
                          <a:latin typeface="Arial" panose="020B0604020202020204" pitchFamily="34" charset="0"/>
                          <a:cs typeface="Arial" panose="020B0604020202020204" pitchFamily="34" charset="0"/>
                        </a:rPr>
                        <a:t>Suborbital Airborne Campaigns</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2027</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000">
                          <a:solidFill>
                            <a:schemeClr val="tx1"/>
                          </a:solidFill>
                          <a:latin typeface="Arial" panose="020B0604020202020204" pitchFamily="34" charset="0"/>
                          <a:cs typeface="Arial" panose="020B0604020202020204" pitchFamily="34" charset="0"/>
                        </a:rPr>
                        <a:t>2028</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cs typeface="Arial" panose="020B0604020202020204" pitchFamily="34" charset="0"/>
                        </a:rPr>
                        <a:t>N/A</a:t>
                      </a:r>
                    </a:p>
                  </a:txBody>
                  <a:tcPr marL="64008"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960308"/>
                  </a:ext>
                </a:extLst>
              </a:tr>
            </a:tbl>
          </a:graphicData>
        </a:graphic>
      </p:graphicFrame>
      <p:graphicFrame>
        <p:nvGraphicFramePr>
          <p:cNvPr id="6" name="Table 5">
            <a:extLst>
              <a:ext uri="{FF2B5EF4-FFF2-40B4-BE49-F238E27FC236}">
                <a16:creationId xmlns:a16="http://schemas.microsoft.com/office/drawing/2014/main" id="{E5839146-ABA7-4BF8-ABA1-D1C95C785D4E}"/>
              </a:ext>
            </a:extLst>
          </p:cNvPr>
          <p:cNvGraphicFramePr>
            <a:graphicFrameLocks noGrp="1"/>
          </p:cNvGraphicFramePr>
          <p:nvPr/>
        </p:nvGraphicFramePr>
        <p:xfrm>
          <a:off x="8486453" y="260658"/>
          <a:ext cx="3544386" cy="260829"/>
        </p:xfrm>
        <a:graphic>
          <a:graphicData uri="http://schemas.openxmlformats.org/drawingml/2006/table">
            <a:tbl>
              <a:tblPr>
                <a:effectLst>
                  <a:outerShdw blurRad="50800" dist="38100" dir="2700000" algn="tl" rotWithShape="0">
                    <a:prstClr val="black">
                      <a:alpha val="40000"/>
                    </a:prstClr>
                  </a:outerShdw>
                </a:effectLst>
              </a:tblPr>
              <a:tblGrid>
                <a:gridCol w="1772193">
                  <a:extLst>
                    <a:ext uri="{9D8B030D-6E8A-4147-A177-3AD203B41FA5}">
                      <a16:colId xmlns:a16="http://schemas.microsoft.com/office/drawing/2014/main" val="20000"/>
                    </a:ext>
                  </a:extLst>
                </a:gridCol>
                <a:gridCol w="1772193">
                  <a:extLst>
                    <a:ext uri="{9D8B030D-6E8A-4147-A177-3AD203B41FA5}">
                      <a16:colId xmlns:a16="http://schemas.microsoft.com/office/drawing/2014/main" val="2003171892"/>
                    </a:ext>
                  </a:extLst>
                </a:gridCol>
              </a:tblGrid>
              <a:tr h="260829">
                <a:tc>
                  <a:txBody>
                    <a:bodyPr/>
                    <a:lstStyle/>
                    <a:p>
                      <a:pPr algn="ctr" fontAlgn="ctr"/>
                      <a:r>
                        <a:rPr lang="en-US" sz="1000" b="1" i="0" u="none" strike="noStrike">
                          <a:solidFill>
                            <a:schemeClr val="tx1"/>
                          </a:solidFill>
                          <a:effectLst/>
                          <a:latin typeface="Arial" panose="020B0604020202020204" pitchFamily="34" charset="0"/>
                          <a:cs typeface="Arial" panose="020B0604020202020204" pitchFamily="34" charset="0"/>
                        </a:rPr>
                        <a:t>Open solicitation/In review</a:t>
                      </a:r>
                    </a:p>
                  </a:txBody>
                  <a:tcPr marL="12701" marR="12701" marT="124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1" i="0" u="none" strike="noStrike">
                          <a:solidFill>
                            <a:srgbClr val="000000"/>
                          </a:solidFill>
                          <a:effectLst/>
                          <a:latin typeface="Arial" panose="020B0604020202020204" pitchFamily="34" charset="0"/>
                          <a:cs typeface="Arial" panose="020B0604020202020204" pitchFamily="34" charset="0"/>
                        </a:rPr>
                        <a:t>Completed solicitation</a:t>
                      </a:r>
                    </a:p>
                  </a:txBody>
                  <a:tcPr marL="12701" marR="12701" marT="124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AF0"/>
                    </a:solidFill>
                  </a:tcPr>
                </a:tc>
                <a:extLst>
                  <a:ext uri="{0D108BD9-81ED-4DB2-BD59-A6C34878D82A}">
                    <a16:rowId xmlns:a16="http://schemas.microsoft.com/office/drawing/2014/main" val="10000"/>
                  </a:ext>
                </a:extLst>
              </a:tr>
            </a:tbl>
          </a:graphicData>
        </a:graphic>
      </p:graphicFrame>
      <p:sp>
        <p:nvSpPr>
          <p:cNvPr id="7" name="TextBox 6">
            <a:extLst>
              <a:ext uri="{FF2B5EF4-FFF2-40B4-BE49-F238E27FC236}">
                <a16:creationId xmlns:a16="http://schemas.microsoft.com/office/drawing/2014/main" id="{52201268-E5A0-40FD-AF94-FD41AE64785D}"/>
              </a:ext>
            </a:extLst>
          </p:cNvPr>
          <p:cNvSpPr txBox="1"/>
          <p:nvPr/>
        </p:nvSpPr>
        <p:spPr>
          <a:xfrm>
            <a:off x="9761903" y="775444"/>
            <a:ext cx="2267212" cy="880241"/>
          </a:xfrm>
          <a:prstGeom prst="rect">
            <a:avLst/>
          </a:prstGeom>
          <a:solidFill>
            <a:srgbClr val="B7B8C9"/>
          </a:solidFill>
          <a:ln>
            <a:solidFill>
              <a:schemeClr val="tx1"/>
            </a:solidFill>
          </a:ln>
          <a:effectLst>
            <a:outerShdw blurRad="50800" dist="38100" dir="2700000" algn="tl" rotWithShape="0">
              <a:prstClr val="black">
                <a:alpha val="40000"/>
              </a:prstClr>
            </a:outerShdw>
          </a:effectLst>
        </p:spPr>
        <p:txBody>
          <a:bodyPr wrap="square" tIns="64008" rtlCol="0">
            <a:spAutoFit/>
          </a:bodyPr>
          <a:lstStyle/>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EVS</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Sustained sub-orbital investigations</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years)</a:t>
            </a:r>
          </a:p>
        </p:txBody>
      </p:sp>
      <p:sp>
        <p:nvSpPr>
          <p:cNvPr id="8" name="TextBox 7">
            <a:extLst>
              <a:ext uri="{FF2B5EF4-FFF2-40B4-BE49-F238E27FC236}">
                <a16:creationId xmlns:a16="http://schemas.microsoft.com/office/drawing/2014/main" id="{B3DD4476-AB15-4A16-9637-E9B2EEB95C1D}"/>
              </a:ext>
            </a:extLst>
          </p:cNvPr>
          <p:cNvSpPr txBox="1"/>
          <p:nvPr/>
        </p:nvSpPr>
        <p:spPr>
          <a:xfrm>
            <a:off x="9761903" y="1823764"/>
            <a:ext cx="2267212" cy="880241"/>
          </a:xfrm>
          <a:prstGeom prst="rect">
            <a:avLst/>
          </a:prstGeom>
          <a:solidFill>
            <a:srgbClr val="B7B8C9"/>
          </a:solidFill>
          <a:ln>
            <a:solidFill>
              <a:schemeClr val="tx1"/>
            </a:solidFill>
          </a:ln>
          <a:effectLst>
            <a:outerShdw blurRad="50800" dist="38100" dir="2700000" algn="tl" rotWithShape="0">
              <a:prstClr val="black">
                <a:alpha val="40000"/>
              </a:prstClr>
            </a:outerShdw>
          </a:effectLst>
        </p:spPr>
        <p:txBody>
          <a:bodyPr wrap="square" tIns="64008" rtlCol="0">
            <a:spAutoFit/>
          </a:bodyPr>
          <a:lstStyle/>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EVM</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Complete, self-contained, small missions</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years)</a:t>
            </a:r>
          </a:p>
        </p:txBody>
      </p:sp>
      <p:sp>
        <p:nvSpPr>
          <p:cNvPr id="9" name="TextBox 8">
            <a:extLst>
              <a:ext uri="{FF2B5EF4-FFF2-40B4-BE49-F238E27FC236}">
                <a16:creationId xmlns:a16="http://schemas.microsoft.com/office/drawing/2014/main" id="{312A509F-F484-45AE-A933-8C7172C5C42A}"/>
              </a:ext>
            </a:extLst>
          </p:cNvPr>
          <p:cNvSpPr txBox="1"/>
          <p:nvPr/>
        </p:nvSpPr>
        <p:spPr>
          <a:xfrm>
            <a:off x="9761904" y="2872084"/>
            <a:ext cx="2267212" cy="1072601"/>
          </a:xfrm>
          <a:prstGeom prst="rect">
            <a:avLst/>
          </a:prstGeom>
          <a:solidFill>
            <a:srgbClr val="B7B8C9"/>
          </a:solidFill>
          <a:ln>
            <a:solidFill>
              <a:schemeClr val="tx1"/>
            </a:solidFill>
          </a:ln>
          <a:effectLst>
            <a:outerShdw blurRad="50800" dist="38100" dir="2700000" algn="tl" rotWithShape="0">
              <a:prstClr val="black">
                <a:alpha val="40000"/>
              </a:prstClr>
            </a:outerShdw>
          </a:effectLst>
        </p:spPr>
        <p:txBody>
          <a:bodyPr wrap="square" tIns="64008" rtlCol="0">
            <a:spAutoFit/>
          </a:bodyPr>
          <a:lstStyle/>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EVI</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Full function, facility-class instruments Missions of Opportunity (MoO)</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years)</a:t>
            </a:r>
          </a:p>
        </p:txBody>
      </p:sp>
      <p:sp>
        <p:nvSpPr>
          <p:cNvPr id="10" name="TextBox 9">
            <a:extLst>
              <a:ext uri="{FF2B5EF4-FFF2-40B4-BE49-F238E27FC236}">
                <a16:creationId xmlns:a16="http://schemas.microsoft.com/office/drawing/2014/main" id="{0CEDD9AC-FB6D-4E11-9944-79CA2A9E2075}"/>
              </a:ext>
            </a:extLst>
          </p:cNvPr>
          <p:cNvSpPr txBox="1"/>
          <p:nvPr/>
        </p:nvSpPr>
        <p:spPr>
          <a:xfrm>
            <a:off x="9759817" y="4112764"/>
            <a:ext cx="2267212" cy="1264962"/>
          </a:xfrm>
          <a:prstGeom prst="rect">
            <a:avLst/>
          </a:prstGeom>
          <a:solidFill>
            <a:srgbClr val="B7B8C9"/>
          </a:solidFill>
          <a:ln>
            <a:solidFill>
              <a:schemeClr val="tx1"/>
            </a:solidFill>
          </a:ln>
          <a:effectLst>
            <a:outerShdw blurRad="50800" dist="38100" dir="2700000" algn="tl" rotWithShape="0">
              <a:prstClr val="black">
                <a:alpha val="40000"/>
              </a:prstClr>
            </a:outerShdw>
          </a:effectLst>
        </p:spPr>
        <p:txBody>
          <a:bodyPr wrap="square" lIns="18288" tIns="64008" rIns="45720" rtlCol="0">
            <a:spAutoFit/>
          </a:bodyPr>
          <a:lstStyle/>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EVC</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Complete missions or hosted instruments targeting “continuity” measurements </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 years)</a:t>
            </a:r>
          </a:p>
        </p:txBody>
      </p:sp>
      <p:sp>
        <p:nvSpPr>
          <p:cNvPr id="11" name="TextBox 10">
            <a:extLst>
              <a:ext uri="{FF2B5EF4-FFF2-40B4-BE49-F238E27FC236}">
                <a16:creationId xmlns:a16="http://schemas.microsoft.com/office/drawing/2014/main" id="{1DA81855-CA89-40E2-BDFD-FDEA1C43C126}"/>
              </a:ext>
            </a:extLst>
          </p:cNvPr>
          <p:cNvSpPr txBox="1"/>
          <p:nvPr/>
        </p:nvSpPr>
        <p:spPr>
          <a:xfrm>
            <a:off x="9761904" y="5545805"/>
            <a:ext cx="2267212" cy="880241"/>
          </a:xfrm>
          <a:prstGeom prst="rect">
            <a:avLst/>
          </a:prstGeom>
          <a:solidFill>
            <a:srgbClr val="B7B8C9"/>
          </a:solidFill>
          <a:ln>
            <a:solidFill>
              <a:schemeClr val="tx1"/>
            </a:solidFill>
          </a:ln>
          <a:effectLst>
            <a:outerShdw blurRad="50800" dist="38100" dir="2700000" algn="tl" rotWithShape="0">
              <a:prstClr val="black">
                <a:alpha val="40000"/>
              </a:prstClr>
            </a:outerShdw>
          </a:effectLst>
        </p:spPr>
        <p:txBody>
          <a:bodyPr wrap="square" tIns="64008" rtlCol="0">
            <a:spAutoFit/>
          </a:bodyPr>
          <a:lstStyle/>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ESE</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40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(NEW)</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Medium-size instruments and missions</a:t>
            </a:r>
          </a:p>
          <a:p>
            <a:pPr marL="0" marR="0" lvl="0" indent="0" algn="ctr" defTabSz="914400" rtl="0" eaLnBrk="1" fontAlgn="auto" latinLnBrk="0" hangingPunct="1">
              <a:lnSpc>
                <a:spcPts val="1500"/>
              </a:lnSpc>
              <a:spcBef>
                <a:spcPts val="0"/>
              </a:spcBef>
              <a:spcAft>
                <a:spcPts val="0"/>
              </a:spcAft>
              <a:buClrTx/>
              <a:buSzTx/>
              <a:buFontTx/>
              <a:buNone/>
              <a:tabLst>
                <a:tab pos="1436688" algn="l"/>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years)</a:t>
            </a:r>
          </a:p>
        </p:txBody>
      </p:sp>
      <p:sp>
        <p:nvSpPr>
          <p:cNvPr id="3" name="TextBox 2">
            <a:extLst>
              <a:ext uri="{FF2B5EF4-FFF2-40B4-BE49-F238E27FC236}">
                <a16:creationId xmlns:a16="http://schemas.microsoft.com/office/drawing/2014/main" id="{91B65C17-0EEC-446E-AA45-4CAB6C4A12ED}"/>
              </a:ext>
            </a:extLst>
          </p:cNvPr>
          <p:cNvSpPr txBox="1"/>
          <p:nvPr/>
        </p:nvSpPr>
        <p:spPr>
          <a:xfrm>
            <a:off x="10415973" y="6583896"/>
            <a:ext cx="1312622" cy="261610"/>
          </a:xfrm>
          <a:prstGeom prst="rect">
            <a:avLst/>
          </a:prstGeom>
          <a:noFill/>
        </p:spPr>
        <p:txBody>
          <a:bodyPr wrap="square" rtlCol="0">
            <a:spAutoFit/>
          </a:bodyPr>
          <a:lstStyle/>
          <a:p>
            <a:pPr algn="r"/>
            <a:r>
              <a:rPr lang="en-US" sz="1100">
                <a:solidFill>
                  <a:schemeClr val="bg1"/>
                </a:solidFill>
                <a:latin typeface="Arial" panose="020B0604020202020204" pitchFamily="34" charset="0"/>
                <a:cs typeface="Arial" panose="020B0604020202020204" pitchFamily="34" charset="0"/>
              </a:rPr>
              <a:t>04.19.23</a:t>
            </a:r>
          </a:p>
        </p:txBody>
      </p:sp>
      <p:sp>
        <p:nvSpPr>
          <p:cNvPr id="2" name="Slide Number Placeholder 1">
            <a:extLst>
              <a:ext uri="{FF2B5EF4-FFF2-40B4-BE49-F238E27FC236}">
                <a16:creationId xmlns:a16="http://schemas.microsoft.com/office/drawing/2014/main" id="{B47150F4-D31C-428A-82BA-BDD26EB51C09}"/>
              </a:ext>
            </a:extLst>
          </p:cNvPr>
          <p:cNvSpPr>
            <a:spLocks noGrp="1"/>
          </p:cNvSpPr>
          <p:nvPr>
            <p:ph type="sldNum" sz="quarter" idx="12"/>
          </p:nvPr>
        </p:nvSpPr>
        <p:spPr/>
        <p:txBody>
          <a:bodyPr/>
          <a:lstStyle/>
          <a:p>
            <a:fld id="{2E8C51FE-49D9-314D-9957-ABBF7DDE8782}" type="slidenum">
              <a:rPr lang="en-US" smtClean="0"/>
              <a:pPr/>
              <a:t>7</a:t>
            </a:fld>
            <a:endParaRPr lang="en-US"/>
          </a:p>
        </p:txBody>
      </p:sp>
    </p:spTree>
    <p:extLst>
      <p:ext uri="{BB962C8B-B14F-4D97-AF65-F5344CB8AC3E}">
        <p14:creationId xmlns:p14="http://schemas.microsoft.com/office/powerpoint/2010/main" val="138098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itle 1">
            <a:extLst>
              <a:ext uri="{FF2B5EF4-FFF2-40B4-BE49-F238E27FC236}">
                <a16:creationId xmlns:a16="http://schemas.microsoft.com/office/drawing/2014/main" id="{6CC3ED26-86E1-23EB-2D03-46DC9FB1D5A6}"/>
              </a:ext>
            </a:extLst>
          </p:cNvPr>
          <p:cNvSpPr>
            <a:spLocks noGrp="1"/>
          </p:cNvSpPr>
          <p:nvPr>
            <p:ph type="title"/>
          </p:nvPr>
        </p:nvSpPr>
        <p:spPr>
          <a:xfrm>
            <a:off x="431800" y="510821"/>
            <a:ext cx="10393680" cy="535531"/>
          </a:xfrm>
        </p:spPr>
        <p:txBody>
          <a:bodyPr/>
          <a:lstStyle/>
          <a:p>
            <a:r>
              <a:rPr lang="en-US" sz="3200"/>
              <a:t>Open-Source Science Initiative &amp; Data Policy</a:t>
            </a:r>
          </a:p>
        </p:txBody>
      </p:sp>
      <p:sp>
        <p:nvSpPr>
          <p:cNvPr id="155" name="Rectangle 154">
            <a:extLst>
              <a:ext uri="{FF2B5EF4-FFF2-40B4-BE49-F238E27FC236}">
                <a16:creationId xmlns:a16="http://schemas.microsoft.com/office/drawing/2014/main" id="{51E862C7-F6A7-7891-77B3-49E35485F213}"/>
              </a:ext>
            </a:extLst>
          </p:cNvPr>
          <p:cNvSpPr/>
          <p:nvPr/>
        </p:nvSpPr>
        <p:spPr>
          <a:xfrm>
            <a:off x="609601" y="2174161"/>
            <a:ext cx="1782619" cy="1911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23074EF-035C-FB23-3D69-F4F6C616CE5F}"/>
              </a:ext>
            </a:extLst>
          </p:cNvPr>
          <p:cNvSpPr/>
          <p:nvPr/>
        </p:nvSpPr>
        <p:spPr>
          <a:xfrm>
            <a:off x="2484582" y="2270417"/>
            <a:ext cx="3533579" cy="1911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000">
                <a:solidFill>
                  <a:srgbClr val="5C7A8F"/>
                </a:solidFill>
              </a:rPr>
              <a:t>OPEN </a:t>
            </a:r>
            <a:r>
              <a:rPr lang="en-US" sz="2000" b="1">
                <a:solidFill>
                  <a:srgbClr val="5C7A8F"/>
                </a:solidFill>
              </a:rPr>
              <a:t>(TRANSPARENT)</a:t>
            </a:r>
            <a:r>
              <a:rPr lang="en-US" sz="2000">
                <a:solidFill>
                  <a:srgbClr val="5C7A8F"/>
                </a:solidFill>
              </a:rPr>
              <a:t> SCIENCE</a:t>
            </a:r>
          </a:p>
          <a:p>
            <a:r>
              <a:rPr lang="en-US" sz="2000">
                <a:solidFill>
                  <a:schemeClr val="tx1"/>
                </a:solidFill>
              </a:rPr>
              <a:t>Scientific process and results should be visible, accessible, and understandable</a:t>
            </a:r>
          </a:p>
        </p:txBody>
      </p:sp>
      <p:sp>
        <p:nvSpPr>
          <p:cNvPr id="160" name="Rectangle 159">
            <a:extLst>
              <a:ext uri="{FF2B5EF4-FFF2-40B4-BE49-F238E27FC236}">
                <a16:creationId xmlns:a16="http://schemas.microsoft.com/office/drawing/2014/main" id="{F4A6B73B-3FCA-A4AE-62E1-48E47FBAE315}"/>
              </a:ext>
            </a:extLst>
          </p:cNvPr>
          <p:cNvSpPr/>
          <p:nvPr/>
        </p:nvSpPr>
        <p:spPr>
          <a:xfrm>
            <a:off x="609601" y="4133397"/>
            <a:ext cx="1782619" cy="1911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AFFCE34C-6836-1B20-71C1-3BE27279BBA9}"/>
              </a:ext>
            </a:extLst>
          </p:cNvPr>
          <p:cNvSpPr/>
          <p:nvPr/>
        </p:nvSpPr>
        <p:spPr>
          <a:xfrm>
            <a:off x="2484582" y="4133397"/>
            <a:ext cx="3533579" cy="1911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000">
                <a:solidFill>
                  <a:srgbClr val="5C7A8F"/>
                </a:solidFill>
              </a:rPr>
              <a:t>OPEN </a:t>
            </a:r>
            <a:r>
              <a:rPr lang="en-US" sz="2000" b="1">
                <a:solidFill>
                  <a:srgbClr val="5C7A8F"/>
                </a:solidFill>
              </a:rPr>
              <a:t>(INCLUSIVE) </a:t>
            </a:r>
            <a:r>
              <a:rPr lang="en-US" sz="2000">
                <a:solidFill>
                  <a:srgbClr val="5C7A8F"/>
                </a:solidFill>
              </a:rPr>
              <a:t>SCIENCE</a:t>
            </a:r>
          </a:p>
          <a:p>
            <a:r>
              <a:rPr lang="en-US" sz="2000">
                <a:solidFill>
                  <a:schemeClr val="tx1"/>
                </a:solidFill>
              </a:rPr>
              <a:t>Process and participants should welcome participation by and collaboration with diverse people and organizations</a:t>
            </a:r>
            <a:endParaRPr lang="en-US" sz="2000">
              <a:solidFill>
                <a:srgbClr val="5C7A8F"/>
              </a:solidFill>
            </a:endParaRPr>
          </a:p>
        </p:txBody>
      </p:sp>
      <p:sp>
        <p:nvSpPr>
          <p:cNvPr id="162" name="TextBox 161">
            <a:extLst>
              <a:ext uri="{FF2B5EF4-FFF2-40B4-BE49-F238E27FC236}">
                <a16:creationId xmlns:a16="http://schemas.microsoft.com/office/drawing/2014/main" id="{03CD9742-B495-D004-7022-D485A177D51D}"/>
              </a:ext>
            </a:extLst>
          </p:cNvPr>
          <p:cNvSpPr txBox="1"/>
          <p:nvPr/>
        </p:nvSpPr>
        <p:spPr>
          <a:xfrm>
            <a:off x="544944" y="1137503"/>
            <a:ext cx="11037455" cy="1200329"/>
          </a:xfrm>
          <a:prstGeom prst="rect">
            <a:avLst/>
          </a:prstGeom>
          <a:noFill/>
        </p:spPr>
        <p:txBody>
          <a:bodyPr wrap="square" rtlCol="0">
            <a:spAutoFit/>
          </a:bodyPr>
          <a:lstStyle/>
          <a:p>
            <a:r>
              <a:rPr lang="en-US">
                <a:solidFill>
                  <a:srgbClr val="000000"/>
                </a:solidFill>
              </a:rPr>
              <a:t>NASA is making a long-term commitment to building an inclusive open science community over the next decade. Open-source science is a commitment to the open sharing of software, data, and knowledge as early as possible in the scientific process.</a:t>
            </a:r>
            <a:endParaRPr lang="en-US"/>
          </a:p>
          <a:p>
            <a:endParaRPr lang="en-US"/>
          </a:p>
        </p:txBody>
      </p:sp>
      <p:sp>
        <p:nvSpPr>
          <p:cNvPr id="163" name="Rectangle 162">
            <a:extLst>
              <a:ext uri="{FF2B5EF4-FFF2-40B4-BE49-F238E27FC236}">
                <a16:creationId xmlns:a16="http://schemas.microsoft.com/office/drawing/2014/main" id="{05960102-BA98-C1CF-C1A4-EFF0A18B3827}"/>
              </a:ext>
            </a:extLst>
          </p:cNvPr>
          <p:cNvSpPr/>
          <p:nvPr/>
        </p:nvSpPr>
        <p:spPr>
          <a:xfrm>
            <a:off x="9799780" y="2174161"/>
            <a:ext cx="1782619" cy="1911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C538455F-7915-55BD-1E67-8FBA5398C359}"/>
              </a:ext>
            </a:extLst>
          </p:cNvPr>
          <p:cNvSpPr/>
          <p:nvPr/>
        </p:nvSpPr>
        <p:spPr>
          <a:xfrm>
            <a:off x="6096000" y="2270417"/>
            <a:ext cx="3611417" cy="1911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a:solidFill>
                  <a:srgbClr val="5C7A8F"/>
                </a:solidFill>
              </a:rPr>
              <a:t>OPEN </a:t>
            </a:r>
            <a:r>
              <a:rPr lang="en-US" sz="2000" b="1">
                <a:solidFill>
                  <a:srgbClr val="5C7A8F"/>
                </a:solidFill>
              </a:rPr>
              <a:t>(ACCESSIBLE) </a:t>
            </a:r>
            <a:r>
              <a:rPr lang="en-US" sz="2000">
                <a:solidFill>
                  <a:srgbClr val="5C7A8F"/>
                </a:solidFill>
              </a:rPr>
              <a:t>SCIENCE</a:t>
            </a:r>
          </a:p>
          <a:p>
            <a:pPr algn="r"/>
            <a:r>
              <a:rPr lang="en-US" sz="2000">
                <a:solidFill>
                  <a:schemeClr val="tx1"/>
                </a:solidFill>
              </a:rPr>
              <a:t>Data, tools, software, documentation, and publications should be accessible to all (FAIR)</a:t>
            </a:r>
          </a:p>
        </p:txBody>
      </p:sp>
      <p:sp>
        <p:nvSpPr>
          <p:cNvPr id="165" name="Rectangle 164">
            <a:extLst>
              <a:ext uri="{FF2B5EF4-FFF2-40B4-BE49-F238E27FC236}">
                <a16:creationId xmlns:a16="http://schemas.microsoft.com/office/drawing/2014/main" id="{E2F21817-6792-1181-6F75-79F64E05FF37}"/>
              </a:ext>
            </a:extLst>
          </p:cNvPr>
          <p:cNvSpPr/>
          <p:nvPr/>
        </p:nvSpPr>
        <p:spPr>
          <a:xfrm>
            <a:off x="9799780" y="4133397"/>
            <a:ext cx="1782619" cy="19119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71B6C95A-E283-42BF-099C-EB5414208BA5}"/>
              </a:ext>
            </a:extLst>
          </p:cNvPr>
          <p:cNvSpPr/>
          <p:nvPr/>
        </p:nvSpPr>
        <p:spPr>
          <a:xfrm>
            <a:off x="6096000" y="4133397"/>
            <a:ext cx="3611417" cy="1911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2000">
                <a:solidFill>
                  <a:srgbClr val="5C7A8F"/>
                </a:solidFill>
              </a:rPr>
              <a:t>OPEN </a:t>
            </a:r>
            <a:r>
              <a:rPr lang="en-US" sz="2000" b="1">
                <a:solidFill>
                  <a:srgbClr val="5C7A8F"/>
                </a:solidFill>
              </a:rPr>
              <a:t>(REPRODUCIBLE) </a:t>
            </a:r>
            <a:r>
              <a:rPr lang="en-US" sz="2000">
                <a:solidFill>
                  <a:srgbClr val="5C7A8F"/>
                </a:solidFill>
              </a:rPr>
              <a:t>SCIENCE</a:t>
            </a:r>
          </a:p>
          <a:p>
            <a:pPr algn="r"/>
            <a:r>
              <a:rPr lang="en-US" sz="2000">
                <a:solidFill>
                  <a:schemeClr val="tx1"/>
                </a:solidFill>
              </a:rPr>
              <a:t>Scientific process and results should be open such that they are reproducible by members of the community</a:t>
            </a:r>
          </a:p>
        </p:txBody>
      </p:sp>
      <p:pic>
        <p:nvPicPr>
          <p:cNvPr id="178" name="Graphic 177" descr="Cheers with solid fill">
            <a:extLst>
              <a:ext uri="{FF2B5EF4-FFF2-40B4-BE49-F238E27FC236}">
                <a16:creationId xmlns:a16="http://schemas.microsoft.com/office/drawing/2014/main" id="{7F8ECDCD-E0BE-738E-D410-37B3B2A524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170" y="4234557"/>
            <a:ext cx="1709608" cy="1709608"/>
          </a:xfrm>
          <a:prstGeom prst="rect">
            <a:avLst/>
          </a:prstGeom>
        </p:spPr>
      </p:pic>
      <p:pic>
        <p:nvPicPr>
          <p:cNvPr id="180" name="Graphic 179" descr="Circles with arrows with solid fill">
            <a:extLst>
              <a:ext uri="{FF2B5EF4-FFF2-40B4-BE49-F238E27FC236}">
                <a16:creationId xmlns:a16="http://schemas.microsoft.com/office/drawing/2014/main" id="{D1ADE864-7B89-43BE-D8D3-C0DCBBCE7E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50630" y="4234557"/>
            <a:ext cx="1709608" cy="1709608"/>
          </a:xfrm>
          <a:prstGeom prst="rect">
            <a:avLst/>
          </a:prstGeom>
        </p:spPr>
      </p:pic>
      <p:pic>
        <p:nvPicPr>
          <p:cNvPr id="182" name="Graphic 181" descr="Door Open with solid fill">
            <a:extLst>
              <a:ext uri="{FF2B5EF4-FFF2-40B4-BE49-F238E27FC236}">
                <a16:creationId xmlns:a16="http://schemas.microsoft.com/office/drawing/2014/main" id="{35FDC14F-CC3D-5EEA-6879-CF39CEEED9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0630" y="2150917"/>
            <a:ext cx="1709608" cy="1709608"/>
          </a:xfrm>
          <a:prstGeom prst="rect">
            <a:avLst/>
          </a:prstGeom>
        </p:spPr>
      </p:pic>
      <p:pic>
        <p:nvPicPr>
          <p:cNvPr id="184" name="Graphic 183" descr="Window with solid fill">
            <a:extLst>
              <a:ext uri="{FF2B5EF4-FFF2-40B4-BE49-F238E27FC236}">
                <a16:creationId xmlns:a16="http://schemas.microsoft.com/office/drawing/2014/main" id="{05920093-5FBC-BE6A-EA79-28A4452A96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170" y="2150917"/>
            <a:ext cx="1709608" cy="1709608"/>
          </a:xfrm>
          <a:prstGeom prst="rect">
            <a:avLst/>
          </a:prstGeom>
        </p:spPr>
      </p:pic>
    </p:spTree>
    <p:extLst>
      <p:ext uri="{BB962C8B-B14F-4D97-AF65-F5344CB8AC3E}">
        <p14:creationId xmlns:p14="http://schemas.microsoft.com/office/powerpoint/2010/main" val="155520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AF9982-22E9-FAFA-1C73-847B9D26F48D}"/>
              </a:ext>
            </a:extLst>
          </p:cNvPr>
          <p:cNvSpPr>
            <a:spLocks noGrp="1"/>
          </p:cNvSpPr>
          <p:nvPr>
            <p:ph type="sldNum" sz="quarter" idx="12"/>
          </p:nvPr>
        </p:nvSpPr>
        <p:spPr/>
        <p:txBody>
          <a:bodyPr/>
          <a:lstStyle/>
          <a:p>
            <a:fld id="{2E8C51FE-49D9-314D-9957-ABBF7DDE8782}" type="slidenum">
              <a:rPr lang="en-US" smtClean="0"/>
              <a:pPr/>
              <a:t>9</a:t>
            </a:fld>
            <a:endParaRPr lang="en-US"/>
          </a:p>
        </p:txBody>
      </p:sp>
      <p:sp>
        <p:nvSpPr>
          <p:cNvPr id="7" name="TextBox 6">
            <a:extLst>
              <a:ext uri="{FF2B5EF4-FFF2-40B4-BE49-F238E27FC236}">
                <a16:creationId xmlns:a16="http://schemas.microsoft.com/office/drawing/2014/main" id="{2996798A-0497-4DDA-14AE-3BB02D5811D4}"/>
              </a:ext>
            </a:extLst>
          </p:cNvPr>
          <p:cNvSpPr txBox="1"/>
          <p:nvPr/>
        </p:nvSpPr>
        <p:spPr>
          <a:xfrm>
            <a:off x="0" y="366662"/>
            <a:ext cx="12192000" cy="584775"/>
          </a:xfrm>
          <a:prstGeom prst="rect">
            <a:avLst/>
          </a:prstGeom>
          <a:noFill/>
        </p:spPr>
        <p:txBody>
          <a:bodyPr wrap="square" rtlCol="0">
            <a:spAutoFit/>
          </a:bodyPr>
          <a:lstStyle/>
          <a:p>
            <a:pPr algn="ctr"/>
            <a:r>
              <a:rPr lang="en-US" sz="3200"/>
              <a:t>NASA PPBE PROCESS OVERVIEW</a:t>
            </a:r>
          </a:p>
        </p:txBody>
      </p:sp>
      <p:sp>
        <p:nvSpPr>
          <p:cNvPr id="8" name="Rectangle: Rounded Corners 7">
            <a:extLst>
              <a:ext uri="{FF2B5EF4-FFF2-40B4-BE49-F238E27FC236}">
                <a16:creationId xmlns:a16="http://schemas.microsoft.com/office/drawing/2014/main" id="{8EB2DC25-3663-083C-F647-0C6A7F771324}"/>
              </a:ext>
            </a:extLst>
          </p:cNvPr>
          <p:cNvSpPr/>
          <p:nvPr/>
        </p:nvSpPr>
        <p:spPr>
          <a:xfrm>
            <a:off x="594360" y="1627985"/>
            <a:ext cx="2529840" cy="975360"/>
          </a:xfrm>
          <a:prstGeom prst="roundRect">
            <a:avLst/>
          </a:prstGeom>
          <a:solidFill>
            <a:schemeClr val="bg1">
              <a:lumMod val="9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Strategic Plan </a:t>
            </a:r>
          </a:p>
          <a:p>
            <a:pPr algn="ctr"/>
            <a:r>
              <a:rPr lang="en-US" b="1">
                <a:solidFill>
                  <a:schemeClr val="bg1">
                    <a:lumMod val="50000"/>
                  </a:schemeClr>
                </a:solidFill>
              </a:rPr>
              <a:t>(every 4 years)</a:t>
            </a:r>
          </a:p>
        </p:txBody>
      </p:sp>
      <p:sp>
        <p:nvSpPr>
          <p:cNvPr id="9" name="Rectangle: Rounded Corners 8">
            <a:extLst>
              <a:ext uri="{FF2B5EF4-FFF2-40B4-BE49-F238E27FC236}">
                <a16:creationId xmlns:a16="http://schemas.microsoft.com/office/drawing/2014/main" id="{AFF0AEC8-0D8E-31E9-121C-5B599B035E12}"/>
              </a:ext>
            </a:extLst>
          </p:cNvPr>
          <p:cNvSpPr/>
          <p:nvPr/>
        </p:nvSpPr>
        <p:spPr>
          <a:xfrm>
            <a:off x="6243320" y="1627985"/>
            <a:ext cx="2529840" cy="975360"/>
          </a:xfrm>
          <a:prstGeom prst="roundRect">
            <a:avLst/>
          </a:prstGeom>
          <a:solidFill>
            <a:srgbClr val="4472C4"/>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OMB Submit</a:t>
            </a:r>
          </a:p>
        </p:txBody>
      </p:sp>
      <p:sp>
        <p:nvSpPr>
          <p:cNvPr id="10" name="Rectangle: Rounded Corners 9">
            <a:extLst>
              <a:ext uri="{FF2B5EF4-FFF2-40B4-BE49-F238E27FC236}">
                <a16:creationId xmlns:a16="http://schemas.microsoft.com/office/drawing/2014/main" id="{578E57D3-8DE5-070A-6D09-1C2639690A0B}"/>
              </a:ext>
            </a:extLst>
          </p:cNvPr>
          <p:cNvSpPr/>
          <p:nvPr/>
        </p:nvSpPr>
        <p:spPr>
          <a:xfrm>
            <a:off x="9067800" y="1627985"/>
            <a:ext cx="2529840" cy="975360"/>
          </a:xfrm>
          <a:prstGeom prst="roundRect">
            <a:avLst/>
          </a:prstGeom>
          <a:solidFill>
            <a:schemeClr val="bg1">
              <a:lumMod val="9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Operating Plan &amp; Reprogramming</a:t>
            </a:r>
          </a:p>
        </p:txBody>
      </p:sp>
      <p:sp>
        <p:nvSpPr>
          <p:cNvPr id="11" name="Rectangle: Rounded Corners 10">
            <a:extLst>
              <a:ext uri="{FF2B5EF4-FFF2-40B4-BE49-F238E27FC236}">
                <a16:creationId xmlns:a16="http://schemas.microsoft.com/office/drawing/2014/main" id="{3B2A7386-3BB3-DD88-6394-B5FFD331E9CF}"/>
              </a:ext>
            </a:extLst>
          </p:cNvPr>
          <p:cNvSpPr/>
          <p:nvPr/>
        </p:nvSpPr>
        <p:spPr>
          <a:xfrm>
            <a:off x="3418840" y="1627985"/>
            <a:ext cx="2529840" cy="975360"/>
          </a:xfrm>
          <a:prstGeom prst="roundRect">
            <a:avLst/>
          </a:prstGeom>
          <a:solidFill>
            <a:schemeClr val="bg1">
              <a:lumMod val="9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Strategic Planning Guidance (SPG)</a:t>
            </a:r>
          </a:p>
        </p:txBody>
      </p:sp>
      <p:sp>
        <p:nvSpPr>
          <p:cNvPr id="12" name="Rectangle: Rounded Corners 11">
            <a:extLst>
              <a:ext uri="{FF2B5EF4-FFF2-40B4-BE49-F238E27FC236}">
                <a16:creationId xmlns:a16="http://schemas.microsoft.com/office/drawing/2014/main" id="{2459EDDC-2390-B71B-B1A0-3AA2BA619C8A}"/>
              </a:ext>
            </a:extLst>
          </p:cNvPr>
          <p:cNvSpPr/>
          <p:nvPr/>
        </p:nvSpPr>
        <p:spPr>
          <a:xfrm>
            <a:off x="576580" y="2798037"/>
            <a:ext cx="2529840" cy="975360"/>
          </a:xfrm>
          <a:prstGeom prst="roundRect">
            <a:avLst/>
          </a:prstGeom>
          <a:solidFill>
            <a:schemeClr val="bg1">
              <a:lumMod val="9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Agency Strategic Implementation Planning (A-SIP)</a:t>
            </a:r>
          </a:p>
        </p:txBody>
      </p:sp>
      <p:sp>
        <p:nvSpPr>
          <p:cNvPr id="13" name="Rectangle: Rounded Corners 12">
            <a:extLst>
              <a:ext uri="{FF2B5EF4-FFF2-40B4-BE49-F238E27FC236}">
                <a16:creationId xmlns:a16="http://schemas.microsoft.com/office/drawing/2014/main" id="{31C9D8B1-B906-476D-BD9A-D497A92BCA54}"/>
              </a:ext>
            </a:extLst>
          </p:cNvPr>
          <p:cNvSpPr/>
          <p:nvPr/>
        </p:nvSpPr>
        <p:spPr>
          <a:xfrm>
            <a:off x="6225540" y="2798037"/>
            <a:ext cx="2529840" cy="975360"/>
          </a:xfrm>
          <a:prstGeom prst="roundRect">
            <a:avLst/>
          </a:prstGeom>
          <a:solidFill>
            <a:schemeClr val="bg1">
              <a:lumMod val="95000"/>
            </a:schemeClr>
          </a:solidFill>
          <a:ln w="28575">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rgbClr val="7F7F7F"/>
                </a:solidFill>
              </a:rPr>
              <a:t>Passback</a:t>
            </a:r>
            <a:endParaRPr lang="en-US" b="1">
              <a:solidFill>
                <a:srgbClr val="7F7F7F"/>
              </a:solidFill>
            </a:endParaRPr>
          </a:p>
        </p:txBody>
      </p:sp>
      <p:sp>
        <p:nvSpPr>
          <p:cNvPr id="14" name="Rectangle: Rounded Corners 13">
            <a:extLst>
              <a:ext uri="{FF2B5EF4-FFF2-40B4-BE49-F238E27FC236}">
                <a16:creationId xmlns:a16="http://schemas.microsoft.com/office/drawing/2014/main" id="{9D633B21-5169-819F-84A5-5C5DECA81305}"/>
              </a:ext>
            </a:extLst>
          </p:cNvPr>
          <p:cNvSpPr/>
          <p:nvPr/>
        </p:nvSpPr>
        <p:spPr>
          <a:xfrm>
            <a:off x="9050020" y="2798037"/>
            <a:ext cx="2529840" cy="975360"/>
          </a:xfrm>
          <a:prstGeom prst="roundRect">
            <a:avLst/>
          </a:prstGeom>
          <a:solidFill>
            <a:schemeClr val="bg1">
              <a:lumMod val="9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Funds Distribution &amp; Control</a:t>
            </a:r>
          </a:p>
        </p:txBody>
      </p:sp>
      <p:sp>
        <p:nvSpPr>
          <p:cNvPr id="15" name="Rectangle: Rounded Corners 14">
            <a:extLst>
              <a:ext uri="{FF2B5EF4-FFF2-40B4-BE49-F238E27FC236}">
                <a16:creationId xmlns:a16="http://schemas.microsoft.com/office/drawing/2014/main" id="{06D906DE-5DA5-F556-4CF0-1B30FDAB9184}"/>
              </a:ext>
            </a:extLst>
          </p:cNvPr>
          <p:cNvSpPr/>
          <p:nvPr/>
        </p:nvSpPr>
        <p:spPr>
          <a:xfrm>
            <a:off x="3401060" y="2798037"/>
            <a:ext cx="2529840" cy="975360"/>
          </a:xfrm>
          <a:prstGeom prst="roundRect">
            <a:avLst/>
          </a:prstGeom>
          <a:solidFill>
            <a:schemeClr val="bg1">
              <a:lumMod val="9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Program Resources Guidance (PRG)</a:t>
            </a:r>
          </a:p>
        </p:txBody>
      </p:sp>
      <p:grpSp>
        <p:nvGrpSpPr>
          <p:cNvPr id="25" name="Group 24">
            <a:extLst>
              <a:ext uri="{FF2B5EF4-FFF2-40B4-BE49-F238E27FC236}">
                <a16:creationId xmlns:a16="http://schemas.microsoft.com/office/drawing/2014/main" id="{BDAF471A-6C34-493D-CD61-D081EB1CFBD8}"/>
              </a:ext>
            </a:extLst>
          </p:cNvPr>
          <p:cNvGrpSpPr/>
          <p:nvPr/>
        </p:nvGrpSpPr>
        <p:grpSpPr>
          <a:xfrm>
            <a:off x="576580" y="3968089"/>
            <a:ext cx="11003280" cy="975360"/>
            <a:chOff x="871220" y="3861375"/>
            <a:chExt cx="11003280" cy="975360"/>
          </a:xfrm>
          <a:solidFill>
            <a:schemeClr val="bg1">
              <a:lumMod val="95000"/>
            </a:schemeClr>
          </a:solidFill>
        </p:grpSpPr>
        <p:sp>
          <p:nvSpPr>
            <p:cNvPr id="16" name="Rectangle: Rounded Corners 15">
              <a:extLst>
                <a:ext uri="{FF2B5EF4-FFF2-40B4-BE49-F238E27FC236}">
                  <a16:creationId xmlns:a16="http://schemas.microsoft.com/office/drawing/2014/main" id="{57AFD2A6-84D5-7A50-1BA9-042341D458F9}"/>
                </a:ext>
              </a:extLst>
            </p:cNvPr>
            <p:cNvSpPr/>
            <p:nvPr/>
          </p:nvSpPr>
          <p:spPr>
            <a:xfrm>
              <a:off x="871220" y="3861375"/>
              <a:ext cx="2529840" cy="975360"/>
            </a:xfrm>
            <a:prstGeom prst="roundRect">
              <a:avLst/>
            </a:pr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Performance Planning &amp; Strategic Reviews</a:t>
              </a:r>
            </a:p>
          </p:txBody>
        </p:sp>
        <p:sp>
          <p:nvSpPr>
            <p:cNvPr id="17" name="Rectangle: Rounded Corners 16">
              <a:extLst>
                <a:ext uri="{FF2B5EF4-FFF2-40B4-BE49-F238E27FC236}">
                  <a16:creationId xmlns:a16="http://schemas.microsoft.com/office/drawing/2014/main" id="{A29E091D-E554-0B0B-C546-F2D7CD48E516}"/>
                </a:ext>
              </a:extLst>
            </p:cNvPr>
            <p:cNvSpPr/>
            <p:nvPr/>
          </p:nvSpPr>
          <p:spPr>
            <a:xfrm>
              <a:off x="6520180" y="3861375"/>
              <a:ext cx="2529840" cy="975360"/>
            </a:xfrm>
            <a:prstGeom prst="roundRect">
              <a:avLst/>
            </a:pr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President’s Budget Request</a:t>
              </a:r>
            </a:p>
          </p:txBody>
        </p:sp>
        <p:sp>
          <p:nvSpPr>
            <p:cNvPr id="18" name="Rectangle: Rounded Corners 17">
              <a:extLst>
                <a:ext uri="{FF2B5EF4-FFF2-40B4-BE49-F238E27FC236}">
                  <a16:creationId xmlns:a16="http://schemas.microsoft.com/office/drawing/2014/main" id="{40EFFDC5-7AE6-D8F7-BDD2-FC8B1FBD477C}"/>
                </a:ext>
              </a:extLst>
            </p:cNvPr>
            <p:cNvSpPr/>
            <p:nvPr/>
          </p:nvSpPr>
          <p:spPr>
            <a:xfrm>
              <a:off x="9344660" y="3861375"/>
              <a:ext cx="2529840" cy="975360"/>
            </a:xfrm>
            <a:prstGeom prst="roundRect">
              <a:avLst/>
            </a:pr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Performance Assessments &amp; Reporting</a:t>
              </a:r>
            </a:p>
          </p:txBody>
        </p:sp>
        <p:sp>
          <p:nvSpPr>
            <p:cNvPr id="19" name="Rectangle: Rounded Corners 18">
              <a:extLst>
                <a:ext uri="{FF2B5EF4-FFF2-40B4-BE49-F238E27FC236}">
                  <a16:creationId xmlns:a16="http://schemas.microsoft.com/office/drawing/2014/main" id="{890B8FA4-B81D-29EB-E3B1-0E1523C06A50}"/>
                </a:ext>
              </a:extLst>
            </p:cNvPr>
            <p:cNvSpPr/>
            <p:nvPr/>
          </p:nvSpPr>
          <p:spPr>
            <a:xfrm>
              <a:off x="3695700" y="3861375"/>
              <a:ext cx="2529840" cy="975360"/>
            </a:xfrm>
            <a:prstGeom prst="roundRect">
              <a:avLst/>
            </a:pr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Program Analysis &amp; Alignment (PAA)</a:t>
              </a:r>
            </a:p>
          </p:txBody>
        </p:sp>
      </p:grpSp>
      <p:grpSp>
        <p:nvGrpSpPr>
          <p:cNvPr id="24" name="Group 23">
            <a:extLst>
              <a:ext uri="{FF2B5EF4-FFF2-40B4-BE49-F238E27FC236}">
                <a16:creationId xmlns:a16="http://schemas.microsoft.com/office/drawing/2014/main" id="{03569A3E-AAEB-A601-7271-69A988018FA2}"/>
              </a:ext>
            </a:extLst>
          </p:cNvPr>
          <p:cNvGrpSpPr/>
          <p:nvPr/>
        </p:nvGrpSpPr>
        <p:grpSpPr>
          <a:xfrm>
            <a:off x="594360" y="5138141"/>
            <a:ext cx="11003280" cy="975360"/>
            <a:chOff x="871220" y="5141857"/>
            <a:chExt cx="11003280" cy="975360"/>
          </a:xfrm>
          <a:solidFill>
            <a:schemeClr val="bg1">
              <a:lumMod val="95000"/>
            </a:schemeClr>
          </a:solidFill>
        </p:grpSpPr>
        <p:sp>
          <p:nvSpPr>
            <p:cNvPr id="20" name="Rectangle: Rounded Corners 19">
              <a:extLst>
                <a:ext uri="{FF2B5EF4-FFF2-40B4-BE49-F238E27FC236}">
                  <a16:creationId xmlns:a16="http://schemas.microsoft.com/office/drawing/2014/main" id="{E0C518FF-F8BD-AFA7-8FD1-82E1C722BF74}"/>
                </a:ext>
              </a:extLst>
            </p:cNvPr>
            <p:cNvSpPr/>
            <p:nvPr/>
          </p:nvSpPr>
          <p:spPr>
            <a:xfrm>
              <a:off x="871220" y="5141857"/>
              <a:ext cx="2529840" cy="975360"/>
            </a:xfrm>
            <a:prstGeom prst="roundRect">
              <a:avLst/>
            </a:pr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Annual Performance Plan</a:t>
              </a:r>
            </a:p>
          </p:txBody>
        </p:sp>
        <p:sp>
          <p:nvSpPr>
            <p:cNvPr id="21" name="Rectangle: Rounded Corners 20">
              <a:extLst>
                <a:ext uri="{FF2B5EF4-FFF2-40B4-BE49-F238E27FC236}">
                  <a16:creationId xmlns:a16="http://schemas.microsoft.com/office/drawing/2014/main" id="{8A781AD2-7ED8-4A6F-923C-99442C4BAA96}"/>
                </a:ext>
              </a:extLst>
            </p:cNvPr>
            <p:cNvSpPr/>
            <p:nvPr/>
          </p:nvSpPr>
          <p:spPr>
            <a:xfrm>
              <a:off x="6520180" y="5141857"/>
              <a:ext cx="2529840" cy="975360"/>
            </a:xfrm>
            <a:prstGeom prst="roundRect">
              <a:avLst/>
            </a:pr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Appropriation</a:t>
              </a:r>
            </a:p>
          </p:txBody>
        </p:sp>
        <p:sp>
          <p:nvSpPr>
            <p:cNvPr id="22" name="Rectangle: Rounded Corners 21">
              <a:extLst>
                <a:ext uri="{FF2B5EF4-FFF2-40B4-BE49-F238E27FC236}">
                  <a16:creationId xmlns:a16="http://schemas.microsoft.com/office/drawing/2014/main" id="{AB09D1C7-1312-58F4-D342-747548C2BE0E}"/>
                </a:ext>
              </a:extLst>
            </p:cNvPr>
            <p:cNvSpPr/>
            <p:nvPr/>
          </p:nvSpPr>
          <p:spPr>
            <a:xfrm>
              <a:off x="9344660" y="5141857"/>
              <a:ext cx="2529840" cy="975360"/>
            </a:xfrm>
            <a:prstGeom prst="roundRect">
              <a:avLst/>
            </a:pr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Agency Financial Report (AFR)</a:t>
              </a:r>
            </a:p>
          </p:txBody>
        </p:sp>
        <p:sp>
          <p:nvSpPr>
            <p:cNvPr id="23" name="Rectangle: Rounded Corners 22">
              <a:extLst>
                <a:ext uri="{FF2B5EF4-FFF2-40B4-BE49-F238E27FC236}">
                  <a16:creationId xmlns:a16="http://schemas.microsoft.com/office/drawing/2014/main" id="{F671F339-80F6-E581-E1AB-FC4453F34972}"/>
                </a:ext>
              </a:extLst>
            </p:cNvPr>
            <p:cNvSpPr/>
            <p:nvPr/>
          </p:nvSpPr>
          <p:spPr>
            <a:xfrm>
              <a:off x="3695700" y="5141857"/>
              <a:ext cx="2529840" cy="975360"/>
            </a:xfrm>
            <a:prstGeom prst="roundRect">
              <a:avLst/>
            </a:pr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lumMod val="50000"/>
                    </a:schemeClr>
                  </a:solidFill>
                </a:rPr>
                <a:t>Programmatic &amp; Institutional Guidance (</a:t>
              </a:r>
              <a:r>
                <a:rPr lang="en-US" b="1" err="1">
                  <a:solidFill>
                    <a:schemeClr val="bg1">
                      <a:lumMod val="50000"/>
                    </a:schemeClr>
                  </a:solidFill>
                </a:rPr>
                <a:t>PalG</a:t>
              </a:r>
              <a:r>
                <a:rPr lang="en-US" b="1">
                  <a:solidFill>
                    <a:schemeClr val="bg1">
                      <a:lumMod val="50000"/>
                    </a:schemeClr>
                  </a:solidFill>
                </a:rPr>
                <a:t>)</a:t>
              </a:r>
            </a:p>
          </p:txBody>
        </p:sp>
      </p:grpSp>
      <p:cxnSp>
        <p:nvCxnSpPr>
          <p:cNvPr id="29" name="Connector: Elbow 28">
            <a:extLst>
              <a:ext uri="{FF2B5EF4-FFF2-40B4-BE49-F238E27FC236}">
                <a16:creationId xmlns:a16="http://schemas.microsoft.com/office/drawing/2014/main" id="{9A0DD6E4-A4C5-A175-C329-7DA0B9A0337D}"/>
              </a:ext>
            </a:extLst>
          </p:cNvPr>
          <p:cNvCxnSpPr>
            <a:stCxn id="20" idx="3"/>
            <a:endCxn id="11" idx="1"/>
          </p:cNvCxnSpPr>
          <p:nvPr/>
        </p:nvCxnSpPr>
        <p:spPr>
          <a:xfrm flipV="1">
            <a:off x="3124200" y="2115665"/>
            <a:ext cx="294640" cy="35101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A1956515-24D8-D8CA-0413-55302337C564}"/>
              </a:ext>
            </a:extLst>
          </p:cNvPr>
          <p:cNvCxnSpPr>
            <a:cxnSpLocks/>
            <a:stCxn id="23" idx="3"/>
            <a:endCxn id="9" idx="1"/>
          </p:cNvCxnSpPr>
          <p:nvPr/>
        </p:nvCxnSpPr>
        <p:spPr>
          <a:xfrm flipV="1">
            <a:off x="5948680" y="2115665"/>
            <a:ext cx="294640" cy="35101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074BA56D-BA21-6257-E765-9EEC2F35EBA9}"/>
              </a:ext>
            </a:extLst>
          </p:cNvPr>
          <p:cNvCxnSpPr>
            <a:stCxn id="21" idx="3"/>
            <a:endCxn id="10" idx="1"/>
          </p:cNvCxnSpPr>
          <p:nvPr/>
        </p:nvCxnSpPr>
        <p:spPr>
          <a:xfrm flipV="1">
            <a:off x="8773160" y="2115665"/>
            <a:ext cx="294640" cy="3510156"/>
          </a:xfrm>
          <a:prstGeom prst="bentConnector3">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6" name="Graphic 35" descr="Caret Left with solid fill">
            <a:extLst>
              <a:ext uri="{FF2B5EF4-FFF2-40B4-BE49-F238E27FC236}">
                <a16:creationId xmlns:a16="http://schemas.microsoft.com/office/drawing/2014/main" id="{9C23DC75-5695-EDED-FD8D-EC31BB33E6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711440" y="2231721"/>
            <a:ext cx="305843" cy="914400"/>
          </a:xfrm>
          <a:prstGeom prst="rect">
            <a:avLst/>
          </a:prstGeom>
        </p:spPr>
      </p:pic>
      <p:pic>
        <p:nvPicPr>
          <p:cNvPr id="37" name="Graphic 36" descr="Caret Left with solid fill">
            <a:extLst>
              <a:ext uri="{FF2B5EF4-FFF2-40B4-BE49-F238E27FC236}">
                <a16:creationId xmlns:a16="http://schemas.microsoft.com/office/drawing/2014/main" id="{BBA72BBC-F4DF-3765-9DA4-0855868A7B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4535919" y="2231721"/>
            <a:ext cx="305843" cy="914400"/>
          </a:xfrm>
          <a:prstGeom prst="rect">
            <a:avLst/>
          </a:prstGeom>
        </p:spPr>
      </p:pic>
      <p:pic>
        <p:nvPicPr>
          <p:cNvPr id="38" name="Graphic 37" descr="Caret Left with solid fill">
            <a:extLst>
              <a:ext uri="{FF2B5EF4-FFF2-40B4-BE49-F238E27FC236}">
                <a16:creationId xmlns:a16="http://schemas.microsoft.com/office/drawing/2014/main" id="{E2108F65-CF46-BF57-6A32-9F97913F18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7350238" y="2231721"/>
            <a:ext cx="305843" cy="914400"/>
          </a:xfrm>
          <a:prstGeom prst="rect">
            <a:avLst/>
          </a:prstGeom>
        </p:spPr>
      </p:pic>
      <p:pic>
        <p:nvPicPr>
          <p:cNvPr id="39" name="Graphic 38" descr="Caret Left with solid fill">
            <a:extLst>
              <a:ext uri="{FF2B5EF4-FFF2-40B4-BE49-F238E27FC236}">
                <a16:creationId xmlns:a16="http://schemas.microsoft.com/office/drawing/2014/main" id="{5546CF70-AE0E-771F-2A44-E12C5657B2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0184880" y="2231721"/>
            <a:ext cx="305843" cy="914400"/>
          </a:xfrm>
          <a:prstGeom prst="rect">
            <a:avLst/>
          </a:prstGeom>
        </p:spPr>
      </p:pic>
      <p:pic>
        <p:nvPicPr>
          <p:cNvPr id="42" name="Graphic 41" descr="Caret Left with solid fill">
            <a:extLst>
              <a:ext uri="{FF2B5EF4-FFF2-40B4-BE49-F238E27FC236}">
                <a16:creationId xmlns:a16="http://schemas.microsoft.com/office/drawing/2014/main" id="{B13A66DC-D473-BE8C-5A31-0FBC0D3A79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711440" y="4601526"/>
            <a:ext cx="305843" cy="914400"/>
          </a:xfrm>
          <a:prstGeom prst="rect">
            <a:avLst/>
          </a:prstGeom>
        </p:spPr>
      </p:pic>
      <p:pic>
        <p:nvPicPr>
          <p:cNvPr id="43" name="Graphic 42" descr="Caret Left with solid fill">
            <a:extLst>
              <a:ext uri="{FF2B5EF4-FFF2-40B4-BE49-F238E27FC236}">
                <a16:creationId xmlns:a16="http://schemas.microsoft.com/office/drawing/2014/main" id="{B698B1B4-2771-1E04-65CA-35E1F5C05E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4535919" y="4601526"/>
            <a:ext cx="305843" cy="914400"/>
          </a:xfrm>
          <a:prstGeom prst="rect">
            <a:avLst/>
          </a:prstGeom>
        </p:spPr>
      </p:pic>
      <p:pic>
        <p:nvPicPr>
          <p:cNvPr id="44" name="Graphic 43" descr="Caret Left with solid fill">
            <a:extLst>
              <a:ext uri="{FF2B5EF4-FFF2-40B4-BE49-F238E27FC236}">
                <a16:creationId xmlns:a16="http://schemas.microsoft.com/office/drawing/2014/main" id="{EBA6946D-27F2-4C39-F41D-4782BACEA0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350238" y="4601526"/>
            <a:ext cx="305843" cy="914400"/>
          </a:xfrm>
          <a:prstGeom prst="rect">
            <a:avLst/>
          </a:prstGeom>
        </p:spPr>
      </p:pic>
      <p:pic>
        <p:nvPicPr>
          <p:cNvPr id="45" name="Graphic 44" descr="Caret Left with solid fill">
            <a:extLst>
              <a:ext uri="{FF2B5EF4-FFF2-40B4-BE49-F238E27FC236}">
                <a16:creationId xmlns:a16="http://schemas.microsoft.com/office/drawing/2014/main" id="{7C03A681-8285-3942-DDC7-993135F64C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0184880" y="4601526"/>
            <a:ext cx="305843" cy="914400"/>
          </a:xfrm>
          <a:prstGeom prst="rect">
            <a:avLst/>
          </a:prstGeom>
        </p:spPr>
      </p:pic>
      <p:pic>
        <p:nvPicPr>
          <p:cNvPr id="52" name="Graphic 51" descr="Caret Left with solid fill">
            <a:extLst>
              <a:ext uri="{FF2B5EF4-FFF2-40B4-BE49-F238E27FC236}">
                <a16:creationId xmlns:a16="http://schemas.microsoft.com/office/drawing/2014/main" id="{F03AE14A-84E7-BB45-54CA-DBEC8B1199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711440" y="3413543"/>
            <a:ext cx="305843" cy="914400"/>
          </a:xfrm>
          <a:prstGeom prst="rect">
            <a:avLst/>
          </a:prstGeom>
        </p:spPr>
      </p:pic>
      <p:pic>
        <p:nvPicPr>
          <p:cNvPr id="53" name="Graphic 52" descr="Caret Left with solid fill">
            <a:extLst>
              <a:ext uri="{FF2B5EF4-FFF2-40B4-BE49-F238E27FC236}">
                <a16:creationId xmlns:a16="http://schemas.microsoft.com/office/drawing/2014/main" id="{71B84396-D861-A1E5-E863-0860B64FF5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4535919" y="3413543"/>
            <a:ext cx="305843" cy="914400"/>
          </a:xfrm>
          <a:prstGeom prst="rect">
            <a:avLst/>
          </a:prstGeom>
        </p:spPr>
      </p:pic>
      <p:pic>
        <p:nvPicPr>
          <p:cNvPr id="54" name="Graphic 53" descr="Caret Left with solid fill">
            <a:extLst>
              <a:ext uri="{FF2B5EF4-FFF2-40B4-BE49-F238E27FC236}">
                <a16:creationId xmlns:a16="http://schemas.microsoft.com/office/drawing/2014/main" id="{58CDF7FD-7C85-2163-E5EE-061B953481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350238" y="3413543"/>
            <a:ext cx="305843" cy="914400"/>
          </a:xfrm>
          <a:prstGeom prst="rect">
            <a:avLst/>
          </a:prstGeom>
        </p:spPr>
      </p:pic>
      <p:pic>
        <p:nvPicPr>
          <p:cNvPr id="55" name="Graphic 54" descr="Caret Left with solid fill">
            <a:extLst>
              <a:ext uri="{FF2B5EF4-FFF2-40B4-BE49-F238E27FC236}">
                <a16:creationId xmlns:a16="http://schemas.microsoft.com/office/drawing/2014/main" id="{5BFECF01-59B1-3690-BF90-EAF8B13FE1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0184880" y="3413543"/>
            <a:ext cx="305843" cy="914400"/>
          </a:xfrm>
          <a:prstGeom prst="rect">
            <a:avLst/>
          </a:prstGeom>
        </p:spPr>
      </p:pic>
      <p:sp>
        <p:nvSpPr>
          <p:cNvPr id="56" name="TextBox 55">
            <a:extLst>
              <a:ext uri="{FF2B5EF4-FFF2-40B4-BE49-F238E27FC236}">
                <a16:creationId xmlns:a16="http://schemas.microsoft.com/office/drawing/2014/main" id="{4CCA98E8-6F2A-A77E-B101-CE8A6320CCB9}"/>
              </a:ext>
            </a:extLst>
          </p:cNvPr>
          <p:cNvSpPr txBox="1"/>
          <p:nvPr/>
        </p:nvSpPr>
        <p:spPr>
          <a:xfrm>
            <a:off x="558800" y="1063094"/>
            <a:ext cx="2565400" cy="461665"/>
          </a:xfrm>
          <a:prstGeom prst="rect">
            <a:avLst/>
          </a:prstGeom>
          <a:noFill/>
        </p:spPr>
        <p:txBody>
          <a:bodyPr wrap="square" rtlCol="0">
            <a:spAutoFit/>
          </a:bodyPr>
          <a:lstStyle/>
          <a:p>
            <a:pPr algn="ctr"/>
            <a:r>
              <a:rPr lang="en-US" sz="2400"/>
              <a:t>Planning</a:t>
            </a:r>
          </a:p>
        </p:txBody>
      </p:sp>
      <p:grpSp>
        <p:nvGrpSpPr>
          <p:cNvPr id="57" name="Group 56">
            <a:extLst>
              <a:ext uri="{FF2B5EF4-FFF2-40B4-BE49-F238E27FC236}">
                <a16:creationId xmlns:a16="http://schemas.microsoft.com/office/drawing/2014/main" id="{16C27F2E-3F16-7144-A2B1-7EB023432CA3}"/>
              </a:ext>
            </a:extLst>
          </p:cNvPr>
          <p:cNvGrpSpPr/>
          <p:nvPr/>
        </p:nvGrpSpPr>
        <p:grpSpPr>
          <a:xfrm>
            <a:off x="1402081" y="2545899"/>
            <a:ext cx="9387840" cy="305843"/>
            <a:chOff x="1402081" y="2586539"/>
            <a:chExt cx="9387840" cy="305843"/>
          </a:xfrm>
          <a:solidFill>
            <a:schemeClr val="bg1">
              <a:lumMod val="50000"/>
            </a:schemeClr>
          </a:solidFill>
        </p:grpSpPr>
        <p:pic>
          <p:nvPicPr>
            <p:cNvPr id="58" name="Graphic 57" descr="Caret Left with solid fill">
              <a:extLst>
                <a:ext uri="{FF2B5EF4-FFF2-40B4-BE49-F238E27FC236}">
                  <a16:creationId xmlns:a16="http://schemas.microsoft.com/office/drawing/2014/main" id="{D87E957A-56FD-A20A-F2B4-93975A33DA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706359" y="2282261"/>
              <a:ext cx="305843" cy="914400"/>
            </a:xfrm>
            <a:prstGeom prst="rect">
              <a:avLst/>
            </a:prstGeom>
          </p:spPr>
        </p:pic>
        <p:pic>
          <p:nvPicPr>
            <p:cNvPr id="59" name="Graphic 58" descr="Caret Left with solid fill">
              <a:extLst>
                <a:ext uri="{FF2B5EF4-FFF2-40B4-BE49-F238E27FC236}">
                  <a16:creationId xmlns:a16="http://schemas.microsoft.com/office/drawing/2014/main" id="{B423C4E9-0A28-8299-FCC8-837950054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4530840" y="2282261"/>
              <a:ext cx="305843" cy="914400"/>
            </a:xfrm>
            <a:prstGeom prst="rect">
              <a:avLst/>
            </a:prstGeom>
          </p:spPr>
        </p:pic>
        <p:pic>
          <p:nvPicPr>
            <p:cNvPr id="60" name="Graphic 59" descr="Caret Left with solid fill">
              <a:extLst>
                <a:ext uri="{FF2B5EF4-FFF2-40B4-BE49-F238E27FC236}">
                  <a16:creationId xmlns:a16="http://schemas.microsoft.com/office/drawing/2014/main" id="{BA262702-E084-88B2-1975-CB5F9DC476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7355319" y="2282261"/>
              <a:ext cx="305843" cy="914400"/>
            </a:xfrm>
            <a:prstGeom prst="rect">
              <a:avLst/>
            </a:prstGeom>
          </p:spPr>
        </p:pic>
        <p:pic>
          <p:nvPicPr>
            <p:cNvPr id="61" name="Graphic 60" descr="Caret Left with solid fill">
              <a:extLst>
                <a:ext uri="{FF2B5EF4-FFF2-40B4-BE49-F238E27FC236}">
                  <a16:creationId xmlns:a16="http://schemas.microsoft.com/office/drawing/2014/main" id="{A93F5796-DE8B-70A8-9E32-1371E79F7D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0179799" y="2282261"/>
              <a:ext cx="305843" cy="914400"/>
            </a:xfrm>
            <a:prstGeom prst="rect">
              <a:avLst/>
            </a:prstGeom>
          </p:spPr>
        </p:pic>
      </p:grpSp>
      <p:sp>
        <p:nvSpPr>
          <p:cNvPr id="67" name="TextBox 66">
            <a:extLst>
              <a:ext uri="{FF2B5EF4-FFF2-40B4-BE49-F238E27FC236}">
                <a16:creationId xmlns:a16="http://schemas.microsoft.com/office/drawing/2014/main" id="{4C0F8D35-3C26-6931-FB4B-8E16145E0EFD}"/>
              </a:ext>
            </a:extLst>
          </p:cNvPr>
          <p:cNvSpPr txBox="1"/>
          <p:nvPr/>
        </p:nvSpPr>
        <p:spPr>
          <a:xfrm>
            <a:off x="3383280" y="1063094"/>
            <a:ext cx="2565400" cy="461665"/>
          </a:xfrm>
          <a:prstGeom prst="rect">
            <a:avLst/>
          </a:prstGeom>
          <a:noFill/>
        </p:spPr>
        <p:txBody>
          <a:bodyPr wrap="square" rtlCol="0">
            <a:spAutoFit/>
          </a:bodyPr>
          <a:lstStyle/>
          <a:p>
            <a:pPr algn="ctr"/>
            <a:r>
              <a:rPr lang="en-US" sz="2400"/>
              <a:t>Programming</a:t>
            </a:r>
          </a:p>
        </p:txBody>
      </p:sp>
      <p:sp>
        <p:nvSpPr>
          <p:cNvPr id="68" name="TextBox 67">
            <a:extLst>
              <a:ext uri="{FF2B5EF4-FFF2-40B4-BE49-F238E27FC236}">
                <a16:creationId xmlns:a16="http://schemas.microsoft.com/office/drawing/2014/main" id="{C8C461A1-C74C-655B-C623-D567C0C32A3D}"/>
              </a:ext>
            </a:extLst>
          </p:cNvPr>
          <p:cNvSpPr txBox="1"/>
          <p:nvPr/>
        </p:nvSpPr>
        <p:spPr>
          <a:xfrm>
            <a:off x="6243320" y="1063094"/>
            <a:ext cx="2529840" cy="461665"/>
          </a:xfrm>
          <a:prstGeom prst="rect">
            <a:avLst/>
          </a:prstGeom>
          <a:noFill/>
        </p:spPr>
        <p:txBody>
          <a:bodyPr wrap="square" rtlCol="0">
            <a:spAutoFit/>
          </a:bodyPr>
          <a:lstStyle/>
          <a:p>
            <a:pPr algn="ctr"/>
            <a:r>
              <a:rPr lang="en-US" sz="2400"/>
              <a:t>Budgeting</a:t>
            </a:r>
          </a:p>
        </p:txBody>
      </p:sp>
      <p:sp>
        <p:nvSpPr>
          <p:cNvPr id="69" name="TextBox 68">
            <a:extLst>
              <a:ext uri="{FF2B5EF4-FFF2-40B4-BE49-F238E27FC236}">
                <a16:creationId xmlns:a16="http://schemas.microsoft.com/office/drawing/2014/main" id="{83F8112E-24DC-BB04-B984-685E4EBF0E6A}"/>
              </a:ext>
            </a:extLst>
          </p:cNvPr>
          <p:cNvSpPr txBox="1"/>
          <p:nvPr/>
        </p:nvSpPr>
        <p:spPr>
          <a:xfrm>
            <a:off x="9103360" y="1063094"/>
            <a:ext cx="2529840" cy="461665"/>
          </a:xfrm>
          <a:prstGeom prst="rect">
            <a:avLst/>
          </a:prstGeom>
          <a:noFill/>
        </p:spPr>
        <p:txBody>
          <a:bodyPr wrap="square" rtlCol="0">
            <a:spAutoFit/>
          </a:bodyPr>
          <a:lstStyle/>
          <a:p>
            <a:pPr algn="ctr"/>
            <a:r>
              <a:rPr lang="en-US" sz="2400"/>
              <a:t>Execution</a:t>
            </a:r>
          </a:p>
        </p:txBody>
      </p:sp>
    </p:spTree>
    <p:extLst>
      <p:ext uri="{BB962C8B-B14F-4D97-AF65-F5344CB8AC3E}">
        <p14:creationId xmlns:p14="http://schemas.microsoft.com/office/powerpoint/2010/main" val="113179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25E9105DD0C349B9E8A91DA4CFA006" ma:contentTypeVersion="3" ma:contentTypeDescription="Create a new document." ma:contentTypeScope="" ma:versionID="6b538b914a4c114f96f61ee6317292f8">
  <xsd:schema xmlns:xsd="http://www.w3.org/2001/XMLSchema" xmlns:xs="http://www.w3.org/2001/XMLSchema" xmlns:p="http://schemas.microsoft.com/office/2006/metadata/properties" xmlns:ns2="440966c8-094f-4ded-8979-602f4d9e2d43" targetNamespace="http://schemas.microsoft.com/office/2006/metadata/properties" ma:root="true" ma:fieldsID="1829476b57718493417011e774721484" ns2:_="">
    <xsd:import namespace="440966c8-094f-4ded-8979-602f4d9e2d4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966c8-094f-4ded-8979-602f4d9e2d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8EB3D9-CE70-46F3-B315-D354ADF2911F}">
  <ds:schemaRefs>
    <ds:schemaRef ds:uri="http://schemas.microsoft.com/sharepoint/v3/contenttype/forms"/>
  </ds:schemaRefs>
</ds:datastoreItem>
</file>

<file path=customXml/itemProps2.xml><?xml version="1.0" encoding="utf-8"?>
<ds:datastoreItem xmlns:ds="http://schemas.openxmlformats.org/officeDocument/2006/customXml" ds:itemID="{5B836472-C355-4836-8B77-8ADFC5034741}">
  <ds:schemaRefs>
    <ds:schemaRef ds:uri="440966c8-094f-4ded-8979-602f4d9e2d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TotalTime>
  <Words>2345</Words>
  <Application>Microsoft Office PowerPoint</Application>
  <PresentationFormat>Widescreen</PresentationFormat>
  <Paragraphs>632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Narrow</vt:lpstr>
      <vt:lpstr>Calibri</vt:lpstr>
      <vt:lpstr>Segoe UI Emoji</vt:lpstr>
      <vt:lpstr>Office Theme</vt:lpstr>
      <vt:lpstr>PowerPoint Presentation</vt:lpstr>
      <vt:lpstr>Earth System Science Pathfinder Program Overview</vt:lpstr>
      <vt:lpstr>PowerPoint Presentation</vt:lpstr>
      <vt:lpstr>PowerPoint Presentation</vt:lpstr>
      <vt:lpstr>PowerPoint Presentation</vt:lpstr>
      <vt:lpstr>PowerPoint Presentation</vt:lpstr>
      <vt:lpstr>PowerPoint Presentation</vt:lpstr>
      <vt:lpstr>Open-Source Science Initiative &amp; Data Policy</vt:lpstr>
      <vt:lpstr>PowerPoint Presentation</vt:lpstr>
      <vt:lpstr>Program Forum Preview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Stewart, Hannah (HQ-DK000)[BOOZ ALLEN HAMILTON]</cp:lastModifiedBy>
  <cp:revision>2</cp:revision>
  <dcterms:created xsi:type="dcterms:W3CDTF">2018-07-16T01:24:17Z</dcterms:created>
  <dcterms:modified xsi:type="dcterms:W3CDTF">2023-08-22T11:27:15Z</dcterms:modified>
</cp:coreProperties>
</file>