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09" r:id="rId2"/>
  </p:sldMasterIdLst>
  <p:notesMasterIdLst>
    <p:notesMasterId r:id="rId31"/>
  </p:notesMasterIdLst>
  <p:sldIdLst>
    <p:sldId id="379" r:id="rId3"/>
    <p:sldId id="1042653047" r:id="rId4"/>
    <p:sldId id="1042653030" r:id="rId5"/>
    <p:sldId id="1042653024" r:id="rId6"/>
    <p:sldId id="1042653008" r:id="rId7"/>
    <p:sldId id="1042653019" r:id="rId8"/>
    <p:sldId id="1042653026" r:id="rId9"/>
    <p:sldId id="1042653031" r:id="rId10"/>
    <p:sldId id="1042653025" r:id="rId11"/>
    <p:sldId id="1042653028" r:id="rId12"/>
    <p:sldId id="1042653029" r:id="rId13"/>
    <p:sldId id="1042653023" r:id="rId14"/>
    <p:sldId id="1042653033" r:id="rId15"/>
    <p:sldId id="1042653035" r:id="rId16"/>
    <p:sldId id="1042653034" r:id="rId17"/>
    <p:sldId id="1042653032" r:id="rId18"/>
    <p:sldId id="1042653037" r:id="rId19"/>
    <p:sldId id="1042653038" r:id="rId20"/>
    <p:sldId id="1042653020" r:id="rId21"/>
    <p:sldId id="1042653040" r:id="rId22"/>
    <p:sldId id="1042653041" r:id="rId23"/>
    <p:sldId id="1042653042" r:id="rId24"/>
    <p:sldId id="1042653039" r:id="rId25"/>
    <p:sldId id="1042653043" r:id="rId26"/>
    <p:sldId id="1042653045" r:id="rId27"/>
    <p:sldId id="1042653048" r:id="rId28"/>
    <p:sldId id="1042653046" r:id="rId29"/>
    <p:sldId id="3821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2FF"/>
    <a:srgbClr val="0F5C65"/>
    <a:srgbClr val="887596"/>
    <a:srgbClr val="BCA6C9"/>
    <a:srgbClr val="EDE9FF"/>
    <a:srgbClr val="FEECFE"/>
    <a:srgbClr val="EFD6FF"/>
    <a:srgbClr val="0C4E57"/>
    <a:srgbClr val="053142"/>
    <a:srgbClr val="D6F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9"/>
    <p:restoredTop sz="97087"/>
  </p:normalViewPr>
  <p:slideViewPr>
    <p:cSldViewPr snapToGrid="0">
      <p:cViewPr varScale="1">
        <p:scale>
          <a:sx n="93" d="100"/>
          <a:sy n="93" d="100"/>
        </p:scale>
        <p:origin x="872"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2ACB0-D1A7-F14E-9C89-7B1F1B4572D6}"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47FDD-51BC-BD4F-8AA2-C3CC139FEA19}" type="slidenum">
              <a:rPr lang="en-US" smtClean="0"/>
              <a:t>‹#›</a:t>
            </a:fld>
            <a:endParaRPr lang="en-US"/>
          </a:p>
        </p:txBody>
      </p:sp>
    </p:spTree>
    <p:extLst>
      <p:ext uri="{BB962C8B-B14F-4D97-AF65-F5344CB8AC3E}">
        <p14:creationId xmlns:p14="http://schemas.microsoft.com/office/powerpoint/2010/main" val="65947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64280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Helvetica Neue LT Std" panose="020B0604020202020204" pitchFamily="34" charset="0"/>
              </a:rPr>
              <a:t>Science is the key to unlocking the secrets of the universe—unifying humanity with each discovery, expanding our knowledge and igniting our imagination. As we sail the sands of time and space, science gives context and meaning to measures great and small. Did you know there are as many stars in the universe as grains of sand on Earth? The new era of NASA Science discoveries is just beginning, and you are a part of it! </a:t>
            </a:r>
            <a:endParaRPr lang="en-US" sz="1200" dirty="0">
              <a:solidFill>
                <a:schemeClr val="bg1"/>
              </a:solidFill>
              <a:latin typeface="Helvetica Neue LT Std" panose="020B0604020202020204" pitchFamily="34" charset="0"/>
            </a:endParaRPr>
          </a:p>
          <a:p>
            <a:endParaRPr lang="en-US" sz="1200" dirty="0">
              <a:solidFill>
                <a:schemeClr val="bg1"/>
              </a:solidFill>
              <a:effectLst/>
              <a:latin typeface="Helvetica Neue LT Std" panose="020B0604020202020204" pitchFamily="34" charset="0"/>
            </a:endParaRPr>
          </a:p>
          <a:p>
            <a:r>
              <a:rPr lang="en-US" sz="1200" dirty="0">
                <a:solidFill>
                  <a:schemeClr val="bg1"/>
                </a:solidFill>
                <a:effectLst/>
                <a:latin typeface="Helvetica Neue LT Std" panose="020B0604020202020204" pitchFamily="34" charset="0"/>
              </a:rPr>
              <a:t>In 2022, we all watched in awe as the first images from the Webb Space Telescope were revealed. These stunning observations gave us a new view into the past and the deep universe and are only a glimpse of the discoveries to come. Artemis is preparing humanity to return to the Moon and explore beyond. On Mars, we have continued searching for signs of ancient life, both microscopic and macroscopic, as the Perseverance rover collects sands and rock samples to return to Earth in 2033. While here on Earth, we are developing new missions to provide novel insights into our system of systems that is our home planet. We are also preparing for the new Earth System Observatory missions which will improve our understanding of climate change and natural hazard mitigation, enabling tangible progress at local and national levels.</a:t>
            </a:r>
            <a:endParaRPr lang="en-US" sz="1200" dirty="0">
              <a:solidFill>
                <a:schemeClr val="bg1"/>
              </a:solidFill>
              <a:latin typeface="Helvetica Neue LT Std" panose="020B0604020202020204" pitchFamily="34" charset="0"/>
            </a:endParaRPr>
          </a:p>
          <a:p>
            <a:endParaRPr lang="en-US" sz="1200" dirty="0">
              <a:solidFill>
                <a:schemeClr val="bg1"/>
              </a:solidFill>
              <a:effectLst/>
              <a:latin typeface="Helvetica Neue LT Std" panose="020B0604020202020204" pitchFamily="34" charset="0"/>
            </a:endParaRPr>
          </a:p>
          <a:p>
            <a:r>
              <a:rPr lang="en-US" sz="1200" dirty="0">
                <a:solidFill>
                  <a:schemeClr val="bg1"/>
                </a:solidFill>
                <a:effectLst/>
                <a:latin typeface="Helvetica Neue LT Std" panose="020B0604020202020204" pitchFamily="34" charset="0"/>
              </a:rPr>
              <a:t>Our robotic investigators are not alone in unlocking new frontiers: NASA missions continued fueling new industries and technologies and the demand for a highly skilled and diverse workforce, one that brings to the table new ideas and approaches. And looking forward, our commitment to making discoveries more accessible to all includes starting a new Open-Source Science Initiative to share data worldwide.</a:t>
            </a:r>
          </a:p>
          <a:p>
            <a:endParaRPr lang="en-US" sz="1200" dirty="0">
              <a:solidFill>
                <a:schemeClr val="bg1"/>
              </a:solidFill>
              <a:latin typeface="Helvetica Neue LT Std" panose="020B0604020202020204" pitchFamily="34" charset="0"/>
            </a:endParaRPr>
          </a:p>
          <a:p>
            <a:r>
              <a:rPr lang="en-US" sz="1200" dirty="0">
                <a:solidFill>
                  <a:schemeClr val="bg1"/>
                </a:solidFill>
                <a:effectLst/>
                <a:latin typeface="Helvetica Neue LT Std" panose="020B0604020202020204" pitchFamily="34" charset="0"/>
              </a:rPr>
              <a:t>The NASA Science team is excited to continue our voyage together with you through time and space, discovering the universe one grain of sand at a time. Come explore with us.</a:t>
            </a:r>
          </a:p>
        </p:txBody>
      </p:sp>
      <p:sp>
        <p:nvSpPr>
          <p:cNvPr id="4" name="Slide Number Placeholder 3"/>
          <p:cNvSpPr>
            <a:spLocks noGrp="1"/>
          </p:cNvSpPr>
          <p:nvPr>
            <p:ph type="sldNum" sz="quarter" idx="5"/>
          </p:nvPr>
        </p:nvSpPr>
        <p:spPr/>
        <p:txBody>
          <a:bodyPr/>
          <a:lstStyle/>
          <a:p>
            <a:fld id="{B5547FDD-51BC-BD4F-8AA2-C3CC139FEA19}" type="slidenum">
              <a:rPr lang="en-US" smtClean="0"/>
              <a:t>5</a:t>
            </a:fld>
            <a:endParaRPr lang="en-US"/>
          </a:p>
        </p:txBody>
      </p:sp>
    </p:spTree>
    <p:extLst>
      <p:ext uri="{BB962C8B-B14F-4D97-AF65-F5344CB8AC3E}">
        <p14:creationId xmlns:p14="http://schemas.microsoft.com/office/powerpoint/2010/main" val="130442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4024235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19528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19</a:t>
            </a:fld>
            <a:endParaRPr lang="en-US"/>
          </a:p>
        </p:txBody>
      </p:sp>
    </p:spTree>
    <p:extLst>
      <p:ext uri="{BB962C8B-B14F-4D97-AF65-F5344CB8AC3E}">
        <p14:creationId xmlns:p14="http://schemas.microsoft.com/office/powerpoint/2010/main" val="3388810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Title goes here</a:t>
            </a:r>
          </a:p>
        </p:txBody>
      </p:sp>
    </p:spTree>
    <p:extLst>
      <p:ext uri="{BB962C8B-B14F-4D97-AF65-F5344CB8AC3E}">
        <p14:creationId xmlns:p14="http://schemas.microsoft.com/office/powerpoint/2010/main" val="15318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pic>
        <p:nvPicPr>
          <p:cNvPr id="20" name="Picture 19" descr="A fish in a fish bowl&#10;&#10;Description automatically generated with medium confidence">
            <a:extLst>
              <a:ext uri="{FF2B5EF4-FFF2-40B4-BE49-F238E27FC236}">
                <a16:creationId xmlns:a16="http://schemas.microsoft.com/office/drawing/2014/main" id="{E27763ED-C6EF-0A3F-9DC3-DECC3903942E}"/>
              </a:ext>
            </a:extLst>
          </p:cNvPr>
          <p:cNvPicPr>
            <a:picLocks noChangeAspect="1"/>
          </p:cNvPicPr>
          <p:nvPr userDrawn="1"/>
        </p:nvPicPr>
        <p:blipFill rotWithShape="1">
          <a:blip r:embed="rId2"/>
          <a:srcRect l="9041" r="-1703"/>
          <a:stretch/>
        </p:blipFill>
        <p:spPr>
          <a:xfrm>
            <a:off x="-10098" y="-14022"/>
            <a:ext cx="6309360" cy="6898619"/>
          </a:xfrm>
          <a:prstGeom prst="rect">
            <a:avLst/>
          </a:prstGeom>
        </p:spPr>
      </p:pic>
      <p:sp>
        <p:nvSpPr>
          <p:cNvPr id="16" name="Freeform 10">
            <a:extLst>
              <a:ext uri="{FF2B5EF4-FFF2-40B4-BE49-F238E27FC236}">
                <a16:creationId xmlns:a16="http://schemas.microsoft.com/office/drawing/2014/main" id="{57E849A0-189A-BF4F-A32C-C7108DAF3157}"/>
              </a:ext>
            </a:extLst>
          </p:cNvPr>
          <p:cNvSpPr>
            <a:spLocks/>
          </p:cNvSpPr>
          <p:nvPr userDrawn="1"/>
        </p:nvSpPr>
        <p:spPr bwMode="auto">
          <a:xfrm>
            <a:off x="1502802" y="-8237"/>
            <a:ext cx="10701073" cy="6903720"/>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0000">
                <a:schemeClr val="tx1"/>
              </a:gs>
              <a:gs pos="10000">
                <a:srgbClr val="311D3B"/>
              </a:gs>
            </a:gsLst>
            <a:path path="circle">
              <a:fillToRect l="100000" t="100000"/>
            </a:path>
            <a:tileRect r="-100000" b="-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01938" y="1131844"/>
            <a:ext cx="6678105" cy="590931"/>
          </a:xfrm>
        </p:spPr>
        <p:txBody>
          <a:bodyPr>
            <a:spAutoFit/>
          </a:bodyPr>
          <a:lstStyle>
            <a:lvl1pPr>
              <a:defRPr>
                <a:solidFill>
                  <a:srgbClr val="B096CB"/>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40526"/>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9">
            <a:extLst>
              <a:ext uri="{FF2B5EF4-FFF2-40B4-BE49-F238E27FC236}">
                <a16:creationId xmlns:a16="http://schemas.microsoft.com/office/drawing/2014/main" id="{7C8B7041-B100-AE0F-4F12-D13AC63BF810}"/>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chemeClr val="tx1"/>
              </a:gs>
              <a:gs pos="0">
                <a:schemeClr val="tx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19B374FA-6766-F944-2528-F08FB653C0F3}"/>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1914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3E5486-8476-0400-E36E-50D4F8C1A9A9}"/>
              </a:ext>
            </a:extLst>
          </p:cNvPr>
          <p:cNvPicPr>
            <a:picLocks noChangeAspect="1"/>
          </p:cNvPicPr>
          <p:nvPr userDrawn="1"/>
        </p:nvPicPr>
        <p:blipFill>
          <a:blip r:embed="rId2"/>
          <a:srcRect/>
          <a:stretch/>
        </p:blipFill>
        <p:spPr>
          <a:xfrm>
            <a:off x="-10350" y="-22887"/>
            <a:ext cx="12270209" cy="6901992"/>
          </a:xfrm>
          <a:prstGeom prst="rect">
            <a:avLst/>
          </a:prstGeom>
        </p:spPr>
      </p:pic>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677920" y="2543035"/>
            <a:ext cx="5418080" cy="1200329"/>
          </a:xfrm>
        </p:spPr>
        <p:txBody>
          <a:bodyPr wrap="square" anchor="ctr">
            <a:sp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0617911-7363-8226-76AA-B55DB732D706}"/>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83203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D6BDF8-5883-C749-A4E4-AFF995117797}"/>
              </a:ext>
            </a:extLst>
          </p:cNvPr>
          <p:cNvSpPr/>
          <p:nvPr userDrawn="1"/>
        </p:nvSpPr>
        <p:spPr>
          <a:xfrm>
            <a:off x="-6764" y="0"/>
            <a:ext cx="12198764" cy="6858000"/>
          </a:xfrm>
          <a:prstGeom prst="rect">
            <a:avLst/>
          </a:prstGeom>
          <a:gradFill flip="none" rotWithShape="1">
            <a:gsLst>
              <a:gs pos="0">
                <a:schemeClr val="tx1"/>
              </a:gs>
              <a:gs pos="54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9278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38F0C-B588-2A43-8F91-93A9F0A1F562}"/>
              </a:ext>
            </a:extLst>
          </p:cNvPr>
          <p:cNvPicPr>
            <a:picLocks noChangeAspect="1"/>
          </p:cNvPicPr>
          <p:nvPr userDrawn="1"/>
        </p:nvPicPr>
        <p:blipFill>
          <a:blip r:embed="rId2"/>
          <a:srcRect/>
          <a:stretch/>
        </p:blipFill>
        <p:spPr>
          <a:xfrm>
            <a:off x="-10350" y="-22887"/>
            <a:ext cx="12270208" cy="6901992"/>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558527" y="4469427"/>
            <a:ext cx="4873722" cy="365125"/>
          </a:xfrm>
        </p:spPr>
        <p:txBody>
          <a:bodyPr wrap="square">
            <a:spAutoFit/>
          </a:bodyPr>
          <a:lstStyle>
            <a:lvl1pPr marL="0" indent="0" algn="l">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8" name="Text Placeholder 27">
            <a:extLst>
              <a:ext uri="{FF2B5EF4-FFF2-40B4-BE49-F238E27FC236}">
                <a16:creationId xmlns:a16="http://schemas.microsoft.com/office/drawing/2014/main" id="{9EB2794A-5528-E000-6303-F23EDF3D2A62}"/>
              </a:ext>
            </a:extLst>
          </p:cNvPr>
          <p:cNvSpPr>
            <a:spLocks noGrp="1"/>
          </p:cNvSpPr>
          <p:nvPr>
            <p:ph type="body" sz="quarter" idx="14" hasCustomPrompt="1"/>
          </p:nvPr>
        </p:nvSpPr>
        <p:spPr>
          <a:xfrm>
            <a:off x="620337" y="2789175"/>
            <a:ext cx="4670991" cy="1277868"/>
          </a:xfrm>
        </p:spPr>
        <p:txBody>
          <a:bodyPr/>
          <a:lstStyle>
            <a:lvl1pPr algn="l">
              <a:defRPr sz="36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Title goes here</a:t>
            </a:r>
          </a:p>
        </p:txBody>
      </p:sp>
    </p:spTree>
    <p:extLst>
      <p:ext uri="{BB962C8B-B14F-4D97-AF65-F5344CB8AC3E}">
        <p14:creationId xmlns:p14="http://schemas.microsoft.com/office/powerpoint/2010/main" val="87861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Agenda</a:t>
            </a:r>
          </a:p>
        </p:txBody>
      </p:sp>
    </p:spTree>
    <p:extLst>
      <p:ext uri="{BB962C8B-B14F-4D97-AF65-F5344CB8AC3E}">
        <p14:creationId xmlns:p14="http://schemas.microsoft.com/office/powerpoint/2010/main" val="385842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D7BB5A-3CF7-5B5F-CD10-7C77CDE8C2AC}"/>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111389" cy="590931"/>
          </a:xfrm>
        </p:spPr>
        <p:txBody>
          <a:bodyPr wrap="square">
            <a:spAutoFit/>
          </a:bodyPr>
          <a:lstStyle>
            <a:lvl1pPr>
              <a:defRPr sz="3600">
                <a:solidFill>
                  <a:srgbClr val="452C5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111388" cy="2041585"/>
          </a:xfrm>
        </p:spPr>
        <p:txBody>
          <a:bodyPr wrap="square">
            <a:spAutoFit/>
          </a:bodyPr>
          <a:lstStyle>
            <a:lvl1pPr>
              <a:lnSpc>
                <a:spcPct val="100000"/>
              </a:lnSpc>
              <a:spcAft>
                <a:spcPts val="600"/>
              </a:spcAft>
              <a:defRPr>
                <a:solidFill>
                  <a:schemeClr val="tx1"/>
                </a:solidFill>
              </a:defRPr>
            </a:lvl1pPr>
            <a:lvl2pPr>
              <a:lnSpc>
                <a:spcPct val="100000"/>
              </a:lnSpc>
              <a:spcAft>
                <a:spcPts val="600"/>
              </a:spcAft>
              <a:defRPr>
                <a:solidFill>
                  <a:schemeClr val="tx1"/>
                </a:solidFill>
              </a:defRPr>
            </a:lvl2pPr>
            <a:lvl3pPr>
              <a:lnSpc>
                <a:spcPct val="100000"/>
              </a:lnSpc>
              <a:spcAft>
                <a:spcPts val="600"/>
              </a:spcAft>
              <a:defRPr>
                <a:solidFill>
                  <a:schemeClr val="tx1"/>
                </a:solidFill>
              </a:defRPr>
            </a:lvl3pPr>
            <a:lvl4pPr>
              <a:lnSpc>
                <a:spcPct val="100000"/>
              </a:lnSpc>
              <a:spcAft>
                <a:spcPts val="600"/>
              </a:spcAft>
              <a:defRPr>
                <a:solidFill>
                  <a:schemeClr val="tx1"/>
                </a:solidFill>
              </a:defRPr>
            </a:lvl4pPr>
            <a:lvl5pPr>
              <a:lnSpc>
                <a:spcPct val="100000"/>
              </a:lnSpc>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2FAC7297-2172-ADC3-2326-E445BD8BCCBA}"/>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2">
            <a:extLst>
              <a:ext uri="{FF2B5EF4-FFF2-40B4-BE49-F238E27FC236}">
                <a16:creationId xmlns:a16="http://schemas.microsoft.com/office/drawing/2014/main" id="{C912BD54-C5E7-8055-FB3B-2DCC2DD71DB2}"/>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D0FB1357-6EE1-29B0-E362-353FB5DE00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15" name="Text Placeholder 29">
            <a:extLst>
              <a:ext uri="{FF2B5EF4-FFF2-40B4-BE49-F238E27FC236}">
                <a16:creationId xmlns:a16="http://schemas.microsoft.com/office/drawing/2014/main" id="{D3940A01-E5AD-739B-D182-5D8CC3A67046}"/>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45277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887596">
                  <a:alpha val="83000"/>
                </a:srgbClr>
              </a:gs>
              <a:gs pos="59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1043538"/>
            <a:ext cx="10393680"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50630" y="1889198"/>
            <a:ext cx="10619923" cy="1733808"/>
          </a:xfrm>
        </p:spPr>
        <p:txBody>
          <a:bodyPr>
            <a:sp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200079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887596">
                  <a:alpha val="82769"/>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733808"/>
          </a:xfrm>
        </p:spPr>
        <p:txBody>
          <a:bodyPr wrap="square">
            <a:sp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209140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5C397A-24C3-CEFE-99E5-56119A5E2F45}"/>
              </a:ext>
            </a:extLst>
          </p:cNvPr>
          <p:cNvSpPr/>
          <p:nvPr userDrawn="1"/>
        </p:nvSpPr>
        <p:spPr>
          <a:xfrm>
            <a:off x="0" y="-37214"/>
            <a:ext cx="12192000" cy="3235212"/>
          </a:xfrm>
          <a:prstGeom prst="rect">
            <a:avLst/>
          </a:prstGeom>
          <a:solidFill>
            <a:srgbClr val="887596">
              <a:alpha val="645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0">
                <a:solidFill>
                  <a:srgbClr val="4B345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tx1"/>
                </a:solidFill>
              </a:defRPr>
            </a:lvl1pPr>
          </a:lstStyle>
          <a:p>
            <a:pPr lvl="0"/>
            <a:r>
              <a:rPr lang="en-US" dirty="0"/>
              <a:t>Click to edit Master</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tx1"/>
                </a:solidFill>
              </a:defRPr>
            </a:lvl1pPr>
          </a:lstStyle>
          <a:p>
            <a:pPr lvl="0"/>
            <a:r>
              <a:rPr lang="en-US" dirty="0"/>
              <a:t>Click to edit Master</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tx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887596"/>
          </a:solidFill>
        </p:spPr>
        <p:txBody>
          <a:bodyPr/>
          <a:lstStyle/>
          <a:p>
            <a:pPr lvl="0"/>
            <a:r>
              <a:rPr lang="en-US" dirty="0"/>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887596"/>
          </a:solidFill>
        </p:spPr>
        <p:txBody>
          <a:bodyPr/>
          <a:lstStyle/>
          <a:p>
            <a:pPr lvl="0"/>
            <a:r>
              <a:rPr lang="en-US" dirty="0"/>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887596"/>
          </a:solidFill>
        </p:spPr>
        <p:txBody>
          <a:bodyPr/>
          <a:lstStyle/>
          <a:p>
            <a:pPr lvl="0"/>
            <a:r>
              <a:rPr lang="en-US" dirty="0"/>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422638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887596">
                  <a:alpha val="82534"/>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887596"/>
          </a:solidFill>
        </p:spPr>
        <p:txBody>
          <a:bodyPr/>
          <a:lstStyle/>
          <a:p>
            <a:pPr lvl="0"/>
            <a:r>
              <a:rPr lang="en-US" dirty="0"/>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tx1"/>
                </a:solidFill>
              </a:defRPr>
            </a:lvl1pPr>
          </a:lstStyle>
          <a:p>
            <a:pPr>
              <a:lnSpc>
                <a:spcPct val="110000"/>
              </a:lnSpc>
            </a:pPr>
            <a:r>
              <a:rPr lang="en-US" sz="1500" dirty="0"/>
              <a:t>Lorem ipsum dolor sit </a:t>
            </a:r>
            <a:r>
              <a:rPr lang="en-US" sz="1500" dirty="0" err="1"/>
              <a:t>amet</a:t>
            </a:r>
            <a:r>
              <a:rPr lang="en-US" sz="1500" dirty="0"/>
              <a:t>, </a:t>
            </a:r>
            <a:r>
              <a:rPr lang="en-US" sz="1500" dirty="0" err="1"/>
              <a:t>consectetur</a:t>
            </a:r>
            <a:r>
              <a:rPr lang="en-US" sz="1500" dirty="0"/>
              <a:t> </a:t>
            </a:r>
            <a:r>
              <a:rPr lang="en-US" sz="1500" dirty="0" err="1"/>
              <a:t>adipiscing</a:t>
            </a:r>
            <a:r>
              <a:rPr lang="en-US" sz="1500" dirty="0"/>
              <a:t> </a:t>
            </a:r>
            <a:r>
              <a:rPr lang="en-US" sz="1500" dirty="0" err="1"/>
              <a:t>elit</a:t>
            </a:r>
            <a:r>
              <a:rPr lang="en-US" sz="1500" dirty="0"/>
              <a:t>, sed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labore et do lore magna </a:t>
            </a:r>
            <a:r>
              <a:rPr lang="en-US" sz="1500" dirty="0" err="1"/>
              <a:t>aliqua</a:t>
            </a:r>
            <a:r>
              <a:rPr lang="en-US" sz="1500" dirty="0"/>
              <a:t>. Ut </a:t>
            </a:r>
            <a:r>
              <a:rPr lang="en-US" sz="1500" dirty="0" err="1"/>
              <a:t>enim</a:t>
            </a:r>
            <a:r>
              <a:rPr lang="en-US" sz="1500" dirty="0"/>
              <a:t> ad minim </a:t>
            </a:r>
            <a:r>
              <a:rPr lang="en-US" sz="1500" dirty="0" err="1"/>
              <a:t>veniam</a:t>
            </a:r>
            <a:r>
              <a:rPr lang="en-US" sz="1500" dirty="0"/>
              <a:t>, </a:t>
            </a:r>
            <a:r>
              <a:rPr lang="en-US" sz="1500" dirty="0" err="1"/>
              <a:t>quis</a:t>
            </a:r>
            <a:r>
              <a:rPr lang="en-US" sz="1500" dirty="0"/>
              <a:t> </a:t>
            </a:r>
            <a:r>
              <a:rPr lang="en-US" sz="1500" dirty="0" err="1"/>
              <a:t>nostrud</a:t>
            </a:r>
            <a:r>
              <a:rPr lang="en-US" sz="1500" dirty="0"/>
              <a:t> exercitation </a:t>
            </a:r>
            <a:r>
              <a:rPr lang="en-US" sz="1500" dirty="0" err="1"/>
              <a:t>ullamco</a:t>
            </a:r>
            <a:r>
              <a:rPr lang="en-US" sz="1500" dirty="0"/>
              <a:t> </a:t>
            </a:r>
            <a:r>
              <a:rPr lang="en-US" sz="1500" dirty="0" err="1"/>
              <a:t>laboris</a:t>
            </a:r>
            <a:r>
              <a:rPr lang="en-US" sz="1500" dirty="0"/>
              <a:t> nisi </a:t>
            </a:r>
            <a:r>
              <a:rPr lang="en-US" sz="1500" dirty="0" err="1"/>
              <a:t>ut</a:t>
            </a:r>
            <a:r>
              <a:rPr lang="en-US" sz="1500" dirty="0"/>
              <a:t> </a:t>
            </a:r>
            <a:r>
              <a:rPr lang="en-US" sz="1500" dirty="0" err="1"/>
              <a:t>aliquip</a:t>
            </a:r>
            <a:r>
              <a:rPr lang="en-US" sz="1500" dirty="0"/>
              <a:t> ex </a:t>
            </a:r>
            <a:r>
              <a:rPr lang="en-US" sz="1500" dirty="0" err="1"/>
              <a:t>ea</a:t>
            </a:r>
            <a:r>
              <a:rPr lang="en-US" sz="1500" dirty="0"/>
              <a:t> comm. Duis </a:t>
            </a:r>
            <a:r>
              <a:rPr lang="en-US" sz="1500" dirty="0" err="1"/>
              <a:t>aute</a:t>
            </a:r>
            <a:r>
              <a:rPr lang="en-US" sz="1500" dirty="0"/>
              <a:t> </a:t>
            </a:r>
            <a:r>
              <a:rPr lang="en-US" sz="1500" dirty="0" err="1"/>
              <a:t>irure</a:t>
            </a:r>
            <a:r>
              <a:rPr lang="en-US" sz="1500" dirty="0"/>
              <a:t> dolor in </a:t>
            </a:r>
            <a:r>
              <a:rPr lang="en-US" sz="1500" dirty="0" err="1"/>
              <a:t>reprehenderit</a:t>
            </a:r>
            <a:r>
              <a:rPr lang="en-US" sz="1500" dirty="0"/>
              <a:t> in </a:t>
            </a:r>
            <a:r>
              <a:rPr lang="en-US" sz="1500" dirty="0" err="1"/>
              <a:t>volu</a:t>
            </a:r>
            <a:r>
              <a:rPr lang="en-US" sz="1500" dirty="0"/>
              <a:t> </a:t>
            </a:r>
            <a:r>
              <a:rPr lang="en-US" sz="1500" dirty="0" err="1"/>
              <a:t>ptate</a:t>
            </a:r>
            <a:r>
              <a:rPr lang="en-US" sz="1500" dirty="0"/>
              <a:t> </a:t>
            </a:r>
            <a:r>
              <a:rPr lang="en-US" sz="1500" dirty="0" err="1"/>
              <a:t>velit</a:t>
            </a:r>
            <a:r>
              <a:rPr lang="en-US" sz="1500" dirty="0"/>
              <a:t> </a:t>
            </a:r>
            <a:r>
              <a:rPr lang="en-US" sz="1500" dirty="0" err="1"/>
              <a:t>esse</a:t>
            </a:r>
            <a:r>
              <a:rPr lang="en-US" sz="1500" dirty="0"/>
              <a:t> </a:t>
            </a:r>
            <a:r>
              <a:rPr lang="en-US" sz="1500" dirty="0" err="1"/>
              <a:t>cillum</a:t>
            </a:r>
            <a:r>
              <a:rPr lang="en-US" sz="1500" dirty="0"/>
              <a:t> dolore </a:t>
            </a:r>
            <a:r>
              <a:rPr lang="en-US" sz="1500" dirty="0" err="1"/>
              <a:t>eu</a:t>
            </a:r>
            <a:r>
              <a:rPr lang="en-US" sz="1500" dirty="0"/>
              <a:t> </a:t>
            </a:r>
            <a:r>
              <a:rPr lang="en-US" sz="1500" dirty="0" err="1"/>
              <a:t>fugiat</a:t>
            </a:r>
            <a:r>
              <a:rPr lang="en-US" sz="1500" dirty="0"/>
              <a:t> </a:t>
            </a:r>
            <a:r>
              <a:rPr lang="en-US" sz="1500" dirty="0" err="1"/>
              <a:t>nulla</a:t>
            </a:r>
            <a:r>
              <a:rPr lang="en-US" sz="1500" dirty="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endParaRPr lang="en-US" sz="1200" dirty="0">
              <a:solidFill>
                <a:schemeClr val="bg1"/>
              </a:solidFill>
            </a:endParaRP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sed do </a:t>
            </a:r>
            <a:r>
              <a:rPr lang="en-US" sz="1200" dirty="0" err="1"/>
              <a:t>eiusmod</a:t>
            </a:r>
            <a:r>
              <a:rPr lang="en-US" sz="1200" dirty="0"/>
              <a:t> </a:t>
            </a:r>
            <a:r>
              <a:rPr lang="en-US" sz="1200" dirty="0" err="1"/>
              <a:t>tempor</a:t>
            </a:r>
            <a:r>
              <a:rPr lang="en-US" sz="1200" dirty="0"/>
              <a:t> .</a:t>
            </a:r>
            <a:endParaRPr lang="en-US" sz="1200" dirty="0">
              <a:solidFill>
                <a:schemeClr val="bg1"/>
              </a:solidFill>
            </a:endParaRP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887596"/>
          </a:solidFill>
        </p:spPr>
        <p:txBody>
          <a:bodyPr/>
          <a:lstStyle/>
          <a:p>
            <a:pPr lvl="0"/>
            <a:r>
              <a:rPr lang="en-US" dirty="0"/>
              <a:t>Insert image</a:t>
            </a:r>
          </a:p>
        </p:txBody>
      </p:sp>
    </p:spTree>
    <p:extLst>
      <p:ext uri="{BB962C8B-B14F-4D97-AF65-F5344CB8AC3E}">
        <p14:creationId xmlns:p14="http://schemas.microsoft.com/office/powerpoint/2010/main" val="429102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1DDB-040B-49AF-49E1-C2D0F5AE481E}"/>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9">
            <a:extLst>
              <a:ext uri="{FF2B5EF4-FFF2-40B4-BE49-F238E27FC236}">
                <a16:creationId xmlns:a16="http://schemas.microsoft.com/office/drawing/2014/main" id="{6C26CE42-D394-43A3-9991-3999B842670F}"/>
              </a:ext>
            </a:extLst>
          </p:cNvPr>
          <p:cNvSpPr>
            <a:spLocks noGrp="1"/>
          </p:cNvSpPr>
          <p:nvPr>
            <p:ph type="body" sz="quarter" idx="15" hasCustomPrompt="1"/>
          </p:nvPr>
        </p:nvSpPr>
        <p:spPr>
          <a:xfrm>
            <a:off x="6715581" y="4610887"/>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24" name="Text Placeholder 29">
            <a:extLst>
              <a:ext uri="{FF2B5EF4-FFF2-40B4-BE49-F238E27FC236}">
                <a16:creationId xmlns:a16="http://schemas.microsoft.com/office/drawing/2014/main" id="{7EF57552-9B58-31CD-7250-21A47B0150F1}"/>
              </a:ext>
            </a:extLst>
          </p:cNvPr>
          <p:cNvSpPr>
            <a:spLocks noGrp="1"/>
          </p:cNvSpPr>
          <p:nvPr>
            <p:ph type="body" sz="quarter" idx="16" hasCustomPrompt="1"/>
          </p:nvPr>
        </p:nvSpPr>
        <p:spPr>
          <a:xfrm>
            <a:off x="6715581" y="4860434"/>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28" name="Text Placeholder 29">
            <a:extLst>
              <a:ext uri="{FF2B5EF4-FFF2-40B4-BE49-F238E27FC236}">
                <a16:creationId xmlns:a16="http://schemas.microsoft.com/office/drawing/2014/main" id="{947860CE-C44F-E642-0D70-A3EABDA65BCC}"/>
              </a:ext>
            </a:extLst>
          </p:cNvPr>
          <p:cNvSpPr>
            <a:spLocks noGrp="1"/>
          </p:cNvSpPr>
          <p:nvPr>
            <p:ph type="body" sz="quarter" idx="17" hasCustomPrompt="1"/>
          </p:nvPr>
        </p:nvSpPr>
        <p:spPr>
          <a:xfrm>
            <a:off x="5822742" y="4523696"/>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03</a:t>
            </a:r>
          </a:p>
        </p:txBody>
      </p:sp>
      <p:sp>
        <p:nvSpPr>
          <p:cNvPr id="29" name="Text Placeholder 29">
            <a:extLst>
              <a:ext uri="{FF2B5EF4-FFF2-40B4-BE49-F238E27FC236}">
                <a16:creationId xmlns:a16="http://schemas.microsoft.com/office/drawing/2014/main" id="{01C047E1-B342-1714-4272-8E10A176283A}"/>
              </a:ext>
            </a:extLst>
          </p:cNvPr>
          <p:cNvSpPr>
            <a:spLocks noGrp="1"/>
          </p:cNvSpPr>
          <p:nvPr>
            <p:ph type="body" sz="quarter" idx="18" hasCustomPrompt="1"/>
          </p:nvPr>
        </p:nvSpPr>
        <p:spPr>
          <a:xfrm>
            <a:off x="6717269" y="2554341"/>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0" name="Text Placeholder 29">
            <a:extLst>
              <a:ext uri="{FF2B5EF4-FFF2-40B4-BE49-F238E27FC236}">
                <a16:creationId xmlns:a16="http://schemas.microsoft.com/office/drawing/2014/main" id="{9C175A04-C715-B5BD-04F4-472E28493CDC}"/>
              </a:ext>
            </a:extLst>
          </p:cNvPr>
          <p:cNvSpPr>
            <a:spLocks noGrp="1"/>
          </p:cNvSpPr>
          <p:nvPr>
            <p:ph type="body" sz="quarter" idx="19" hasCustomPrompt="1"/>
          </p:nvPr>
        </p:nvSpPr>
        <p:spPr>
          <a:xfrm>
            <a:off x="6717269" y="2803888"/>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1" name="Text Placeholder 29">
            <a:extLst>
              <a:ext uri="{FF2B5EF4-FFF2-40B4-BE49-F238E27FC236}">
                <a16:creationId xmlns:a16="http://schemas.microsoft.com/office/drawing/2014/main" id="{5C89BA1C-E79B-82FF-C3D6-AC78F4CAB5A2}"/>
              </a:ext>
            </a:extLst>
          </p:cNvPr>
          <p:cNvSpPr>
            <a:spLocks noGrp="1"/>
          </p:cNvSpPr>
          <p:nvPr>
            <p:ph type="body" sz="quarter" idx="20" hasCustomPrompt="1"/>
          </p:nvPr>
        </p:nvSpPr>
        <p:spPr>
          <a:xfrm>
            <a:off x="5824430" y="2467150"/>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01</a:t>
            </a:r>
          </a:p>
        </p:txBody>
      </p:sp>
      <p:sp>
        <p:nvSpPr>
          <p:cNvPr id="32" name="Text Placeholder 29">
            <a:extLst>
              <a:ext uri="{FF2B5EF4-FFF2-40B4-BE49-F238E27FC236}">
                <a16:creationId xmlns:a16="http://schemas.microsoft.com/office/drawing/2014/main" id="{095E7DD3-B9B0-C54E-8576-1B6D5A0FDF93}"/>
              </a:ext>
            </a:extLst>
          </p:cNvPr>
          <p:cNvSpPr>
            <a:spLocks noGrp="1"/>
          </p:cNvSpPr>
          <p:nvPr>
            <p:ph type="body" sz="quarter" idx="21" hasCustomPrompt="1"/>
          </p:nvPr>
        </p:nvSpPr>
        <p:spPr>
          <a:xfrm>
            <a:off x="6713358" y="358761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3" name="Text Placeholder 29">
            <a:extLst>
              <a:ext uri="{FF2B5EF4-FFF2-40B4-BE49-F238E27FC236}">
                <a16:creationId xmlns:a16="http://schemas.microsoft.com/office/drawing/2014/main" id="{BEAB5FAA-4B52-3294-A7EB-FCCE8D2DECBD}"/>
              </a:ext>
            </a:extLst>
          </p:cNvPr>
          <p:cNvSpPr>
            <a:spLocks noGrp="1"/>
          </p:cNvSpPr>
          <p:nvPr>
            <p:ph type="body" sz="quarter" idx="22" hasCustomPrompt="1"/>
          </p:nvPr>
        </p:nvSpPr>
        <p:spPr>
          <a:xfrm>
            <a:off x="6713358" y="383715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4" name="Text Placeholder 29">
            <a:extLst>
              <a:ext uri="{FF2B5EF4-FFF2-40B4-BE49-F238E27FC236}">
                <a16:creationId xmlns:a16="http://schemas.microsoft.com/office/drawing/2014/main" id="{00DA802A-A3E4-CA18-1A9A-EDAA36BA0970}"/>
              </a:ext>
            </a:extLst>
          </p:cNvPr>
          <p:cNvSpPr>
            <a:spLocks noGrp="1"/>
          </p:cNvSpPr>
          <p:nvPr>
            <p:ph type="body" sz="quarter" idx="23" hasCustomPrompt="1"/>
          </p:nvPr>
        </p:nvSpPr>
        <p:spPr>
          <a:xfrm>
            <a:off x="5820519" y="350042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02</a:t>
            </a:r>
          </a:p>
        </p:txBody>
      </p:sp>
      <p:sp>
        <p:nvSpPr>
          <p:cNvPr id="35" name="Text Placeholder 29">
            <a:extLst>
              <a:ext uri="{FF2B5EF4-FFF2-40B4-BE49-F238E27FC236}">
                <a16:creationId xmlns:a16="http://schemas.microsoft.com/office/drawing/2014/main" id="{9E6D3566-D7D2-6F8C-C376-D140A2205A98}"/>
              </a:ext>
            </a:extLst>
          </p:cNvPr>
          <p:cNvSpPr>
            <a:spLocks noGrp="1"/>
          </p:cNvSpPr>
          <p:nvPr>
            <p:ph type="body" sz="quarter" idx="24" hasCustomPrompt="1"/>
          </p:nvPr>
        </p:nvSpPr>
        <p:spPr>
          <a:xfrm>
            <a:off x="9812335" y="254025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6" name="Text Placeholder 29">
            <a:extLst>
              <a:ext uri="{FF2B5EF4-FFF2-40B4-BE49-F238E27FC236}">
                <a16:creationId xmlns:a16="http://schemas.microsoft.com/office/drawing/2014/main" id="{5C1B3B53-6C82-5EAD-F52D-1C9BD1DA2D04}"/>
              </a:ext>
            </a:extLst>
          </p:cNvPr>
          <p:cNvSpPr>
            <a:spLocks noGrp="1"/>
          </p:cNvSpPr>
          <p:nvPr>
            <p:ph type="body" sz="quarter" idx="25" hasCustomPrompt="1"/>
          </p:nvPr>
        </p:nvSpPr>
        <p:spPr>
          <a:xfrm>
            <a:off x="9812335" y="278980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37" name="Text Placeholder 29">
            <a:extLst>
              <a:ext uri="{FF2B5EF4-FFF2-40B4-BE49-F238E27FC236}">
                <a16:creationId xmlns:a16="http://schemas.microsoft.com/office/drawing/2014/main" id="{42550267-A00C-EFF1-6A5D-132757A11AB7}"/>
              </a:ext>
            </a:extLst>
          </p:cNvPr>
          <p:cNvSpPr>
            <a:spLocks noGrp="1"/>
          </p:cNvSpPr>
          <p:nvPr>
            <p:ph type="body" sz="quarter" idx="26" hasCustomPrompt="1"/>
          </p:nvPr>
        </p:nvSpPr>
        <p:spPr>
          <a:xfrm>
            <a:off x="8919496" y="245306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04</a:t>
            </a:r>
          </a:p>
        </p:txBody>
      </p:sp>
      <p:sp>
        <p:nvSpPr>
          <p:cNvPr id="38" name="Text Placeholder 29">
            <a:extLst>
              <a:ext uri="{FF2B5EF4-FFF2-40B4-BE49-F238E27FC236}">
                <a16:creationId xmlns:a16="http://schemas.microsoft.com/office/drawing/2014/main" id="{A176DF8C-24E0-ED15-46A8-1A4B6833444D}"/>
              </a:ext>
            </a:extLst>
          </p:cNvPr>
          <p:cNvSpPr>
            <a:spLocks noGrp="1"/>
          </p:cNvSpPr>
          <p:nvPr>
            <p:ph type="body" sz="quarter" idx="27" hasCustomPrompt="1"/>
          </p:nvPr>
        </p:nvSpPr>
        <p:spPr>
          <a:xfrm>
            <a:off x="9810962" y="3587069"/>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39" name="Text Placeholder 29">
            <a:extLst>
              <a:ext uri="{FF2B5EF4-FFF2-40B4-BE49-F238E27FC236}">
                <a16:creationId xmlns:a16="http://schemas.microsoft.com/office/drawing/2014/main" id="{D2CDA964-812E-DE2F-3A8D-0B273D7B62A2}"/>
              </a:ext>
            </a:extLst>
          </p:cNvPr>
          <p:cNvSpPr>
            <a:spLocks noGrp="1"/>
          </p:cNvSpPr>
          <p:nvPr>
            <p:ph type="body" sz="quarter" idx="28" hasCustomPrompt="1"/>
          </p:nvPr>
        </p:nvSpPr>
        <p:spPr>
          <a:xfrm>
            <a:off x="9810962" y="3836616"/>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40" name="Text Placeholder 29">
            <a:extLst>
              <a:ext uri="{FF2B5EF4-FFF2-40B4-BE49-F238E27FC236}">
                <a16:creationId xmlns:a16="http://schemas.microsoft.com/office/drawing/2014/main" id="{66728A9F-5BA4-6A76-4ACE-D9E3B1D080B7}"/>
              </a:ext>
            </a:extLst>
          </p:cNvPr>
          <p:cNvSpPr>
            <a:spLocks noGrp="1"/>
          </p:cNvSpPr>
          <p:nvPr>
            <p:ph type="body" sz="quarter" idx="29" hasCustomPrompt="1"/>
          </p:nvPr>
        </p:nvSpPr>
        <p:spPr>
          <a:xfrm>
            <a:off x="8918123" y="3499878"/>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05</a:t>
            </a:r>
          </a:p>
        </p:txBody>
      </p:sp>
      <p:sp>
        <p:nvSpPr>
          <p:cNvPr id="41" name="Text Placeholder 29">
            <a:extLst>
              <a:ext uri="{FF2B5EF4-FFF2-40B4-BE49-F238E27FC236}">
                <a16:creationId xmlns:a16="http://schemas.microsoft.com/office/drawing/2014/main" id="{DACEF338-E9C2-8D91-AAD1-D063B805A9C1}"/>
              </a:ext>
            </a:extLst>
          </p:cNvPr>
          <p:cNvSpPr>
            <a:spLocks noGrp="1"/>
          </p:cNvSpPr>
          <p:nvPr>
            <p:ph type="body" sz="quarter" idx="30" hasCustomPrompt="1"/>
          </p:nvPr>
        </p:nvSpPr>
        <p:spPr>
          <a:xfrm>
            <a:off x="9810962" y="4634762"/>
            <a:ext cx="2080076" cy="338554"/>
          </a:xfrm>
        </p:spPr>
        <p:txBody>
          <a:bodyPr/>
          <a:lstStyle>
            <a:lvl1pPr algn="l">
              <a:defRPr sz="16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SLIDE TITLE</a:t>
            </a:r>
          </a:p>
        </p:txBody>
      </p:sp>
      <p:sp>
        <p:nvSpPr>
          <p:cNvPr id="42" name="Text Placeholder 29">
            <a:extLst>
              <a:ext uri="{FF2B5EF4-FFF2-40B4-BE49-F238E27FC236}">
                <a16:creationId xmlns:a16="http://schemas.microsoft.com/office/drawing/2014/main" id="{2EDC52C4-3883-C627-945E-6A3C40FF5F64}"/>
              </a:ext>
            </a:extLst>
          </p:cNvPr>
          <p:cNvSpPr>
            <a:spLocks noGrp="1"/>
          </p:cNvSpPr>
          <p:nvPr>
            <p:ph type="body" sz="quarter" idx="31" hasCustomPrompt="1"/>
          </p:nvPr>
        </p:nvSpPr>
        <p:spPr>
          <a:xfrm>
            <a:off x="9810962" y="4884309"/>
            <a:ext cx="2080076" cy="338554"/>
          </a:xfrm>
        </p:spPr>
        <p:txBody>
          <a:bodyPr/>
          <a:lstStyle>
            <a:lvl1pPr algn="l">
              <a:defRPr sz="1600" b="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a:defRPr sz="2500" spc="-50">
                <a:solidFill>
                  <a:srgbClr val="000000"/>
                </a:solidFill>
                <a:latin typeface="Inter Regular"/>
                <a:ea typeface="Inter Regular"/>
                <a:cs typeface="Inter Regular"/>
                <a:sym typeface="Inter Regular"/>
              </a:defRPr>
            </a:pPr>
            <a:r>
              <a:rPr lang="en-US" sz="1600" spc="0" dirty="0">
                <a:solidFill>
                  <a:schemeClr val="bg1"/>
                </a:solidFill>
                <a:latin typeface="Arial" panose="020B0604020202020204" pitchFamily="34" charset="0"/>
                <a:cs typeface="Arial" panose="020B0604020202020204" pitchFamily="34" charset="0"/>
              </a:rPr>
              <a:t>Subtitle goes here</a:t>
            </a:r>
          </a:p>
        </p:txBody>
      </p:sp>
      <p:sp>
        <p:nvSpPr>
          <p:cNvPr id="43" name="Text Placeholder 29">
            <a:extLst>
              <a:ext uri="{FF2B5EF4-FFF2-40B4-BE49-F238E27FC236}">
                <a16:creationId xmlns:a16="http://schemas.microsoft.com/office/drawing/2014/main" id="{DFB136E6-93A0-E544-9015-6DBC76E7EF95}"/>
              </a:ext>
            </a:extLst>
          </p:cNvPr>
          <p:cNvSpPr>
            <a:spLocks noGrp="1"/>
          </p:cNvSpPr>
          <p:nvPr>
            <p:ph type="body" sz="quarter" idx="32" hasCustomPrompt="1"/>
          </p:nvPr>
        </p:nvSpPr>
        <p:spPr>
          <a:xfrm>
            <a:off x="8918123" y="4547571"/>
            <a:ext cx="830131" cy="769441"/>
          </a:xfrm>
        </p:spPr>
        <p:txBody>
          <a:bodyPr/>
          <a:lstStyle>
            <a:lvl1pPr algn="r">
              <a:defRPr sz="4400" b="1">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06</a:t>
            </a:r>
          </a:p>
        </p:txBody>
      </p:sp>
      <p:sp>
        <p:nvSpPr>
          <p:cNvPr id="5" name="Slide Number Placeholder 5">
            <a:extLst>
              <a:ext uri="{FF2B5EF4-FFF2-40B4-BE49-F238E27FC236}">
                <a16:creationId xmlns:a16="http://schemas.microsoft.com/office/drawing/2014/main" id="{1A82559B-FDA4-20E6-23EA-C2B3DBFC0CE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22" name="Text Placeholder 27">
            <a:extLst>
              <a:ext uri="{FF2B5EF4-FFF2-40B4-BE49-F238E27FC236}">
                <a16:creationId xmlns:a16="http://schemas.microsoft.com/office/drawing/2014/main" id="{53DA19E8-2CCF-97DF-6561-4D87E3129BBE}"/>
              </a:ext>
            </a:extLst>
          </p:cNvPr>
          <p:cNvSpPr>
            <a:spLocks noGrp="1"/>
          </p:cNvSpPr>
          <p:nvPr>
            <p:ph type="body" sz="quarter" idx="14" hasCustomPrompt="1"/>
          </p:nvPr>
        </p:nvSpPr>
        <p:spPr>
          <a:xfrm>
            <a:off x="5878860" y="1440227"/>
            <a:ext cx="5572911" cy="769441"/>
          </a:xfrm>
        </p:spPr>
        <p:txBody>
          <a:bodyPr/>
          <a:lstStyle>
            <a:lvl1pPr algn="l">
              <a:defRPr sz="4400" b="1">
                <a:solidFill>
                  <a:srgbClr val="B096C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Agenda</a:t>
            </a:r>
          </a:p>
        </p:txBody>
      </p:sp>
    </p:spTree>
    <p:extLst>
      <p:ext uri="{BB962C8B-B14F-4D97-AF65-F5344CB8AC3E}">
        <p14:creationId xmlns:p14="http://schemas.microsoft.com/office/powerpoint/2010/main" val="216824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BCA6C9">
                  <a:alpha val="54880"/>
                </a:srgbClr>
              </a:gs>
              <a:gs pos="49000">
                <a:srgbClr val="BCA6C9">
                  <a:alpha val="55378"/>
                </a:srgbClr>
              </a:gs>
              <a:gs pos="0">
                <a:schemeClr val="bg1"/>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dirty="0"/>
              <a:t>Lorem ipsum dolor sit </a:t>
            </a:r>
            <a:r>
              <a:rPr lang="en-US" sz="1800" dirty="0" err="1"/>
              <a:t>amet</a:t>
            </a:r>
            <a:r>
              <a:rPr lang="en-US" sz="1800" dirty="0"/>
              <a:t>, </a:t>
            </a:r>
            <a:r>
              <a:rPr lang="en-US" sz="1800" dirty="0" err="1"/>
              <a:t>consectetur</a:t>
            </a:r>
            <a:r>
              <a:rPr lang="en-US" sz="1800" dirty="0"/>
              <a:t> </a:t>
            </a:r>
            <a:r>
              <a:rPr lang="en-US" sz="1800" dirty="0" err="1"/>
              <a:t>adipiscing</a:t>
            </a:r>
            <a:r>
              <a:rPr lang="en-US" sz="1800" dirty="0"/>
              <a:t> </a:t>
            </a:r>
            <a:r>
              <a:rPr lang="en-US" sz="1800" dirty="0" err="1"/>
              <a:t>elit</a:t>
            </a:r>
            <a:r>
              <a:rPr lang="en-US" sz="1800" dirty="0"/>
              <a:t>, sed do </a:t>
            </a:r>
            <a:r>
              <a:rPr lang="en-US" sz="1800" dirty="0" err="1"/>
              <a:t>eiusmod</a:t>
            </a:r>
            <a:r>
              <a:rPr lang="en-US" sz="1800" dirty="0"/>
              <a:t> </a:t>
            </a:r>
            <a:r>
              <a:rPr lang="en-US" sz="1800" dirty="0" err="1"/>
              <a:t>tempor</a:t>
            </a:r>
            <a:r>
              <a:rPr lang="en-US" sz="1800" dirty="0"/>
              <a:t> </a:t>
            </a:r>
            <a:r>
              <a:rPr lang="en-US" sz="1800" dirty="0" err="1"/>
              <a:t>incididunt</a:t>
            </a:r>
            <a:r>
              <a:rPr lang="en-US" sz="1800" dirty="0"/>
              <a:t> </a:t>
            </a:r>
            <a:r>
              <a:rPr lang="en-US" sz="1800" dirty="0" err="1"/>
              <a:t>ut</a:t>
            </a:r>
            <a:r>
              <a:rPr lang="en-US" sz="1800" dirty="0"/>
              <a:t> labore et do lore magna </a:t>
            </a:r>
            <a:r>
              <a:rPr lang="en-US" sz="1800" dirty="0" err="1"/>
              <a:t>aliqua</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 </a:t>
            </a:r>
            <a:r>
              <a:rPr lang="en-US" sz="1800" dirty="0" err="1"/>
              <a:t>nostrud</a:t>
            </a:r>
            <a:r>
              <a:rPr lang="en-US" sz="1800" dirty="0"/>
              <a:t> exercitation </a:t>
            </a:r>
            <a:r>
              <a:rPr lang="en-US" sz="1800" dirty="0" err="1"/>
              <a:t>ullamco</a:t>
            </a:r>
            <a:r>
              <a:rPr lang="en-US" sz="1800" dirty="0"/>
              <a:t> </a:t>
            </a:r>
            <a:r>
              <a:rPr lang="en-US" sz="1800" dirty="0" err="1"/>
              <a:t>laboris</a:t>
            </a:r>
            <a:r>
              <a:rPr lang="en-US" sz="1800" dirty="0"/>
              <a:t> nisi </a:t>
            </a:r>
            <a:r>
              <a:rPr lang="en-US" sz="1800" dirty="0" err="1"/>
              <a:t>ut</a:t>
            </a:r>
            <a:r>
              <a:rPr lang="en-US" sz="1800" dirty="0"/>
              <a:t> </a:t>
            </a:r>
            <a:r>
              <a:rPr lang="en-US" sz="1800" dirty="0" err="1"/>
              <a:t>aliquip</a:t>
            </a:r>
            <a:r>
              <a:rPr lang="en-US" sz="1800" dirty="0"/>
              <a:t> ex </a:t>
            </a:r>
            <a:r>
              <a:rPr lang="en-US" sz="1800" dirty="0" err="1"/>
              <a:t>ea</a:t>
            </a:r>
            <a:r>
              <a:rPr lang="en-US" sz="1800" dirty="0"/>
              <a:t> comm. Duis </a:t>
            </a:r>
            <a:r>
              <a:rPr lang="en-US" sz="1800" dirty="0" err="1"/>
              <a:t>aute</a:t>
            </a:r>
            <a:r>
              <a:rPr lang="en-US" sz="1800" dirty="0"/>
              <a:t> </a:t>
            </a:r>
            <a:r>
              <a:rPr lang="en-US" sz="1800" dirty="0" err="1"/>
              <a:t>irure</a:t>
            </a:r>
            <a:r>
              <a:rPr lang="en-US" sz="1800" dirty="0"/>
              <a:t> dolor in </a:t>
            </a:r>
            <a:r>
              <a:rPr lang="en-US" sz="1800" dirty="0" err="1"/>
              <a:t>reprehenderit</a:t>
            </a:r>
            <a:r>
              <a:rPr lang="en-US" sz="1800" dirty="0"/>
              <a:t> minim </a:t>
            </a:r>
            <a:r>
              <a:rPr lang="en-US" sz="1800" dirty="0" err="1"/>
              <a:t>veniam</a:t>
            </a:r>
            <a:r>
              <a:rPr lang="en-US" sz="1800" dirty="0"/>
              <a:t>, </a:t>
            </a:r>
            <a:r>
              <a:rPr lang="en-US" sz="1800" dirty="0" err="1"/>
              <a:t>quis</a:t>
            </a:r>
            <a:r>
              <a:rPr lang="en-US" sz="1800" dirty="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a:t>
            </a:r>
            <a:r>
              <a:rPr lang="en-US" dirty="0" err="1"/>
              <a:t>styles</a:t>
            </a:r>
            <a:r>
              <a:rPr lang="en-US" sz="1800" dirty="0" err="1"/>
              <a:t>Lorem</a:t>
            </a:r>
            <a:r>
              <a:rPr lang="en-US" sz="1800" dirty="0"/>
              <a:t> ipsum dolor sit </a:t>
            </a:r>
            <a:r>
              <a:rPr lang="en-US" sz="1800" dirty="0" err="1"/>
              <a:t>amet</a:t>
            </a:r>
            <a:r>
              <a:rPr lang="en-US" sz="1800" dirty="0"/>
              <a:t>, </a:t>
            </a:r>
            <a:r>
              <a:rPr lang="en-US" sz="1800" dirty="0" err="1"/>
              <a:t>consectetur</a:t>
            </a:r>
            <a:r>
              <a:rPr lang="en-US" sz="1800" dirty="0"/>
              <a:t> </a:t>
            </a:r>
            <a:r>
              <a:rPr lang="en-US" sz="1800" dirty="0" err="1"/>
              <a:t>adipiscing</a:t>
            </a:r>
            <a:r>
              <a:rPr lang="en-US" sz="1800" dirty="0"/>
              <a:t> </a:t>
            </a:r>
            <a:r>
              <a:rPr lang="en-US" sz="1800" dirty="0" err="1"/>
              <a:t>elit</a:t>
            </a:r>
            <a:r>
              <a:rPr lang="en-US" sz="1800" dirty="0"/>
              <a:t>, sed do </a:t>
            </a:r>
            <a:r>
              <a:rPr lang="en-US" sz="1800" dirty="0" err="1"/>
              <a:t>eiusmod</a:t>
            </a:r>
            <a:r>
              <a:rPr lang="en-US" sz="1800" dirty="0"/>
              <a:t> </a:t>
            </a:r>
            <a:r>
              <a:rPr lang="en-US" sz="1800" dirty="0" err="1"/>
              <a:t>tempor</a:t>
            </a:r>
            <a:r>
              <a:rPr lang="en-US" sz="1800" dirty="0"/>
              <a:t> </a:t>
            </a:r>
            <a:r>
              <a:rPr lang="en-US" sz="1800" dirty="0" err="1"/>
              <a:t>incididunt</a:t>
            </a:r>
            <a:r>
              <a:rPr lang="en-US" sz="1800" dirty="0"/>
              <a:t> </a:t>
            </a:r>
            <a:r>
              <a:rPr lang="en-US" sz="1800" dirty="0" err="1"/>
              <a:t>ut</a:t>
            </a:r>
            <a:r>
              <a:rPr lang="en-US" sz="1800" dirty="0"/>
              <a:t> labore et do lore magna </a:t>
            </a:r>
            <a:r>
              <a:rPr lang="en-US" sz="1800" dirty="0" err="1"/>
              <a:t>aliqua</a:t>
            </a:r>
            <a:r>
              <a:rPr lang="en-US" sz="1800" dirty="0"/>
              <a:t>. </a:t>
            </a:r>
          </a:p>
          <a:p>
            <a:pPr lvl="0"/>
            <a:r>
              <a:rPr lang="en-US" sz="1800" dirty="0"/>
              <a:t>Ut </a:t>
            </a:r>
            <a:r>
              <a:rPr lang="en-US" sz="1800" dirty="0" err="1"/>
              <a:t>enim</a:t>
            </a:r>
            <a:r>
              <a:rPr lang="en-US" sz="1800" dirty="0"/>
              <a:t> ad minim </a:t>
            </a:r>
            <a:r>
              <a:rPr lang="en-US" sz="1800" dirty="0" err="1"/>
              <a:t>veniam</a:t>
            </a:r>
            <a:r>
              <a:rPr lang="en-US" sz="1800" dirty="0"/>
              <a:t>, </a:t>
            </a:r>
            <a:r>
              <a:rPr lang="en-US" sz="1800" dirty="0" err="1"/>
              <a:t>quis</a:t>
            </a:r>
            <a:r>
              <a:rPr lang="en-US" sz="1800" dirty="0"/>
              <a:t> </a:t>
            </a:r>
            <a:r>
              <a:rPr lang="en-US" sz="1800" dirty="0" err="1"/>
              <a:t>nostrud</a:t>
            </a:r>
            <a:r>
              <a:rPr lang="en-US" sz="1800" dirty="0"/>
              <a:t> exercitation.</a:t>
            </a:r>
            <a:endParaRPr lang="en-US" dirty="0"/>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887596"/>
          </a:solidFill>
        </p:spPr>
        <p:txBody>
          <a:bodyPr/>
          <a:lstStyle/>
          <a:p>
            <a:pPr lvl="0"/>
            <a:r>
              <a:rPr lang="en-US" dirty="0"/>
              <a:t>Insert image</a:t>
            </a:r>
          </a:p>
        </p:txBody>
      </p:sp>
    </p:spTree>
    <p:extLst>
      <p:ext uri="{BB962C8B-B14F-4D97-AF65-F5344CB8AC3E}">
        <p14:creationId xmlns:p14="http://schemas.microsoft.com/office/powerpoint/2010/main" val="32952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1576" y="-16901"/>
            <a:ext cx="12210167" cy="6891801"/>
          </a:xfrm>
          <a:prstGeom prst="rect">
            <a:avLst/>
          </a:prstGeom>
          <a:gradFill flip="none" rotWithShape="1">
            <a:gsLst>
              <a:gs pos="0">
                <a:srgbClr val="887596">
                  <a:alpha val="83258"/>
                </a:srgbClr>
              </a:gs>
              <a:gs pos="6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rgbClr val="4B34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733808"/>
          </a:xfrm>
        </p:spPr>
        <p:txBody>
          <a:bodyPr wrap="square">
            <a:spAutoFit/>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887596"/>
          </a:solidFill>
        </p:spPr>
        <p:txBody>
          <a:bodyPr/>
          <a:lstStyle/>
          <a:p>
            <a:pPr lvl="0"/>
            <a:r>
              <a:rPr lang="en-US" dirty="0"/>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CAPTION – Caption text here</a:t>
            </a:r>
          </a:p>
        </p:txBody>
      </p:sp>
    </p:spTree>
    <p:extLst>
      <p:ext uri="{BB962C8B-B14F-4D97-AF65-F5344CB8AC3E}">
        <p14:creationId xmlns:p14="http://schemas.microsoft.com/office/powerpoint/2010/main" val="34721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19" name="Picture 18" descr="A fish in a fish bowl&#10;&#10;Description automatically generated with medium confidence">
            <a:extLst>
              <a:ext uri="{FF2B5EF4-FFF2-40B4-BE49-F238E27FC236}">
                <a16:creationId xmlns:a16="http://schemas.microsoft.com/office/drawing/2014/main" id="{AAEC779D-B110-AB96-AEF2-57039592586C}"/>
              </a:ext>
            </a:extLst>
          </p:cNvPr>
          <p:cNvPicPr>
            <a:picLocks noChangeAspect="1"/>
          </p:cNvPicPr>
          <p:nvPr userDrawn="1"/>
        </p:nvPicPr>
        <p:blipFill rotWithShape="1">
          <a:blip r:embed="rId2"/>
          <a:srcRect l="9041" r="-1703"/>
          <a:stretch/>
        </p:blipFill>
        <p:spPr>
          <a:xfrm>
            <a:off x="0" y="-3136"/>
            <a:ext cx="6309360" cy="6898619"/>
          </a:xfrm>
          <a:prstGeom prst="rect">
            <a:avLst/>
          </a:prstGeom>
        </p:spPr>
      </p:pic>
      <p:sp>
        <p:nvSpPr>
          <p:cNvPr id="11" name="Rectangle 10">
            <a:extLst>
              <a:ext uri="{FF2B5EF4-FFF2-40B4-BE49-F238E27FC236}">
                <a16:creationId xmlns:a16="http://schemas.microsoft.com/office/drawing/2014/main" id="{735EC2F3-70AB-EBD0-7A7C-CE93E7B9AB98}"/>
              </a:ext>
            </a:extLst>
          </p:cNvPr>
          <p:cNvSpPr/>
          <p:nvPr userDrawn="1"/>
        </p:nvSpPr>
        <p:spPr>
          <a:xfrm>
            <a:off x="14617" y="0"/>
            <a:ext cx="5185458"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9">
            <a:extLst>
              <a:ext uri="{FF2B5EF4-FFF2-40B4-BE49-F238E27FC236}">
                <a16:creationId xmlns:a16="http://schemas.microsoft.com/office/drawing/2014/main" id="{16A41090-CF4B-3399-8387-B0B0EC44FF36}"/>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FEECFE"/>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5FB6CCD5-4251-9DD4-7054-96059EB6CD56}"/>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7000">
                <a:srgbClr val="FEECFE"/>
              </a:gs>
              <a:gs pos="80000">
                <a:srgbClr val="FEECFE"/>
              </a:gs>
              <a:gs pos="65000">
                <a:schemeClr val="bg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Title Placeholder 1">
            <a:extLst>
              <a:ext uri="{FF2B5EF4-FFF2-40B4-BE49-F238E27FC236}">
                <a16:creationId xmlns:a16="http://schemas.microsoft.com/office/drawing/2014/main" id="{15747F95-6E27-AC45-53A5-8074A401FB50}"/>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15" name="Text Placeholder 2">
            <a:extLst>
              <a:ext uri="{FF2B5EF4-FFF2-40B4-BE49-F238E27FC236}">
                <a16:creationId xmlns:a16="http://schemas.microsoft.com/office/drawing/2014/main" id="{6CB8D484-6001-01C6-0ED4-5684E9904BCA}"/>
              </a:ext>
            </a:extLst>
          </p:cNvPr>
          <p:cNvSpPr>
            <a:spLocks noGrp="1"/>
          </p:cNvSpPr>
          <p:nvPr>
            <p:ph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2" name="Slide Number Placeholder 5">
            <a:extLst>
              <a:ext uri="{FF2B5EF4-FFF2-40B4-BE49-F238E27FC236}">
                <a16:creationId xmlns:a16="http://schemas.microsoft.com/office/drawing/2014/main" id="{EE7C534B-6D55-9F4E-9A3A-392DB3E98CA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289746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31845"/>
            <a:ext cx="6169058" cy="590931"/>
          </a:xfrm>
        </p:spPr>
        <p:txBody>
          <a:bodyPr>
            <a:spAutoFit/>
          </a:bodyPr>
          <a:lstStyle>
            <a:lvl1pPr>
              <a:defRPr>
                <a:solidFill>
                  <a:srgbClr val="4B345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15917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732441"/>
            <a:ext cx="10515600" cy="590931"/>
          </a:xfrm>
        </p:spPr>
        <p:txBody>
          <a:bodyPr/>
          <a:lstStyle>
            <a:lvl1pPr>
              <a:defRPr>
                <a:solidFill>
                  <a:srgbClr val="4B345B"/>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162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45CF0D1-E087-5EDF-2FE0-B6F6BAE85C3B}"/>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402644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2115451"/>
          </a:xfrm>
        </p:spPr>
        <p:txBody>
          <a:bodyPr/>
          <a:lstStyle>
            <a:lvl1pPr>
              <a:defRPr sz="3200">
                <a:solidFill>
                  <a:srgbClr val="4B345B"/>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D75623F2-7906-0307-84FF-328FCA29022A}"/>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23395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1078671"/>
            <a:ext cx="3932237" cy="978729"/>
          </a:xfrm>
        </p:spPr>
        <p:txBody>
          <a:bodyPr anchor="b"/>
          <a:lstStyle>
            <a:lvl1pPr>
              <a:defRPr sz="3200">
                <a:solidFill>
                  <a:srgbClr val="4B345B"/>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584775"/>
          </a:xfrm>
        </p:spPr>
        <p:txBody>
          <a:bodyPr/>
          <a:lstStyle>
            <a:lvl1pPr marL="0" indent="0">
              <a:buNone/>
              <a:defRPr sz="3200">
                <a:solidFill>
                  <a:srgbClr val="4B34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38554"/>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BF73E7EF-5F18-8E8C-D97C-D4DD83FBDB20}"/>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142774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lvl1pPr>
              <a:defRPr>
                <a:solidFill>
                  <a:srgbClr val="4B345B"/>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a:xfrm>
            <a:off x="-6380239" y="2677419"/>
            <a:ext cx="13688619" cy="369332"/>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BD14889-466E-477E-D598-0FF34BD19A6F}"/>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23478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9441494" y="365125"/>
            <a:ext cx="1195712" cy="5811838"/>
          </a:xfrm>
        </p:spPr>
        <p:txBody>
          <a:bodyPr vert="eaVert"/>
          <a:lstStyle>
            <a:lvl1pPr>
              <a:defRPr>
                <a:solidFill>
                  <a:srgbClr val="4B345B"/>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915016-C7E4-13B9-533F-FB9C3F9152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tx1"/>
                </a:solidFill>
              </a:rPr>
              <a:pPr/>
              <a:t>‹#›</a:t>
            </a:fld>
            <a:endParaRPr lang="en-US" b="0" dirty="0">
              <a:solidFill>
                <a:schemeClr val="tx1"/>
              </a:solidFill>
            </a:endParaRPr>
          </a:p>
        </p:txBody>
      </p:sp>
    </p:spTree>
    <p:extLst>
      <p:ext uri="{BB962C8B-B14F-4D97-AF65-F5344CB8AC3E}">
        <p14:creationId xmlns:p14="http://schemas.microsoft.com/office/powerpoint/2010/main" val="30393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8255EB-0403-CB7B-C6A1-F77A8F4F94D4}"/>
              </a:ext>
            </a:extLst>
          </p:cNvPr>
          <p:cNvPicPr>
            <a:picLocks noChangeAspect="1"/>
          </p:cNvPicPr>
          <p:nvPr userDrawn="1"/>
        </p:nvPicPr>
        <p:blipFill>
          <a:blip r:embed="rId2"/>
          <a:srcRect/>
          <a:stretch/>
        </p:blipFill>
        <p:spPr>
          <a:xfrm>
            <a:off x="0" y="6146"/>
            <a:ext cx="12192000" cy="6858000"/>
          </a:xfrm>
          <a:prstGeom prst="rect">
            <a:avLst/>
          </a:prstGeom>
        </p:spPr>
      </p:pic>
      <p:sp>
        <p:nvSpPr>
          <p:cNvPr id="22" name="Rectangle 21">
            <a:extLst>
              <a:ext uri="{FF2B5EF4-FFF2-40B4-BE49-F238E27FC236}">
                <a16:creationId xmlns:a16="http://schemas.microsoft.com/office/drawing/2014/main" id="{098042DD-0AE9-B134-5320-62ADF39AB434}"/>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2">
            <a:extLst>
              <a:ext uri="{FF2B5EF4-FFF2-40B4-BE49-F238E27FC236}">
                <a16:creationId xmlns:a16="http://schemas.microsoft.com/office/drawing/2014/main" id="{431C9063-7C8A-ACCE-7FDE-C46350D66CE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30275" y="1516648"/>
            <a:ext cx="8013853" cy="590931"/>
          </a:xfrm>
        </p:spPr>
        <p:txBody>
          <a:bodyPr wrap="square">
            <a:spAutoFit/>
          </a:bodyPr>
          <a:lstStyle>
            <a:lvl1pPr>
              <a:defRPr sz="36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30276" y="2698482"/>
            <a:ext cx="8013852" cy="2041585"/>
          </a:xfrm>
        </p:spPr>
        <p:txBody>
          <a:bodyPr wrap="square">
            <a:spAutoFit/>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34A534BB-1B8F-A75B-85F1-6C35FFAB4F7E}"/>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6" name="Text Placeholder 29">
            <a:extLst>
              <a:ext uri="{FF2B5EF4-FFF2-40B4-BE49-F238E27FC236}">
                <a16:creationId xmlns:a16="http://schemas.microsoft.com/office/drawing/2014/main" id="{6F64EEF6-CC47-9FC4-D604-71A1FF7C36D8}"/>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42694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817" y="-23529"/>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604910" y="1043538"/>
            <a:ext cx="10393680" cy="590931"/>
          </a:xfrm>
        </p:spPr>
        <p:txBody>
          <a:bodyPr>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650630" y="1889198"/>
            <a:ext cx="10619923" cy="1733808"/>
          </a:xfrm>
        </p:spPr>
        <p:txBody>
          <a:bodyPr>
            <a:sp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17538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1" y="210667"/>
            <a:ext cx="12210167" cy="6647333"/>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220517" y="1043538"/>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266238" y="1889198"/>
            <a:ext cx="6435767" cy="1733808"/>
          </a:xfrm>
        </p:spPr>
        <p:txBody>
          <a:bodyPr wrap="square">
            <a:spAutoFit/>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4" name="Content Placeholder 35">
            <a:extLst>
              <a:ext uri="{FF2B5EF4-FFF2-40B4-BE49-F238E27FC236}">
                <a16:creationId xmlns:a16="http://schemas.microsoft.com/office/drawing/2014/main" id="{F01D2307-A478-5571-15BB-8B617E788544}"/>
              </a:ext>
            </a:extLst>
          </p:cNvPr>
          <p:cNvSpPr>
            <a:spLocks noGrp="1"/>
          </p:cNvSpPr>
          <p:nvPr>
            <p:ph sz="quarter" idx="19" hasCustomPrompt="1"/>
          </p:nvPr>
        </p:nvSpPr>
        <p:spPr>
          <a:xfrm>
            <a:off x="-1" y="458548"/>
            <a:ext cx="4540380" cy="6399452"/>
          </a:xfrm>
          <a:solidFill>
            <a:srgbClr val="5D4269"/>
          </a:solidFill>
        </p:spPr>
        <p:txBody>
          <a:bodyPr/>
          <a:lstStyle/>
          <a:p>
            <a:pPr lvl="0"/>
            <a:r>
              <a:rPr lang="en-US" dirty="0"/>
              <a:t>Insert image</a:t>
            </a:r>
          </a:p>
        </p:txBody>
      </p:sp>
      <p:sp>
        <p:nvSpPr>
          <p:cNvPr id="6" name="Content Placeholder 2">
            <a:extLst>
              <a:ext uri="{FF2B5EF4-FFF2-40B4-BE49-F238E27FC236}">
                <a16:creationId xmlns:a16="http://schemas.microsoft.com/office/drawing/2014/main" id="{F429B396-D341-CD89-F22D-273DA83669AB}"/>
              </a:ext>
            </a:extLst>
          </p:cNvPr>
          <p:cNvSpPr>
            <a:spLocks noGrp="1"/>
          </p:cNvSpPr>
          <p:nvPr>
            <p:ph idx="20" hasCustomPrompt="1"/>
          </p:nvPr>
        </p:nvSpPr>
        <p:spPr>
          <a:xfrm>
            <a:off x="5266238" y="6228343"/>
            <a:ext cx="6435767" cy="307777"/>
          </a:xfrm>
        </p:spPr>
        <p:txBody>
          <a:bodyPr wrap="square">
            <a:spAutoFit/>
          </a:bodyPr>
          <a:lstStyle>
            <a:lvl1pPr>
              <a:defRPr sz="1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CAPTION – Caption text here</a:t>
            </a:r>
          </a:p>
        </p:txBody>
      </p:sp>
    </p:spTree>
    <p:extLst>
      <p:ext uri="{BB962C8B-B14F-4D97-AF65-F5344CB8AC3E}">
        <p14:creationId xmlns:p14="http://schemas.microsoft.com/office/powerpoint/2010/main" val="368065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71CAB8-E919-70A8-C7E7-A398A754A4C0}"/>
              </a:ext>
            </a:extLst>
          </p:cNvPr>
          <p:cNvSpPr/>
          <p:nvPr userDrawn="1"/>
        </p:nvSpPr>
        <p:spPr>
          <a:xfrm rot="10800000" flipV="1">
            <a:off x="-5" y="-37214"/>
            <a:ext cx="12191995" cy="6895214"/>
          </a:xfrm>
          <a:prstGeom prst="rect">
            <a:avLst/>
          </a:prstGeom>
          <a:gradFill flip="none" rotWithShape="1">
            <a:gsLst>
              <a:gs pos="71000">
                <a:srgbClr val="221429"/>
              </a:gs>
              <a:gs pos="51000">
                <a:srgbClr val="221429">
                  <a:alpha val="85497"/>
                </a:srgbClr>
              </a:gs>
              <a:gs pos="0">
                <a:srgbClr val="002139">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316516" y="1163104"/>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E94DD30A-DD79-D419-D930-FC64E73970A9}"/>
              </a:ext>
            </a:extLst>
          </p:cNvPr>
          <p:cNvSpPr>
            <a:spLocks noGrp="1"/>
          </p:cNvSpPr>
          <p:nvPr>
            <p:ph idx="21" hasCustomPrompt="1"/>
          </p:nvPr>
        </p:nvSpPr>
        <p:spPr>
          <a:xfrm>
            <a:off x="5318399" y="4594140"/>
            <a:ext cx="6510147" cy="1477328"/>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800" dirty="0"/>
              <a:t>Lorem ipsum dolor sit </a:t>
            </a:r>
            <a:r>
              <a:rPr lang="en-US" sz="1800" dirty="0" err="1"/>
              <a:t>amet</a:t>
            </a:r>
            <a:r>
              <a:rPr lang="en-US" sz="1800" dirty="0"/>
              <a:t>, </a:t>
            </a:r>
            <a:r>
              <a:rPr lang="en-US" sz="1800" dirty="0" err="1"/>
              <a:t>consectetur</a:t>
            </a:r>
            <a:r>
              <a:rPr lang="en-US" sz="1800" dirty="0"/>
              <a:t> </a:t>
            </a:r>
            <a:r>
              <a:rPr lang="en-US" sz="1800" dirty="0" err="1"/>
              <a:t>adipiscing</a:t>
            </a:r>
            <a:r>
              <a:rPr lang="en-US" sz="1800" dirty="0"/>
              <a:t> </a:t>
            </a:r>
            <a:r>
              <a:rPr lang="en-US" sz="1800" dirty="0" err="1"/>
              <a:t>elit</a:t>
            </a:r>
            <a:r>
              <a:rPr lang="en-US" sz="1800" dirty="0"/>
              <a:t>, sed do </a:t>
            </a:r>
            <a:r>
              <a:rPr lang="en-US" sz="1800" dirty="0" err="1"/>
              <a:t>eiusmod</a:t>
            </a:r>
            <a:r>
              <a:rPr lang="en-US" sz="1800" dirty="0"/>
              <a:t> </a:t>
            </a:r>
            <a:r>
              <a:rPr lang="en-US" sz="1800" dirty="0" err="1"/>
              <a:t>tempor</a:t>
            </a:r>
            <a:r>
              <a:rPr lang="en-US" sz="1800" dirty="0"/>
              <a:t> </a:t>
            </a:r>
            <a:r>
              <a:rPr lang="en-US" sz="1800" dirty="0" err="1"/>
              <a:t>incididunt</a:t>
            </a:r>
            <a:r>
              <a:rPr lang="en-US" sz="1800" dirty="0"/>
              <a:t> </a:t>
            </a:r>
            <a:r>
              <a:rPr lang="en-US" sz="1800" dirty="0" err="1"/>
              <a:t>ut</a:t>
            </a:r>
            <a:r>
              <a:rPr lang="en-US" sz="1800" dirty="0"/>
              <a:t> labore et do lore magna </a:t>
            </a:r>
            <a:r>
              <a:rPr lang="en-US" sz="1800" dirty="0" err="1"/>
              <a:t>aliqua</a:t>
            </a:r>
            <a:r>
              <a:rPr lang="en-US" sz="1800" dirty="0"/>
              <a:t>. Ut </a:t>
            </a:r>
            <a:r>
              <a:rPr lang="en-US" sz="1800" dirty="0" err="1"/>
              <a:t>enim</a:t>
            </a:r>
            <a:r>
              <a:rPr lang="en-US" sz="1800" dirty="0"/>
              <a:t> </a:t>
            </a:r>
            <a:r>
              <a:rPr lang="en-US" sz="1800" dirty="0" err="1"/>
              <a:t>aad</a:t>
            </a:r>
            <a:r>
              <a:rPr lang="en-US" sz="1800" dirty="0"/>
              <a:t> minim </a:t>
            </a:r>
            <a:r>
              <a:rPr lang="en-US" sz="1800" dirty="0" err="1"/>
              <a:t>veniam</a:t>
            </a:r>
            <a:r>
              <a:rPr lang="en-US" sz="1800" dirty="0"/>
              <a:t>, </a:t>
            </a:r>
            <a:r>
              <a:rPr lang="en-US" sz="1800" dirty="0" err="1"/>
              <a:t>quis</a:t>
            </a:r>
            <a:r>
              <a:rPr lang="en-US" sz="1800" dirty="0"/>
              <a:t> </a:t>
            </a:r>
            <a:r>
              <a:rPr lang="en-US" sz="1800" dirty="0" err="1"/>
              <a:t>nostrud</a:t>
            </a:r>
            <a:r>
              <a:rPr lang="en-US" sz="1800" dirty="0"/>
              <a:t> exercitation </a:t>
            </a:r>
            <a:r>
              <a:rPr lang="en-US" sz="1800" dirty="0" err="1"/>
              <a:t>ullamco</a:t>
            </a:r>
            <a:r>
              <a:rPr lang="en-US" sz="1800" dirty="0"/>
              <a:t> </a:t>
            </a:r>
            <a:r>
              <a:rPr lang="en-US" sz="1800" dirty="0" err="1"/>
              <a:t>laboris</a:t>
            </a:r>
            <a:r>
              <a:rPr lang="en-US" sz="1800" dirty="0"/>
              <a:t> nisi </a:t>
            </a:r>
            <a:r>
              <a:rPr lang="en-US" sz="1800" dirty="0" err="1"/>
              <a:t>ut</a:t>
            </a:r>
            <a:r>
              <a:rPr lang="en-US" sz="1800" dirty="0"/>
              <a:t> </a:t>
            </a:r>
            <a:r>
              <a:rPr lang="en-US" sz="1800" dirty="0" err="1"/>
              <a:t>aliquip</a:t>
            </a:r>
            <a:r>
              <a:rPr lang="en-US" sz="1800" dirty="0"/>
              <a:t> ex </a:t>
            </a:r>
            <a:r>
              <a:rPr lang="en-US" sz="1800" dirty="0" err="1"/>
              <a:t>ea</a:t>
            </a:r>
            <a:r>
              <a:rPr lang="en-US" sz="1800" dirty="0"/>
              <a:t> comm. Duis </a:t>
            </a:r>
            <a:r>
              <a:rPr lang="en-US" sz="1800" dirty="0" err="1"/>
              <a:t>aute</a:t>
            </a:r>
            <a:r>
              <a:rPr lang="en-US" sz="1800" dirty="0"/>
              <a:t> </a:t>
            </a:r>
            <a:r>
              <a:rPr lang="en-US" sz="1800" dirty="0" err="1"/>
              <a:t>irure</a:t>
            </a:r>
            <a:r>
              <a:rPr lang="en-US" sz="1800" dirty="0"/>
              <a:t> dolor in </a:t>
            </a:r>
            <a:r>
              <a:rPr lang="en-US" sz="1800" dirty="0" err="1"/>
              <a:t>reprehenderit</a:t>
            </a:r>
            <a:r>
              <a:rPr lang="en-US" sz="1800" dirty="0"/>
              <a:t> minim </a:t>
            </a:r>
            <a:r>
              <a:rPr lang="en-US" sz="1800" dirty="0" err="1"/>
              <a:t>veniam</a:t>
            </a:r>
            <a:r>
              <a:rPr lang="en-US" sz="1800" dirty="0"/>
              <a:t>, </a:t>
            </a:r>
            <a:r>
              <a:rPr lang="en-US" sz="1800" dirty="0" err="1"/>
              <a:t>quis</a:t>
            </a:r>
            <a:r>
              <a:rPr lang="en-US" sz="1800" dirty="0"/>
              <a:t>. </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8744505" y="1955115"/>
            <a:ext cx="3084041" cy="2436564"/>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a:t>
            </a:r>
            <a:r>
              <a:rPr lang="en-US" dirty="0" err="1"/>
              <a:t>styles</a:t>
            </a:r>
            <a:r>
              <a:rPr lang="en-US" sz="1800" dirty="0" err="1"/>
              <a:t>Lorem</a:t>
            </a:r>
            <a:r>
              <a:rPr lang="en-US" sz="1800" dirty="0"/>
              <a:t> ipsum dolor sit </a:t>
            </a:r>
            <a:r>
              <a:rPr lang="en-US" sz="1800" dirty="0" err="1"/>
              <a:t>amet</a:t>
            </a:r>
            <a:r>
              <a:rPr lang="en-US" sz="1800" dirty="0"/>
              <a:t>, </a:t>
            </a:r>
            <a:r>
              <a:rPr lang="en-US" sz="1800" dirty="0" err="1"/>
              <a:t>consectetur</a:t>
            </a:r>
            <a:r>
              <a:rPr lang="en-US" sz="1800" dirty="0"/>
              <a:t> </a:t>
            </a:r>
            <a:r>
              <a:rPr lang="en-US" sz="1800" dirty="0" err="1"/>
              <a:t>adipiscing</a:t>
            </a:r>
            <a:r>
              <a:rPr lang="en-US" sz="1800" dirty="0"/>
              <a:t> </a:t>
            </a:r>
            <a:r>
              <a:rPr lang="en-US" sz="1800" dirty="0" err="1"/>
              <a:t>elit</a:t>
            </a:r>
            <a:r>
              <a:rPr lang="en-US" sz="1800" dirty="0"/>
              <a:t>, sed do </a:t>
            </a:r>
            <a:r>
              <a:rPr lang="en-US" sz="1800" dirty="0" err="1"/>
              <a:t>eiusmod</a:t>
            </a:r>
            <a:r>
              <a:rPr lang="en-US" sz="1800" dirty="0"/>
              <a:t> </a:t>
            </a:r>
            <a:r>
              <a:rPr lang="en-US" sz="1800" dirty="0" err="1"/>
              <a:t>tempor</a:t>
            </a:r>
            <a:r>
              <a:rPr lang="en-US" sz="1800" dirty="0"/>
              <a:t> </a:t>
            </a:r>
            <a:r>
              <a:rPr lang="en-US" sz="1800" dirty="0" err="1"/>
              <a:t>incididunt</a:t>
            </a:r>
            <a:r>
              <a:rPr lang="en-US" sz="1800" dirty="0"/>
              <a:t> </a:t>
            </a:r>
            <a:r>
              <a:rPr lang="en-US" sz="1800" dirty="0" err="1"/>
              <a:t>ut</a:t>
            </a:r>
            <a:r>
              <a:rPr lang="en-US" sz="1800" dirty="0"/>
              <a:t> labore et do lore magna </a:t>
            </a:r>
            <a:r>
              <a:rPr lang="en-US" sz="1800" dirty="0" err="1"/>
              <a:t>aliqua</a:t>
            </a:r>
            <a:r>
              <a:rPr lang="en-US" sz="1800" dirty="0"/>
              <a:t>. </a:t>
            </a:r>
          </a:p>
          <a:p>
            <a:pPr lvl="0"/>
            <a:r>
              <a:rPr lang="en-US" sz="1800" dirty="0"/>
              <a:t>Ut </a:t>
            </a:r>
            <a:r>
              <a:rPr lang="en-US" sz="1800" dirty="0" err="1"/>
              <a:t>enim</a:t>
            </a:r>
            <a:r>
              <a:rPr lang="en-US" sz="1800" dirty="0"/>
              <a:t> ad minim </a:t>
            </a:r>
            <a:r>
              <a:rPr lang="en-US" sz="1800" dirty="0" err="1"/>
              <a:t>veniam</a:t>
            </a:r>
            <a:r>
              <a:rPr lang="en-US" sz="1800" dirty="0"/>
              <a:t>, </a:t>
            </a:r>
            <a:r>
              <a:rPr lang="en-US" sz="1800" dirty="0" err="1"/>
              <a:t>quis</a:t>
            </a:r>
            <a:r>
              <a:rPr lang="en-US" sz="1800" dirty="0"/>
              <a:t> </a:t>
            </a:r>
            <a:r>
              <a:rPr lang="en-US" sz="1800" dirty="0" err="1"/>
              <a:t>nostrud</a:t>
            </a:r>
            <a:r>
              <a:rPr lang="en-US" sz="1800" dirty="0"/>
              <a:t> exercitation.</a:t>
            </a:r>
            <a:endParaRPr lang="en-US" dirty="0"/>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17" name="Content Placeholder 35">
            <a:extLst>
              <a:ext uri="{FF2B5EF4-FFF2-40B4-BE49-F238E27FC236}">
                <a16:creationId xmlns:a16="http://schemas.microsoft.com/office/drawing/2014/main" id="{E48DC2AB-8B49-8D5B-9E83-0B238C3F59CB}"/>
              </a:ext>
            </a:extLst>
          </p:cNvPr>
          <p:cNvSpPr>
            <a:spLocks noGrp="1"/>
          </p:cNvSpPr>
          <p:nvPr>
            <p:ph sz="quarter" idx="19" hasCustomPrompt="1"/>
          </p:nvPr>
        </p:nvSpPr>
        <p:spPr>
          <a:xfrm>
            <a:off x="5433134" y="2020018"/>
            <a:ext cx="3084041" cy="2285764"/>
          </a:xfrm>
          <a:solidFill>
            <a:srgbClr val="5D4269"/>
          </a:solidFill>
        </p:spPr>
        <p:txBody>
          <a:bodyPr/>
          <a:lstStyle/>
          <a:p>
            <a:pPr lvl="0"/>
            <a:r>
              <a:rPr lang="en-US" dirty="0"/>
              <a:t>Insert image</a:t>
            </a:r>
          </a:p>
        </p:txBody>
      </p:sp>
    </p:spTree>
    <p:extLst>
      <p:ext uri="{BB962C8B-B14F-4D97-AF65-F5344CB8AC3E}">
        <p14:creationId xmlns:p14="http://schemas.microsoft.com/office/powerpoint/2010/main" val="24430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89EC5F-0F0F-D0C3-68AA-5CB000BB9DD6}"/>
              </a:ext>
            </a:extLst>
          </p:cNvPr>
          <p:cNvSpPr/>
          <p:nvPr userDrawn="1"/>
        </p:nvSpPr>
        <p:spPr>
          <a:xfrm>
            <a:off x="-9084" y="-16901"/>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5">
            <a:extLst>
              <a:ext uri="{FF2B5EF4-FFF2-40B4-BE49-F238E27FC236}">
                <a16:creationId xmlns:a16="http://schemas.microsoft.com/office/drawing/2014/main" id="{E857C11D-A803-46C4-0E45-A2E1F8F28E2A}"/>
              </a:ext>
            </a:extLst>
          </p:cNvPr>
          <p:cNvSpPr>
            <a:spLocks noGrp="1"/>
          </p:cNvSpPr>
          <p:nvPr>
            <p:ph sz="quarter" idx="19" hasCustomPrompt="1"/>
          </p:nvPr>
        </p:nvSpPr>
        <p:spPr>
          <a:xfrm>
            <a:off x="1272636" y="1845360"/>
            <a:ext cx="4448921" cy="2492357"/>
          </a:xfrm>
          <a:solidFill>
            <a:srgbClr val="5D4269"/>
          </a:solidFill>
        </p:spPr>
        <p:txBody>
          <a:bodyPr/>
          <a:lstStyle/>
          <a:p>
            <a:pPr lvl="0"/>
            <a:r>
              <a:rPr lang="en-US" dirty="0"/>
              <a:t>Insert image</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69719" y="1054485"/>
            <a:ext cx="6481488" cy="590931"/>
          </a:xfrm>
        </p:spPr>
        <p:txBody>
          <a:bodyPr wrap="square">
            <a:spAutoFit/>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688E1115-B83A-2CEC-7167-95AE7DB1E049}"/>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C28B60E-F4B2-D571-302D-47E231D2A31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5D4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9C0D16C8-00C9-77D6-73C7-E0CE7E2A09A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23" name="Text Placeholder 29">
            <a:extLst>
              <a:ext uri="{FF2B5EF4-FFF2-40B4-BE49-F238E27FC236}">
                <a16:creationId xmlns:a16="http://schemas.microsoft.com/office/drawing/2014/main" id="{16D499B0-B122-A4AF-6FE6-6D3A05130D4A}"/>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
        <p:nvSpPr>
          <p:cNvPr id="9" name="Content Placeholder 2">
            <a:extLst>
              <a:ext uri="{FF2B5EF4-FFF2-40B4-BE49-F238E27FC236}">
                <a16:creationId xmlns:a16="http://schemas.microsoft.com/office/drawing/2014/main" id="{0DEF233C-3A39-7229-90CD-981267AD00F4}"/>
              </a:ext>
            </a:extLst>
          </p:cNvPr>
          <p:cNvSpPr>
            <a:spLocks noGrp="1"/>
          </p:cNvSpPr>
          <p:nvPr>
            <p:ph idx="21" hasCustomPrompt="1"/>
          </p:nvPr>
        </p:nvSpPr>
        <p:spPr>
          <a:xfrm>
            <a:off x="1168500" y="5070636"/>
            <a:ext cx="9696848" cy="834331"/>
          </a:xfrm>
        </p:spPr>
        <p:txBody>
          <a:bodyPr/>
          <a:lstStyle>
            <a:lvl1pPr>
              <a:defRPr sz="1600">
                <a:solidFill>
                  <a:schemeClr val="bg1"/>
                </a:solidFill>
              </a:defRPr>
            </a:lvl1pPr>
          </a:lstStyle>
          <a:p>
            <a:pPr>
              <a:lnSpc>
                <a:spcPct val="110000"/>
              </a:lnSpc>
            </a:pPr>
            <a:r>
              <a:rPr lang="en-US" sz="1500" dirty="0"/>
              <a:t>Lorem ipsum dolor sit </a:t>
            </a:r>
            <a:r>
              <a:rPr lang="en-US" sz="1500" dirty="0" err="1"/>
              <a:t>amet</a:t>
            </a:r>
            <a:r>
              <a:rPr lang="en-US" sz="1500" dirty="0"/>
              <a:t>, </a:t>
            </a:r>
            <a:r>
              <a:rPr lang="en-US" sz="1500" dirty="0" err="1"/>
              <a:t>consectetur</a:t>
            </a:r>
            <a:r>
              <a:rPr lang="en-US" sz="1500" dirty="0"/>
              <a:t> </a:t>
            </a:r>
            <a:r>
              <a:rPr lang="en-US" sz="1500" dirty="0" err="1"/>
              <a:t>adipiscing</a:t>
            </a:r>
            <a:r>
              <a:rPr lang="en-US" sz="1500" dirty="0"/>
              <a:t> </a:t>
            </a:r>
            <a:r>
              <a:rPr lang="en-US" sz="1500" dirty="0" err="1"/>
              <a:t>elit</a:t>
            </a:r>
            <a:r>
              <a:rPr lang="en-US" sz="1500" dirty="0"/>
              <a:t>, sed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labore et do lore magna </a:t>
            </a:r>
            <a:r>
              <a:rPr lang="en-US" sz="1500" dirty="0" err="1"/>
              <a:t>aliqua</a:t>
            </a:r>
            <a:r>
              <a:rPr lang="en-US" sz="1500" dirty="0"/>
              <a:t>. Ut </a:t>
            </a:r>
            <a:r>
              <a:rPr lang="en-US" sz="1500" dirty="0" err="1"/>
              <a:t>enim</a:t>
            </a:r>
            <a:r>
              <a:rPr lang="en-US" sz="1500" dirty="0"/>
              <a:t> ad minim </a:t>
            </a:r>
            <a:r>
              <a:rPr lang="en-US" sz="1500" dirty="0" err="1"/>
              <a:t>veniam</a:t>
            </a:r>
            <a:r>
              <a:rPr lang="en-US" sz="1500" dirty="0"/>
              <a:t>, </a:t>
            </a:r>
            <a:r>
              <a:rPr lang="en-US" sz="1500" dirty="0" err="1"/>
              <a:t>quis</a:t>
            </a:r>
            <a:r>
              <a:rPr lang="en-US" sz="1500" dirty="0"/>
              <a:t> </a:t>
            </a:r>
            <a:r>
              <a:rPr lang="en-US" sz="1500" dirty="0" err="1"/>
              <a:t>nostrud</a:t>
            </a:r>
            <a:r>
              <a:rPr lang="en-US" sz="1500" dirty="0"/>
              <a:t> exercitation </a:t>
            </a:r>
            <a:r>
              <a:rPr lang="en-US" sz="1500" dirty="0" err="1"/>
              <a:t>ullamco</a:t>
            </a:r>
            <a:r>
              <a:rPr lang="en-US" sz="1500" dirty="0"/>
              <a:t> </a:t>
            </a:r>
            <a:r>
              <a:rPr lang="en-US" sz="1500" dirty="0" err="1"/>
              <a:t>laboris</a:t>
            </a:r>
            <a:r>
              <a:rPr lang="en-US" sz="1500" dirty="0"/>
              <a:t> nisi </a:t>
            </a:r>
            <a:r>
              <a:rPr lang="en-US" sz="1500" dirty="0" err="1"/>
              <a:t>ut</a:t>
            </a:r>
            <a:r>
              <a:rPr lang="en-US" sz="1500" dirty="0"/>
              <a:t> </a:t>
            </a:r>
            <a:r>
              <a:rPr lang="en-US" sz="1500" dirty="0" err="1"/>
              <a:t>aliquip</a:t>
            </a:r>
            <a:r>
              <a:rPr lang="en-US" sz="1500" dirty="0"/>
              <a:t> ex </a:t>
            </a:r>
            <a:r>
              <a:rPr lang="en-US" sz="1500" dirty="0" err="1"/>
              <a:t>ea</a:t>
            </a:r>
            <a:r>
              <a:rPr lang="en-US" sz="1500" dirty="0"/>
              <a:t> comm. Duis </a:t>
            </a:r>
            <a:r>
              <a:rPr lang="en-US" sz="1500" dirty="0" err="1"/>
              <a:t>aute</a:t>
            </a:r>
            <a:r>
              <a:rPr lang="en-US" sz="1500" dirty="0"/>
              <a:t> </a:t>
            </a:r>
            <a:r>
              <a:rPr lang="en-US" sz="1500" dirty="0" err="1"/>
              <a:t>irure</a:t>
            </a:r>
            <a:r>
              <a:rPr lang="en-US" sz="1500" dirty="0"/>
              <a:t> dolor in </a:t>
            </a:r>
            <a:r>
              <a:rPr lang="en-US" sz="1500" dirty="0" err="1"/>
              <a:t>reprehenderit</a:t>
            </a:r>
            <a:r>
              <a:rPr lang="en-US" sz="1500" dirty="0"/>
              <a:t> in </a:t>
            </a:r>
            <a:r>
              <a:rPr lang="en-US" sz="1500" dirty="0" err="1"/>
              <a:t>volu</a:t>
            </a:r>
            <a:r>
              <a:rPr lang="en-US" sz="1500" dirty="0"/>
              <a:t> </a:t>
            </a:r>
            <a:r>
              <a:rPr lang="en-US" sz="1500" dirty="0" err="1"/>
              <a:t>ptate</a:t>
            </a:r>
            <a:r>
              <a:rPr lang="en-US" sz="1500" dirty="0"/>
              <a:t> </a:t>
            </a:r>
            <a:r>
              <a:rPr lang="en-US" sz="1500" dirty="0" err="1"/>
              <a:t>velit</a:t>
            </a:r>
            <a:r>
              <a:rPr lang="en-US" sz="1500" dirty="0"/>
              <a:t> </a:t>
            </a:r>
            <a:r>
              <a:rPr lang="en-US" sz="1500" dirty="0" err="1"/>
              <a:t>esse</a:t>
            </a:r>
            <a:r>
              <a:rPr lang="en-US" sz="1500" dirty="0"/>
              <a:t> </a:t>
            </a:r>
            <a:r>
              <a:rPr lang="en-US" sz="1500" dirty="0" err="1"/>
              <a:t>cillum</a:t>
            </a:r>
            <a:r>
              <a:rPr lang="en-US" sz="1500" dirty="0"/>
              <a:t> dolore </a:t>
            </a:r>
            <a:r>
              <a:rPr lang="en-US" sz="1500" dirty="0" err="1"/>
              <a:t>eu</a:t>
            </a:r>
            <a:r>
              <a:rPr lang="en-US" sz="1500" dirty="0"/>
              <a:t> </a:t>
            </a:r>
            <a:r>
              <a:rPr lang="en-US" sz="1500" dirty="0" err="1"/>
              <a:t>fugiat</a:t>
            </a:r>
            <a:r>
              <a:rPr lang="en-US" sz="1500" dirty="0"/>
              <a:t> </a:t>
            </a:r>
            <a:r>
              <a:rPr lang="en-US" sz="1500" dirty="0" err="1"/>
              <a:t>nulla</a:t>
            </a:r>
            <a:r>
              <a:rPr lang="en-US" sz="1500" dirty="0"/>
              <a:t>.</a:t>
            </a:r>
          </a:p>
        </p:txBody>
      </p:sp>
      <p:sp>
        <p:nvSpPr>
          <p:cNvPr id="19" name="Content Placeholder 2">
            <a:extLst>
              <a:ext uri="{FF2B5EF4-FFF2-40B4-BE49-F238E27FC236}">
                <a16:creationId xmlns:a16="http://schemas.microsoft.com/office/drawing/2014/main" id="{23248A49-BD41-02CD-5397-FC19C910EEC0}"/>
              </a:ext>
            </a:extLst>
          </p:cNvPr>
          <p:cNvSpPr>
            <a:spLocks noGrp="1"/>
          </p:cNvSpPr>
          <p:nvPr>
            <p:ph idx="20" hasCustomPrompt="1"/>
          </p:nvPr>
        </p:nvSpPr>
        <p:spPr>
          <a:xfrm>
            <a:off x="1143288" y="4408838"/>
            <a:ext cx="4578269" cy="461665"/>
          </a:xfrm>
        </p:spPr>
        <p:txBody>
          <a:bodyPr wrap="square">
            <a:spAutoFit/>
          </a:bodyPr>
          <a:lstStyle>
            <a:lvl1pPr>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a:t>
            </a:r>
            <a:r>
              <a:rPr lang="en-US" sz="1200" dirty="0">
                <a:solidFill>
                  <a:schemeClr val="bg1"/>
                </a:solidFill>
              </a:rPr>
              <a:t> </a:t>
            </a:r>
            <a:r>
              <a:rPr lang="en-US" sz="1200" dirty="0" err="1">
                <a:solidFill>
                  <a:schemeClr val="bg1"/>
                </a:solidFill>
              </a:rPr>
              <a:t>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sed do </a:t>
            </a:r>
            <a:r>
              <a:rPr lang="en-US" sz="1200" dirty="0" err="1">
                <a:solidFill>
                  <a:schemeClr val="bg1"/>
                </a:solidFill>
              </a:rPr>
              <a:t>eius</a:t>
            </a:r>
            <a:r>
              <a:rPr lang="en-US" sz="1200" dirty="0">
                <a:solidFill>
                  <a:schemeClr val="bg1"/>
                </a:solidFill>
              </a:rPr>
              <a:t> mod </a:t>
            </a:r>
            <a:r>
              <a:rPr lang="en-US" sz="1200" dirty="0" err="1">
                <a:solidFill>
                  <a:schemeClr val="bg1"/>
                </a:solidFill>
              </a:rPr>
              <a:t>tempor</a:t>
            </a:r>
            <a:r>
              <a:rPr lang="en-US" sz="1200" dirty="0">
                <a:solidFill>
                  <a:schemeClr val="bg1"/>
                </a:solidFill>
              </a:rPr>
              <a:t> </a:t>
            </a:r>
            <a:r>
              <a:rPr lang="en-US" sz="1200" dirty="0" err="1">
                <a:solidFill>
                  <a:schemeClr val="bg1"/>
                </a:solidFill>
              </a:rPr>
              <a:t>incididun</a:t>
            </a:r>
            <a:r>
              <a:rPr lang="en-US" sz="1200" dirty="0">
                <a:solidFill>
                  <a:schemeClr val="bg1"/>
                </a:solidFill>
              </a:rPr>
              <a:t>.</a:t>
            </a:r>
          </a:p>
        </p:txBody>
      </p:sp>
      <p:sp>
        <p:nvSpPr>
          <p:cNvPr id="20" name="Content Placeholder 2">
            <a:extLst>
              <a:ext uri="{FF2B5EF4-FFF2-40B4-BE49-F238E27FC236}">
                <a16:creationId xmlns:a16="http://schemas.microsoft.com/office/drawing/2014/main" id="{F67E2770-0661-D430-AED8-8343DAF32394}"/>
              </a:ext>
            </a:extLst>
          </p:cNvPr>
          <p:cNvSpPr>
            <a:spLocks noGrp="1"/>
          </p:cNvSpPr>
          <p:nvPr>
            <p:ph idx="23" hasCustomPrompt="1"/>
          </p:nvPr>
        </p:nvSpPr>
        <p:spPr>
          <a:xfrm>
            <a:off x="6096000" y="4408838"/>
            <a:ext cx="4578270" cy="461665"/>
          </a:xfrm>
        </p:spPr>
        <p:txBody>
          <a:bodyPr wrap="square">
            <a:spAutoFit/>
          </a:bodyPr>
          <a:lstStyle>
            <a:lvl1pPr>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CAPTION – </a:t>
            </a:r>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a:t>
            </a:r>
            <a:r>
              <a:rPr lang="en-US" sz="1200" dirty="0">
                <a:solidFill>
                  <a:schemeClr val="bg1"/>
                </a:solidFill>
              </a:rPr>
              <a:t> </a:t>
            </a:r>
            <a:r>
              <a:rPr lang="en-US" sz="1200" dirty="0" err="1">
                <a:solidFill>
                  <a:schemeClr val="bg1"/>
                </a:solidFill>
              </a:rPr>
              <a:t>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sed do </a:t>
            </a:r>
            <a:r>
              <a:rPr lang="en-US" sz="1200" dirty="0" err="1">
                <a:solidFill>
                  <a:schemeClr val="bg1"/>
                </a:solidFill>
              </a:rPr>
              <a:t>eius</a:t>
            </a:r>
            <a:r>
              <a:rPr lang="en-US" sz="1200" dirty="0">
                <a:solidFill>
                  <a:schemeClr val="bg1"/>
                </a:solidFill>
              </a:rPr>
              <a:t> mod </a:t>
            </a:r>
            <a:r>
              <a:rPr lang="en-US" sz="1200" dirty="0" err="1">
                <a:solidFill>
                  <a:schemeClr val="bg1"/>
                </a:solidFill>
              </a:rPr>
              <a:t>tempor</a:t>
            </a:r>
            <a:r>
              <a:rPr lang="en-US" sz="1200" dirty="0">
                <a:solidFill>
                  <a:schemeClr val="bg1"/>
                </a:solidFill>
              </a:rPr>
              <a:t> </a:t>
            </a:r>
            <a:r>
              <a:rPr lang="en-US" sz="1200" dirty="0" err="1">
                <a:solidFill>
                  <a:schemeClr val="bg1"/>
                </a:solidFill>
              </a:rPr>
              <a:t>incididun</a:t>
            </a:r>
            <a:r>
              <a:rPr lang="en-US" sz="1200" dirty="0">
                <a:solidFill>
                  <a:schemeClr val="bg1"/>
                </a:solidFill>
              </a:rPr>
              <a:t>.</a:t>
            </a:r>
          </a:p>
        </p:txBody>
      </p:sp>
      <p:sp>
        <p:nvSpPr>
          <p:cNvPr id="24" name="Content Placeholder 35">
            <a:extLst>
              <a:ext uri="{FF2B5EF4-FFF2-40B4-BE49-F238E27FC236}">
                <a16:creationId xmlns:a16="http://schemas.microsoft.com/office/drawing/2014/main" id="{ADE9990C-EE71-CE20-FA4B-2983FDF3F2B1}"/>
              </a:ext>
            </a:extLst>
          </p:cNvPr>
          <p:cNvSpPr>
            <a:spLocks noGrp="1"/>
          </p:cNvSpPr>
          <p:nvPr>
            <p:ph sz="quarter" idx="24" hasCustomPrompt="1"/>
          </p:nvPr>
        </p:nvSpPr>
        <p:spPr>
          <a:xfrm>
            <a:off x="6189663" y="1845360"/>
            <a:ext cx="4448921" cy="2492357"/>
          </a:xfrm>
          <a:solidFill>
            <a:srgbClr val="5D4269"/>
          </a:solidFill>
        </p:spPr>
        <p:txBody>
          <a:bodyPr/>
          <a:lstStyle/>
          <a:p>
            <a:pPr lvl="0"/>
            <a:r>
              <a:rPr lang="en-US" dirty="0"/>
              <a:t>Insert image</a:t>
            </a:r>
          </a:p>
        </p:txBody>
      </p:sp>
    </p:spTree>
    <p:extLst>
      <p:ext uri="{BB962C8B-B14F-4D97-AF65-F5344CB8AC3E}">
        <p14:creationId xmlns:p14="http://schemas.microsoft.com/office/powerpoint/2010/main" val="34470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2410C2-55F1-D12B-0642-5A1DDA5AB841}"/>
              </a:ext>
            </a:extLst>
          </p:cNvPr>
          <p:cNvSpPr/>
          <p:nvPr userDrawn="1"/>
        </p:nvSpPr>
        <p:spPr>
          <a:xfrm>
            <a:off x="-9084" y="-16901"/>
            <a:ext cx="12210167" cy="6891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0B697A-67EA-52A4-F018-6CB5C9D90CE3}"/>
              </a:ext>
            </a:extLst>
          </p:cNvPr>
          <p:cNvPicPr>
            <a:picLocks noChangeAspect="1"/>
          </p:cNvPicPr>
          <p:nvPr userDrawn="1"/>
        </p:nvPicPr>
        <p:blipFill rotWithShape="1">
          <a:blip r:embed="rId2"/>
          <a:srcRect t="-655" b="54605"/>
          <a:stretch/>
        </p:blipFill>
        <p:spPr>
          <a:xfrm>
            <a:off x="0" y="-37213"/>
            <a:ext cx="12192000" cy="3200400"/>
          </a:xfrm>
          <a:prstGeom prst="rect">
            <a:avLst/>
          </a:prstGeom>
        </p:spPr>
      </p:pic>
      <p:sp>
        <p:nvSpPr>
          <p:cNvPr id="9" name="Rectangle 8">
            <a:extLst>
              <a:ext uri="{FF2B5EF4-FFF2-40B4-BE49-F238E27FC236}">
                <a16:creationId xmlns:a16="http://schemas.microsoft.com/office/drawing/2014/main" id="{868DDCCD-5790-DE98-08DC-1B9F3D989A05}"/>
              </a:ext>
            </a:extLst>
          </p:cNvPr>
          <p:cNvSpPr/>
          <p:nvPr userDrawn="1"/>
        </p:nvSpPr>
        <p:spPr>
          <a:xfrm>
            <a:off x="-11575" y="-37213"/>
            <a:ext cx="12192000" cy="3200400"/>
          </a:xfrm>
          <a:prstGeom prst="rect">
            <a:avLst/>
          </a:prstGeom>
          <a:gradFill>
            <a:gsLst>
              <a:gs pos="99000">
                <a:srgbClr val="1D1124"/>
              </a:gs>
              <a:gs pos="51000">
                <a:srgbClr val="221429">
                  <a:alpha val="0"/>
                </a:srgbClr>
              </a:gs>
              <a:gs pos="0">
                <a:srgbClr val="1D1124"/>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7B71C279-7ED0-AD9E-1C97-AD6653FE70B4}"/>
              </a:ext>
            </a:extLst>
          </p:cNvPr>
          <p:cNvSpPr>
            <a:spLocks noGrp="1"/>
          </p:cNvSpPr>
          <p:nvPr>
            <p:ph type="body" sz="quarter" idx="14" hasCustomPrompt="1"/>
          </p:nvPr>
        </p:nvSpPr>
        <p:spPr>
          <a:xfrm>
            <a:off x="876369" y="1157668"/>
            <a:ext cx="10521880" cy="769441"/>
          </a:xfrm>
        </p:spPr>
        <p:txBody>
          <a:bodyPr/>
          <a:lstStyle>
            <a:lvl1pPr algn="ctr">
              <a:defRPr sz="4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Title goes here</a:t>
            </a:r>
          </a:p>
        </p:txBody>
      </p:sp>
      <p:sp>
        <p:nvSpPr>
          <p:cNvPr id="11" name="Text Placeholder 18">
            <a:extLst>
              <a:ext uri="{FF2B5EF4-FFF2-40B4-BE49-F238E27FC236}">
                <a16:creationId xmlns:a16="http://schemas.microsoft.com/office/drawing/2014/main" id="{77CA0347-3FF7-C0FC-9DD9-840821CFA1FB}"/>
              </a:ext>
            </a:extLst>
          </p:cNvPr>
          <p:cNvSpPr>
            <a:spLocks noGrp="1"/>
          </p:cNvSpPr>
          <p:nvPr>
            <p:ph type="body" sz="quarter" idx="12"/>
          </p:nvPr>
        </p:nvSpPr>
        <p:spPr>
          <a:xfrm>
            <a:off x="4539795" y="4666560"/>
            <a:ext cx="3200400" cy="430887"/>
          </a:xfrm>
        </p:spPr>
        <p:txBody>
          <a:bodyPr/>
          <a:lstStyle>
            <a:lvl1pPr algn="ctr">
              <a:defRPr sz="2200">
                <a:solidFill>
                  <a:schemeClr val="bg1"/>
                </a:solidFill>
              </a:defRPr>
            </a:lvl1pPr>
          </a:lstStyle>
          <a:p>
            <a:pPr lvl="0"/>
            <a:r>
              <a:rPr lang="en-US"/>
              <a:t>Click to edit Master text styles</a:t>
            </a:r>
          </a:p>
        </p:txBody>
      </p:sp>
      <p:sp>
        <p:nvSpPr>
          <p:cNvPr id="12" name="Text Placeholder 20">
            <a:extLst>
              <a:ext uri="{FF2B5EF4-FFF2-40B4-BE49-F238E27FC236}">
                <a16:creationId xmlns:a16="http://schemas.microsoft.com/office/drawing/2014/main" id="{2D862C8C-DDCB-8489-1B49-DE840C85EA7C}"/>
              </a:ext>
            </a:extLst>
          </p:cNvPr>
          <p:cNvSpPr>
            <a:spLocks noGrp="1"/>
          </p:cNvSpPr>
          <p:nvPr>
            <p:ph type="body" sz="quarter" idx="13"/>
          </p:nvPr>
        </p:nvSpPr>
        <p:spPr>
          <a:xfrm>
            <a:off x="8093168" y="4666560"/>
            <a:ext cx="3208570" cy="430887"/>
          </a:xfrm>
        </p:spPr>
        <p:txBody>
          <a:bodyPr/>
          <a:lstStyle>
            <a:lvl1pPr algn="ctr">
              <a:defRPr sz="2200">
                <a:solidFill>
                  <a:schemeClr val="bg1"/>
                </a:solidFill>
              </a:defRPr>
            </a:lvl1pPr>
          </a:lstStyle>
          <a:p>
            <a:pPr lvl="0"/>
            <a:r>
              <a:rPr lang="en-US"/>
              <a:t>Click to edit Master text styles</a:t>
            </a:r>
          </a:p>
        </p:txBody>
      </p:sp>
      <p:sp>
        <p:nvSpPr>
          <p:cNvPr id="13" name="Text Placeholder 29">
            <a:extLst>
              <a:ext uri="{FF2B5EF4-FFF2-40B4-BE49-F238E27FC236}">
                <a16:creationId xmlns:a16="http://schemas.microsoft.com/office/drawing/2014/main" id="{FA516674-CDC0-DCF9-0E7A-575D5E03C1F2}"/>
              </a:ext>
            </a:extLst>
          </p:cNvPr>
          <p:cNvSpPr>
            <a:spLocks noGrp="1"/>
          </p:cNvSpPr>
          <p:nvPr>
            <p:ph type="body" sz="quarter" idx="15"/>
          </p:nvPr>
        </p:nvSpPr>
        <p:spPr>
          <a:xfrm>
            <a:off x="965827" y="4666560"/>
            <a:ext cx="3207174" cy="430887"/>
          </a:xfrm>
        </p:spPr>
        <p:txBody>
          <a:bodyPr/>
          <a:lstStyle>
            <a:lvl1pPr algn="ctr">
              <a:defRPr sz="22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p:txBody>
      </p:sp>
      <p:sp>
        <p:nvSpPr>
          <p:cNvPr id="14" name="Content Placeholder 35">
            <a:extLst>
              <a:ext uri="{FF2B5EF4-FFF2-40B4-BE49-F238E27FC236}">
                <a16:creationId xmlns:a16="http://schemas.microsoft.com/office/drawing/2014/main" id="{C7F70C5E-875A-AC5B-D44C-DFD105C2D8B1}"/>
              </a:ext>
            </a:extLst>
          </p:cNvPr>
          <p:cNvSpPr>
            <a:spLocks noGrp="1"/>
          </p:cNvSpPr>
          <p:nvPr>
            <p:ph sz="quarter" idx="19" hasCustomPrompt="1"/>
          </p:nvPr>
        </p:nvSpPr>
        <p:spPr>
          <a:xfrm>
            <a:off x="969214" y="2229745"/>
            <a:ext cx="3200400" cy="2286000"/>
          </a:xfrm>
          <a:solidFill>
            <a:srgbClr val="5D4269"/>
          </a:solidFill>
        </p:spPr>
        <p:txBody>
          <a:bodyPr/>
          <a:lstStyle/>
          <a:p>
            <a:pPr lvl="0"/>
            <a:r>
              <a:rPr lang="en-US" dirty="0"/>
              <a:t>Insert image</a:t>
            </a:r>
          </a:p>
        </p:txBody>
      </p:sp>
      <p:sp>
        <p:nvSpPr>
          <p:cNvPr id="15" name="Content Placeholder 35">
            <a:extLst>
              <a:ext uri="{FF2B5EF4-FFF2-40B4-BE49-F238E27FC236}">
                <a16:creationId xmlns:a16="http://schemas.microsoft.com/office/drawing/2014/main" id="{47080147-7A00-EF2D-8A9B-59DD5F121606}"/>
              </a:ext>
            </a:extLst>
          </p:cNvPr>
          <p:cNvSpPr>
            <a:spLocks noGrp="1"/>
          </p:cNvSpPr>
          <p:nvPr>
            <p:ph sz="quarter" idx="20" hasCustomPrompt="1"/>
          </p:nvPr>
        </p:nvSpPr>
        <p:spPr>
          <a:xfrm>
            <a:off x="4539795" y="2229745"/>
            <a:ext cx="3200400" cy="2286000"/>
          </a:xfrm>
          <a:solidFill>
            <a:srgbClr val="5D4269"/>
          </a:solidFill>
        </p:spPr>
        <p:txBody>
          <a:bodyPr/>
          <a:lstStyle/>
          <a:p>
            <a:pPr lvl="0"/>
            <a:r>
              <a:rPr lang="en-US" dirty="0"/>
              <a:t>Insert image</a:t>
            </a:r>
          </a:p>
        </p:txBody>
      </p:sp>
      <p:sp>
        <p:nvSpPr>
          <p:cNvPr id="17" name="Content Placeholder 35">
            <a:extLst>
              <a:ext uri="{FF2B5EF4-FFF2-40B4-BE49-F238E27FC236}">
                <a16:creationId xmlns:a16="http://schemas.microsoft.com/office/drawing/2014/main" id="{AA65E980-4124-5AAA-431B-3A3C67DB9B53}"/>
              </a:ext>
            </a:extLst>
          </p:cNvPr>
          <p:cNvSpPr>
            <a:spLocks noGrp="1"/>
          </p:cNvSpPr>
          <p:nvPr>
            <p:ph sz="quarter" idx="21" hasCustomPrompt="1"/>
          </p:nvPr>
        </p:nvSpPr>
        <p:spPr>
          <a:xfrm>
            <a:off x="8097253" y="2229745"/>
            <a:ext cx="3200400" cy="2286000"/>
          </a:xfrm>
          <a:solidFill>
            <a:srgbClr val="5D4269"/>
          </a:solidFill>
        </p:spPr>
        <p:txBody>
          <a:bodyPr/>
          <a:lstStyle/>
          <a:p>
            <a:pPr lvl="0"/>
            <a:r>
              <a:rPr lang="en-US" dirty="0"/>
              <a:t>Insert image</a:t>
            </a:r>
          </a:p>
        </p:txBody>
      </p:sp>
      <p:sp>
        <p:nvSpPr>
          <p:cNvPr id="2" name="Rectangle 1">
            <a:extLst>
              <a:ext uri="{FF2B5EF4-FFF2-40B4-BE49-F238E27FC236}">
                <a16:creationId xmlns:a16="http://schemas.microsoft.com/office/drawing/2014/main" id="{26DBBA60-9AC2-0741-C225-EB1FC93D9BB1}"/>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12">
            <a:extLst>
              <a:ext uri="{FF2B5EF4-FFF2-40B4-BE49-F238E27FC236}">
                <a16:creationId xmlns:a16="http://schemas.microsoft.com/office/drawing/2014/main" id="{0DB6369B-C98B-A0C3-164E-8180E00D034D}"/>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id="{750E4F39-9CC0-C1BB-B08D-20BB0D9B5A54}"/>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dirty="0"/>
          </a:p>
        </p:txBody>
      </p:sp>
      <p:sp>
        <p:nvSpPr>
          <p:cNvPr id="8" name="Text Placeholder 29">
            <a:extLst>
              <a:ext uri="{FF2B5EF4-FFF2-40B4-BE49-F238E27FC236}">
                <a16:creationId xmlns:a16="http://schemas.microsoft.com/office/drawing/2014/main" id="{B0D9C2BB-BD0F-5F49-1C14-ED7289B18FAF}"/>
              </a:ext>
            </a:extLst>
          </p:cNvPr>
          <p:cNvSpPr>
            <a:spLocks noGrp="1"/>
          </p:cNvSpPr>
          <p:nvPr>
            <p:ph type="body" sz="quarter" idx="22"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15272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32">
          <p15:clr>
            <a:srgbClr val="FBAE40"/>
          </p15:clr>
        </p15:guide>
        <p15:guide id="2" pos="3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117D4-8A8A-A1EB-3DAD-7867C4CBE466}"/>
              </a:ext>
            </a:extLst>
          </p:cNvPr>
          <p:cNvSpPr/>
          <p:nvPr userDrawn="1"/>
        </p:nvSpPr>
        <p:spPr>
          <a:xfrm>
            <a:off x="-9817" y="-23529"/>
            <a:ext cx="12210167" cy="6891801"/>
          </a:xfrm>
          <a:prstGeom prst="rect">
            <a:avLst/>
          </a:prstGeom>
          <a:gradFill flip="none" rotWithShape="1">
            <a:gsLst>
              <a:gs pos="0">
                <a:srgbClr val="351F40"/>
              </a:gs>
              <a:gs pos="60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7A29C8-DA64-A8AE-E509-EC4B8D3F9FF3}"/>
              </a:ext>
            </a:extLst>
          </p:cNvPr>
          <p:cNvSpPr/>
          <p:nvPr userDrawn="1"/>
        </p:nvSpPr>
        <p:spPr>
          <a:xfrm>
            <a:off x="0" y="-37213"/>
            <a:ext cx="12192000" cy="495760"/>
          </a:xfrm>
          <a:prstGeom prst="rect">
            <a:avLst/>
          </a:prstGeom>
          <a:solidFill>
            <a:srgbClr val="4C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2">
            <a:extLst>
              <a:ext uri="{FF2B5EF4-FFF2-40B4-BE49-F238E27FC236}">
                <a16:creationId xmlns:a16="http://schemas.microsoft.com/office/drawing/2014/main" id="{314BDD38-892C-4BE0-D894-381B86C4F091}"/>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29247" y="1131844"/>
            <a:ext cx="6139363" cy="590931"/>
          </a:xfrm>
        </p:spPr>
        <p:txBody>
          <a:bodyPr wrap="square">
            <a:spAutoFit/>
          </a:bodyPr>
          <a:lstStyle>
            <a:lvl1pPr>
              <a:defRPr>
                <a:solidFill>
                  <a:srgbClr val="B096C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29248" y="2300436"/>
            <a:ext cx="6139363" cy="1623008"/>
          </a:xfrm>
        </p:spPr>
        <p:txBody>
          <a:bodyPr wrap="square">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35CDD729-115E-573D-EB74-713A1F641CAC}"/>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dirty="0">
              <a:solidFill>
                <a:schemeClr val="bg1"/>
              </a:solidFill>
            </a:endParaRPr>
          </a:p>
        </p:txBody>
      </p:sp>
      <p:sp>
        <p:nvSpPr>
          <p:cNvPr id="20" name="Text Placeholder 29">
            <a:extLst>
              <a:ext uri="{FF2B5EF4-FFF2-40B4-BE49-F238E27FC236}">
                <a16:creationId xmlns:a16="http://schemas.microsoft.com/office/drawing/2014/main" id="{855DABE6-FC8A-6012-6204-B2261535D187}"/>
              </a:ext>
            </a:extLst>
          </p:cNvPr>
          <p:cNvSpPr>
            <a:spLocks noGrp="1"/>
          </p:cNvSpPr>
          <p:nvPr>
            <p:ph type="body" sz="quarter" idx="15" hasCustomPrompt="1"/>
          </p:nvPr>
        </p:nvSpPr>
        <p:spPr>
          <a:xfrm>
            <a:off x="630275" y="77285"/>
            <a:ext cx="3207174" cy="338554"/>
          </a:xfrm>
        </p:spPr>
        <p:txBody>
          <a:bodyPr/>
          <a:lstStyle>
            <a:lvl1pPr algn="l">
              <a:defRPr sz="1600" b="1" i="0">
                <a:solidFill>
                  <a:schemeClr val="bg1"/>
                </a:solidFill>
                <a:latin typeface="Arial Narrow" panose="020B0604020202020204" pitchFamily="34" charset="0"/>
                <a:cs typeface="Arial Narrow" panose="020B0604020202020204" pitchFamily="34" charset="0"/>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SCIENCE MISSION DIRECTORATE</a:t>
            </a:r>
          </a:p>
        </p:txBody>
      </p:sp>
    </p:spTree>
    <p:extLst>
      <p:ext uri="{BB962C8B-B14F-4D97-AF65-F5344CB8AC3E}">
        <p14:creationId xmlns:p14="http://schemas.microsoft.com/office/powerpoint/2010/main" val="319968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7.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5FBA87-B6DA-5C92-CA76-11CCB3CA82C9}"/>
              </a:ext>
            </a:extLst>
          </p:cNvPr>
          <p:cNvPicPr>
            <a:picLocks noChangeAspect="1"/>
          </p:cNvPicPr>
          <p:nvPr userDrawn="1"/>
        </p:nvPicPr>
        <p:blipFill>
          <a:blip r:embed="rId14"/>
          <a:srcRect/>
          <a:stretch/>
        </p:blipFill>
        <p:spPr>
          <a:xfrm>
            <a:off x="0" y="6146"/>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dirty="0"/>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dirty="0"/>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dirty="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391587690"/>
      </p:ext>
    </p:extLst>
  </p:cSld>
  <p:clrMap bg1="lt1" tx1="dk1" bg2="lt2" tx2="dk2" accent1="accent1" accent2="accent2" accent3="accent3" accent4="accent4" accent5="accent5" accent6="accent6" hlink="hlink" folHlink="folHlink"/>
  <p:sldLayoutIdLst>
    <p:sldLayoutId id="2147483669" r:id="rId1"/>
    <p:sldLayoutId id="2147483698" r:id="rId2"/>
    <p:sldLayoutId id="2147483670" r:id="rId3"/>
    <p:sldLayoutId id="2147483673" r:id="rId4"/>
    <p:sldLayoutId id="2147483699" r:id="rId5"/>
    <p:sldLayoutId id="2147483706" r:id="rId6"/>
    <p:sldLayoutId id="2147483700" r:id="rId7"/>
    <p:sldLayoutId id="2147483708" r:id="rId8"/>
    <p:sldLayoutId id="2147483674" r:id="rId9"/>
    <p:sldLayoutId id="2147483689" r:id="rId10"/>
    <p:sldLayoutId id="2147483676" r:id="rId11"/>
    <p:sldLayoutId id="21474836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userDrawn="1">
          <p15:clr>
            <a:srgbClr val="F26B43"/>
          </p15:clr>
        </p15:guide>
        <p15:guide id="2" pos="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7D4669-C533-EBD6-E116-6E477B9DEA61}"/>
              </a:ext>
            </a:extLst>
          </p:cNvPr>
          <p:cNvPicPr>
            <a:picLocks noChangeAspect="1"/>
          </p:cNvPicPr>
          <p:nvPr userDrawn="1"/>
        </p:nvPicPr>
        <p:blipFill>
          <a:blip r:embed="rId18"/>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7B193D4-5672-1E0E-1B0E-9A6E3E17B390}"/>
              </a:ext>
            </a:extLst>
          </p:cNvPr>
          <p:cNvSpPr/>
          <p:nvPr userDrawn="1"/>
        </p:nvSpPr>
        <p:spPr>
          <a:xfrm>
            <a:off x="0" y="-37213"/>
            <a:ext cx="12192000" cy="495760"/>
          </a:xfrm>
          <a:prstGeom prst="rect">
            <a:avLst/>
          </a:prstGeom>
          <a:solidFill>
            <a:srgbClr val="45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1D33993-9B89-FCFD-2961-2A092E8ABD15}"/>
              </a:ext>
            </a:extLst>
          </p:cNvPr>
          <p:cNvSpPr/>
          <p:nvPr userDrawn="1"/>
        </p:nvSpPr>
        <p:spPr>
          <a:xfrm>
            <a:off x="11260264" y="-37213"/>
            <a:ext cx="931736" cy="495761"/>
          </a:xfrm>
          <a:custGeom>
            <a:avLst/>
            <a:gdLst>
              <a:gd name="connsiteX0" fmla="*/ 0 w 931736"/>
              <a:gd name="connsiteY0" fmla="*/ 0 h 495760"/>
              <a:gd name="connsiteX1" fmla="*/ 931736 w 931736"/>
              <a:gd name="connsiteY1" fmla="*/ 0 h 495760"/>
              <a:gd name="connsiteX2" fmla="*/ 931736 w 931736"/>
              <a:gd name="connsiteY2" fmla="*/ 495760 h 495760"/>
              <a:gd name="connsiteX3" fmla="*/ 0 w 931736"/>
              <a:gd name="connsiteY3" fmla="*/ 495760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467832 w 931736"/>
              <a:gd name="connsiteY3" fmla="*/ 479812 h 495760"/>
              <a:gd name="connsiteX4" fmla="*/ 0 w 931736"/>
              <a:gd name="connsiteY4" fmla="*/ 0 h 495760"/>
              <a:gd name="connsiteX0" fmla="*/ 0 w 931736"/>
              <a:gd name="connsiteY0" fmla="*/ 0 h 495760"/>
              <a:gd name="connsiteX1" fmla="*/ 931736 w 931736"/>
              <a:gd name="connsiteY1" fmla="*/ 0 h 495760"/>
              <a:gd name="connsiteX2" fmla="*/ 931736 w 931736"/>
              <a:gd name="connsiteY2" fmla="*/ 495760 h 495760"/>
              <a:gd name="connsiteX3" fmla="*/ 590106 w 931736"/>
              <a:gd name="connsiteY3" fmla="*/ 485128 h 495760"/>
              <a:gd name="connsiteX4" fmla="*/ 0 w 931736"/>
              <a:gd name="connsiteY4" fmla="*/ 0 h 495760"/>
              <a:gd name="connsiteX0" fmla="*/ 0 w 931736"/>
              <a:gd name="connsiteY0" fmla="*/ 0 h 495761"/>
              <a:gd name="connsiteX1" fmla="*/ 931736 w 931736"/>
              <a:gd name="connsiteY1" fmla="*/ 0 h 495761"/>
              <a:gd name="connsiteX2" fmla="*/ 931736 w 931736"/>
              <a:gd name="connsiteY2" fmla="*/ 495760 h 495761"/>
              <a:gd name="connsiteX3" fmla="*/ 499730 w 931736"/>
              <a:gd name="connsiteY3" fmla="*/ 495761 h 495761"/>
              <a:gd name="connsiteX4" fmla="*/ 0 w 931736"/>
              <a:gd name="connsiteY4" fmla="*/ 0 h 4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36" h="495761">
                <a:moveTo>
                  <a:pt x="0" y="0"/>
                </a:moveTo>
                <a:lnTo>
                  <a:pt x="931736" y="0"/>
                </a:lnTo>
                <a:lnTo>
                  <a:pt x="931736" y="495760"/>
                </a:lnTo>
                <a:lnTo>
                  <a:pt x="499730" y="495761"/>
                </a:lnTo>
                <a:lnTo>
                  <a:pt x="0" y="0"/>
                </a:lnTo>
                <a:close/>
              </a:path>
            </a:pathLst>
          </a:custGeom>
          <a:solidFill>
            <a:srgbClr val="66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630275" y="1521401"/>
            <a:ext cx="6816649" cy="5909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630276" y="2677419"/>
            <a:ext cx="6678104" cy="369332"/>
          </a:xfrm>
          <a:prstGeom prst="rect">
            <a:avLst/>
          </a:prstGeom>
        </p:spPr>
        <p:txBody>
          <a:bodyPr vert="horz" lIns="91440" tIns="45720" rIns="91440" bIns="45720" rtlCol="0">
            <a:spAutoFit/>
          </a:bodyPr>
          <a:lstStyle/>
          <a:p>
            <a:pPr lvl="0"/>
            <a:r>
              <a:rPr lang="en-US" dirty="0"/>
              <a:t>Edit Master text styles</a:t>
            </a:r>
          </a:p>
        </p:txBody>
      </p:sp>
      <p:sp>
        <p:nvSpPr>
          <p:cNvPr id="12" name="Slide Number Placeholder 5">
            <a:extLst>
              <a:ext uri="{FF2B5EF4-FFF2-40B4-BE49-F238E27FC236}">
                <a16:creationId xmlns:a16="http://schemas.microsoft.com/office/drawing/2014/main" id="{CD36FBD5-8711-FF4C-80EC-9608CF61C43C}"/>
              </a:ext>
            </a:extLst>
          </p:cNvPr>
          <p:cNvSpPr>
            <a:spLocks noGrp="1"/>
          </p:cNvSpPr>
          <p:nvPr>
            <p:ph type="sldNum" sz="quarter" idx="4"/>
          </p:nvPr>
        </p:nvSpPr>
        <p:spPr>
          <a:xfrm>
            <a:off x="9382698" y="43573"/>
            <a:ext cx="2743200" cy="365125"/>
          </a:xfrm>
          <a:prstGeom prst="rect">
            <a:avLst/>
          </a:prstGeom>
        </p:spPr>
        <p:txBody>
          <a:bodyPr vert="horz" lIns="91440" tIns="45720" rIns="91440" bIns="45720" rtlCol="0" anchor="ctr"/>
          <a:lstStyle>
            <a:lvl1pPr algn="r">
              <a:defRPr sz="1200" b="1" i="0">
                <a:solidFill>
                  <a:schemeClr val="bg1"/>
                </a:solidFill>
                <a:latin typeface="Arial Narrow" panose="020B0604020202020204" pitchFamily="34" charset="0"/>
                <a:cs typeface="Arial Narrow" panose="020B0604020202020204" pitchFamily="34" charset="0"/>
              </a:defRPr>
            </a:lvl1pPr>
          </a:lstStyle>
          <a:p>
            <a:fld id="{2E8C51FE-49D9-314D-9957-ABBF7DDE8782}" type="slidenum">
              <a:rPr lang="en-US" smtClean="0"/>
              <a:pPr/>
              <a:t>‹#›</a:t>
            </a:fld>
            <a:endParaRPr lang="en-US" dirty="0"/>
          </a:p>
        </p:txBody>
      </p:sp>
      <p:sp>
        <p:nvSpPr>
          <p:cNvPr id="18" name="Text Placeholder 2">
            <a:extLst>
              <a:ext uri="{FF2B5EF4-FFF2-40B4-BE49-F238E27FC236}">
                <a16:creationId xmlns:a16="http://schemas.microsoft.com/office/drawing/2014/main" id="{5FAB5796-9619-4BE1-F020-341AED4D1B68}"/>
              </a:ext>
            </a:extLst>
          </p:cNvPr>
          <p:cNvSpPr txBox="1">
            <a:spLocks/>
          </p:cNvSpPr>
          <p:nvPr userDrawn="1"/>
        </p:nvSpPr>
        <p:spPr>
          <a:xfrm>
            <a:off x="630276" y="74002"/>
            <a:ext cx="6678104" cy="338554"/>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535A6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0" dirty="0">
                <a:solidFill>
                  <a:schemeClr val="bg1"/>
                </a:solidFill>
                <a:latin typeface="Arial Narrow" panose="020B0604020202020204" pitchFamily="34" charset="0"/>
                <a:cs typeface="Arial Narrow" panose="020B0604020202020204" pitchFamily="34" charset="0"/>
              </a:rPr>
              <a:t>SCIENCE MISSION DIRECTORATE</a:t>
            </a:r>
          </a:p>
        </p:txBody>
      </p:sp>
    </p:spTree>
    <p:extLst>
      <p:ext uri="{BB962C8B-B14F-4D97-AF65-F5344CB8AC3E}">
        <p14:creationId xmlns:p14="http://schemas.microsoft.com/office/powerpoint/2010/main" val="31639653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a:solidFill>
            <a:srgbClr val="452C5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0" userDrawn="1">
          <p15:clr>
            <a:srgbClr val="F26B43"/>
          </p15:clr>
        </p15:guide>
        <p15:guide id="2" pos="4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539999" y="5017723"/>
            <a:ext cx="4433616" cy="1215717"/>
          </a:xfrm>
        </p:spPr>
        <p:txBody>
          <a:bodyPr wrap="square">
            <a:spAutoFit/>
          </a:bodyPr>
          <a:lstStyle/>
          <a:p>
            <a:pPr>
              <a:spcBef>
                <a:spcPts val="400"/>
              </a:spcBef>
            </a:pPr>
            <a:r>
              <a:rPr lang="en-US" dirty="0"/>
              <a:t>Ellen Gray</a:t>
            </a:r>
          </a:p>
          <a:p>
            <a:pPr>
              <a:spcBef>
                <a:spcPts val="400"/>
              </a:spcBef>
            </a:pPr>
            <a:r>
              <a:rPr lang="en-US" sz="1500" b="0" dirty="0"/>
              <a:t>ESSP Communications Liaison </a:t>
            </a:r>
          </a:p>
          <a:p>
            <a:pPr>
              <a:spcBef>
                <a:spcPts val="400"/>
              </a:spcBef>
            </a:pPr>
            <a:r>
              <a:rPr lang="en-US" sz="1500" b="0" dirty="0"/>
              <a:t>Earth Science Division</a:t>
            </a:r>
          </a:p>
          <a:p>
            <a:pPr>
              <a:spcBef>
                <a:spcPts val="400"/>
              </a:spcBef>
            </a:pPr>
            <a:r>
              <a:rPr lang="en-US" sz="1500" b="0" dirty="0"/>
              <a:t>NASA Science Mission Directorate</a:t>
            </a:r>
          </a:p>
        </p:txBody>
      </p:sp>
      <p:pic>
        <p:nvPicPr>
          <p:cNvPr id="8" name="Picture 7">
            <a:extLst>
              <a:ext uri="{FF2B5EF4-FFF2-40B4-BE49-F238E27FC236}">
                <a16:creationId xmlns:a16="http://schemas.microsoft.com/office/drawing/2014/main" id="{BAA54FEE-E8DE-B8A7-D724-29679AD93665}"/>
              </a:ext>
            </a:extLst>
          </p:cNvPr>
          <p:cNvPicPr>
            <a:picLocks noChangeAspect="1"/>
          </p:cNvPicPr>
          <p:nvPr/>
        </p:nvPicPr>
        <p:blipFill>
          <a:blip r:embed="rId3"/>
          <a:stretch>
            <a:fillRect/>
          </a:stretch>
        </p:blipFill>
        <p:spPr>
          <a:xfrm>
            <a:off x="463797" y="316076"/>
            <a:ext cx="2678313" cy="990164"/>
          </a:xfrm>
          <a:prstGeom prst="rect">
            <a:avLst/>
          </a:prstGeom>
        </p:spPr>
      </p:pic>
      <p:sp>
        <p:nvSpPr>
          <p:cNvPr id="2" name="TextBox 1">
            <a:extLst>
              <a:ext uri="{FF2B5EF4-FFF2-40B4-BE49-F238E27FC236}">
                <a16:creationId xmlns:a16="http://schemas.microsoft.com/office/drawing/2014/main" id="{0B8BC162-00FF-9FF0-8572-F4802C382B60}"/>
              </a:ext>
            </a:extLst>
          </p:cNvPr>
          <p:cNvSpPr txBox="1"/>
          <p:nvPr/>
        </p:nvSpPr>
        <p:spPr>
          <a:xfrm>
            <a:off x="658906" y="1828800"/>
            <a:ext cx="5437094" cy="1754326"/>
          </a:xfrm>
          <a:prstGeom prst="rect">
            <a:avLst/>
          </a:prstGeom>
          <a:noFill/>
        </p:spPr>
        <p:txBody>
          <a:bodyPr wrap="square" rtlCol="0">
            <a:spAutoFit/>
          </a:bodyPr>
          <a:lstStyle/>
          <a:p>
            <a:r>
              <a:rPr lang="en-US" sz="5400" dirty="0">
                <a:solidFill>
                  <a:schemeClr val="bg1"/>
                </a:solidFill>
              </a:rPr>
              <a:t>Earth Venture </a:t>
            </a:r>
          </a:p>
          <a:p>
            <a:r>
              <a:rPr lang="en-US" sz="5400" dirty="0">
                <a:solidFill>
                  <a:schemeClr val="bg1"/>
                </a:solidFill>
              </a:rPr>
              <a:t>Communications</a:t>
            </a:r>
          </a:p>
        </p:txBody>
      </p:sp>
    </p:spTree>
    <p:extLst>
      <p:ext uri="{BB962C8B-B14F-4D97-AF65-F5344CB8AC3E}">
        <p14:creationId xmlns:p14="http://schemas.microsoft.com/office/powerpoint/2010/main" val="36755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7E4D1-0977-A748-B581-60F70E492083}"/>
              </a:ext>
            </a:extLst>
          </p:cNvPr>
          <p:cNvSpPr>
            <a:spLocks noGrp="1"/>
          </p:cNvSpPr>
          <p:nvPr>
            <p:ph type="title"/>
          </p:nvPr>
        </p:nvSpPr>
        <p:spPr>
          <a:xfrm>
            <a:off x="4901938" y="1104144"/>
            <a:ext cx="7168142" cy="646331"/>
          </a:xfrm>
        </p:spPr>
        <p:txBody>
          <a:bodyPr/>
          <a:lstStyle/>
          <a:p>
            <a:r>
              <a:rPr lang="en-US" dirty="0"/>
              <a:t>NASA’s Overall Comms Strategy</a:t>
            </a:r>
          </a:p>
        </p:txBody>
      </p:sp>
      <p:sp>
        <p:nvSpPr>
          <p:cNvPr id="4" name="Text Placeholder 3">
            <a:extLst>
              <a:ext uri="{FF2B5EF4-FFF2-40B4-BE49-F238E27FC236}">
                <a16:creationId xmlns:a16="http://schemas.microsoft.com/office/drawing/2014/main" id="{EBF61503-3476-1BAC-91BE-8B0CABCE9863}"/>
              </a:ext>
            </a:extLst>
          </p:cNvPr>
          <p:cNvSpPr>
            <a:spLocks noGrp="1"/>
          </p:cNvSpPr>
          <p:nvPr>
            <p:ph idx="1"/>
          </p:nvPr>
        </p:nvSpPr>
        <p:spPr>
          <a:xfrm>
            <a:off x="4901939" y="2214710"/>
            <a:ext cx="6678104" cy="3631763"/>
          </a:xfrm>
        </p:spPr>
        <p:txBody>
          <a:bodyPr/>
          <a:lstStyle/>
          <a:p>
            <a:r>
              <a:rPr lang="en-US" b="1" i="1" dirty="0"/>
              <a:t>The mission is the message</a:t>
            </a:r>
          </a:p>
          <a:p>
            <a:r>
              <a:rPr lang="en-US" b="1" i="0" u="sng" dirty="0">
                <a:solidFill>
                  <a:srgbClr val="000000"/>
                </a:solidFill>
                <a:effectLst/>
                <a:latin typeface="inherit"/>
              </a:rPr>
              <a:t>NASA mission statement:</a:t>
            </a:r>
            <a:br>
              <a:rPr lang="en-US" dirty="0"/>
            </a:br>
            <a:r>
              <a:rPr lang="en-US" b="0" i="0" dirty="0">
                <a:solidFill>
                  <a:srgbClr val="000000"/>
                </a:solidFill>
                <a:effectLst/>
                <a:latin typeface="arial" panose="020B0604020202020204" pitchFamily="34" charset="0"/>
              </a:rPr>
              <a:t>NASA explores the unknown in air and space, innovates for the benefit of humanity, and inspires the world through discovery.</a:t>
            </a:r>
          </a:p>
          <a:p>
            <a:endParaRPr lang="en-US" dirty="0"/>
          </a:p>
          <a:p>
            <a:r>
              <a:rPr lang="en-US" b="1" i="1" dirty="0"/>
              <a:t>Inspire Value</a:t>
            </a:r>
          </a:p>
          <a:p>
            <a:pPr algn="l" fontAlgn="base"/>
            <a:r>
              <a:rPr lang="en-US" b="1" i="0" dirty="0">
                <a:solidFill>
                  <a:srgbClr val="000000"/>
                </a:solidFill>
                <a:effectLst/>
                <a:latin typeface="inherit"/>
              </a:rPr>
              <a:t>Goal 1</a:t>
            </a:r>
            <a:r>
              <a:rPr lang="en-US" b="0" i="0" dirty="0">
                <a:solidFill>
                  <a:srgbClr val="000000"/>
                </a:solidFill>
                <a:effectLst/>
                <a:latin typeface="arial" panose="020B0604020202020204" pitchFamily="34" charset="0"/>
              </a:rPr>
              <a:t>: Inspire humanity to realize the value of NASA.</a:t>
            </a:r>
          </a:p>
          <a:p>
            <a:pPr algn="l" fontAlgn="base"/>
            <a:r>
              <a:rPr lang="en-US" b="1" i="0" dirty="0">
                <a:solidFill>
                  <a:srgbClr val="000000"/>
                </a:solidFill>
                <a:effectLst/>
                <a:latin typeface="inherit"/>
              </a:rPr>
              <a:t>Goal 2</a:t>
            </a:r>
            <a:r>
              <a:rPr lang="en-US" b="0" i="0" dirty="0">
                <a:solidFill>
                  <a:srgbClr val="000000"/>
                </a:solidFill>
                <a:effectLst/>
                <a:latin typeface="arial" panose="020B0604020202020204" pitchFamily="34" charset="0"/>
              </a:rPr>
              <a:t>: Inspire contributors to add value to NASA.</a:t>
            </a:r>
          </a:p>
          <a:p>
            <a:pPr algn="l" fontAlgn="base"/>
            <a:r>
              <a:rPr lang="en-US" b="1" i="0" dirty="0">
                <a:solidFill>
                  <a:srgbClr val="000000"/>
                </a:solidFill>
                <a:effectLst/>
                <a:latin typeface="inherit"/>
              </a:rPr>
              <a:t>Goal 3</a:t>
            </a:r>
            <a:r>
              <a:rPr lang="en-US" b="0" i="0" dirty="0">
                <a:solidFill>
                  <a:srgbClr val="000000"/>
                </a:solidFill>
                <a:effectLst/>
                <a:latin typeface="arial" panose="020B0604020202020204" pitchFamily="34" charset="0"/>
              </a:rPr>
              <a:t>: Inspire deciders to understand and enable value to be created by NASA.</a:t>
            </a:r>
          </a:p>
        </p:txBody>
      </p:sp>
    </p:spTree>
    <p:extLst>
      <p:ext uri="{BB962C8B-B14F-4D97-AF65-F5344CB8AC3E}">
        <p14:creationId xmlns:p14="http://schemas.microsoft.com/office/powerpoint/2010/main" val="158984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75B9-7734-1926-FC87-1C17FEA49E49}"/>
              </a:ext>
            </a:extLst>
          </p:cNvPr>
          <p:cNvSpPr>
            <a:spLocks noGrp="1"/>
          </p:cNvSpPr>
          <p:nvPr>
            <p:ph type="title"/>
          </p:nvPr>
        </p:nvSpPr>
        <p:spPr>
          <a:xfrm>
            <a:off x="2712721" y="791821"/>
            <a:ext cx="8307250" cy="590931"/>
          </a:xfrm>
        </p:spPr>
        <p:txBody>
          <a:bodyPr/>
          <a:lstStyle/>
          <a:p>
            <a:r>
              <a:rPr lang="en-US" dirty="0"/>
              <a:t>What this looks like in practice</a:t>
            </a:r>
          </a:p>
        </p:txBody>
      </p:sp>
      <p:sp>
        <p:nvSpPr>
          <p:cNvPr id="3" name="Content Placeholder 2">
            <a:extLst>
              <a:ext uri="{FF2B5EF4-FFF2-40B4-BE49-F238E27FC236}">
                <a16:creationId xmlns:a16="http://schemas.microsoft.com/office/drawing/2014/main" id="{9B2C6C34-A740-44EF-67CC-7D753DF8C748}"/>
              </a:ext>
            </a:extLst>
          </p:cNvPr>
          <p:cNvSpPr>
            <a:spLocks noGrp="1"/>
          </p:cNvSpPr>
          <p:nvPr>
            <p:ph idx="1"/>
          </p:nvPr>
        </p:nvSpPr>
        <p:spPr>
          <a:xfrm>
            <a:off x="2712721" y="1541864"/>
            <a:ext cx="8869680" cy="5078313"/>
          </a:xfrm>
        </p:spPr>
        <p:txBody>
          <a:bodyPr/>
          <a:lstStyle/>
          <a:p>
            <a:pPr marL="0" marR="0">
              <a:spcBef>
                <a:spcPts val="0"/>
              </a:spcBef>
              <a:spcAft>
                <a:spcPts val="0"/>
              </a:spcAft>
            </a:pPr>
            <a:r>
              <a:rPr lang="en-US" dirty="0">
                <a:effectLst/>
                <a:ea typeface="Calibri" panose="020F0502020204030204" pitchFamily="34" charset="0"/>
              </a:rPr>
              <a:t>IMPACTS is studying snowstorms to improve our understanding of how snow is distributed and our ability to model it.</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IMPACTS will be the </a:t>
            </a:r>
            <a:r>
              <a:rPr lang="en-US" dirty="0">
                <a:solidFill>
                  <a:srgbClr val="FFFF00"/>
                </a:solidFill>
                <a:effectLst/>
                <a:ea typeface="Calibri" panose="020F0502020204030204" pitchFamily="34" charset="0"/>
              </a:rPr>
              <a:t>first field campaign to study East Coast snowstorms in 30 years</a:t>
            </a:r>
            <a:r>
              <a:rPr lang="en-US" dirty="0">
                <a:effectLst/>
                <a:ea typeface="Calibri" panose="020F0502020204030204" pitchFamily="34" charset="0"/>
              </a:rPr>
              <a:t> and will do so with both ground-based and airborne instruments. This will be the </a:t>
            </a:r>
            <a:r>
              <a:rPr lang="en-US" dirty="0">
                <a:solidFill>
                  <a:srgbClr val="FFFF00"/>
                </a:solidFill>
                <a:effectLst/>
                <a:ea typeface="Calibri" panose="020F0502020204030204" pitchFamily="34" charset="0"/>
              </a:rPr>
              <a:t>most comprehensive study of North East snowstorms to date</a:t>
            </a:r>
            <a:r>
              <a:rPr lang="en-US" dirty="0">
                <a:effectLst/>
                <a:ea typeface="Calibri" panose="020F0502020204030204" pitchFamily="34" charset="0"/>
              </a:rPr>
              <a:t>.</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Snow clouds look broad but actually have narrow bands of intense snowfall called “</a:t>
            </a:r>
            <a:r>
              <a:rPr lang="en-US" dirty="0" err="1">
                <a:effectLst/>
                <a:ea typeface="Calibri" panose="020F0502020204030204" pitchFamily="34" charset="0"/>
              </a:rPr>
              <a:t>snowbands</a:t>
            </a:r>
            <a:r>
              <a:rPr lang="en-US" dirty="0">
                <a:effectLst/>
                <a:ea typeface="Calibri" panose="020F0502020204030204" pitchFamily="34" charset="0"/>
              </a:rPr>
              <a:t>.” IMPACTS is studying how these </a:t>
            </a:r>
            <a:r>
              <a:rPr lang="en-US" dirty="0" err="1">
                <a:effectLst/>
                <a:ea typeface="Calibri" panose="020F0502020204030204" pitchFamily="34" charset="0"/>
              </a:rPr>
              <a:t>snowbands</a:t>
            </a:r>
            <a:r>
              <a:rPr lang="en-US" dirty="0">
                <a:effectLst/>
                <a:ea typeface="Calibri" panose="020F0502020204030204" pitchFamily="34" charset="0"/>
              </a:rPr>
              <a:t> form and evolve through the life of the storm.</a:t>
            </a:r>
          </a:p>
          <a:p>
            <a:pPr marL="342900" marR="0" lvl="0" indent="-342900">
              <a:spcBef>
                <a:spcPts val="0"/>
              </a:spcBef>
              <a:spcAft>
                <a:spcPts val="0"/>
              </a:spcAft>
              <a:buFont typeface="Symbol" pitchFamily="2" charset="2"/>
              <a:buChar char=""/>
            </a:pPr>
            <a:r>
              <a:rPr lang="en-US" dirty="0">
                <a:effectLst/>
                <a:ea typeface="Calibri" panose="020F0502020204030204" pitchFamily="34" charset="0"/>
              </a:rPr>
              <a:t>Currently, these </a:t>
            </a:r>
            <a:r>
              <a:rPr lang="en-US" dirty="0" err="1">
                <a:effectLst/>
                <a:ea typeface="Calibri" panose="020F0502020204030204" pitchFamily="34" charset="0"/>
              </a:rPr>
              <a:t>snowbands</a:t>
            </a:r>
            <a:r>
              <a:rPr lang="en-US" dirty="0">
                <a:effectLst/>
                <a:ea typeface="Calibri" panose="020F0502020204030204" pitchFamily="34" charset="0"/>
              </a:rPr>
              <a:t> are hard to predict with models.</a:t>
            </a:r>
          </a:p>
          <a:p>
            <a:pPr marL="342900" marR="0" lvl="0" indent="-342900">
              <a:spcBef>
                <a:spcPts val="0"/>
              </a:spcBef>
              <a:spcAft>
                <a:spcPts val="0"/>
              </a:spcAft>
              <a:buFont typeface="Symbol" pitchFamily="2" charset="2"/>
              <a:buChar char=""/>
            </a:pPr>
            <a:r>
              <a:rPr lang="en-US" dirty="0">
                <a:solidFill>
                  <a:srgbClr val="FFFF00"/>
                </a:solidFill>
                <a:effectLst/>
                <a:ea typeface="Calibri" panose="020F0502020204030204" pitchFamily="34" charset="0"/>
              </a:rPr>
              <a:t>Understanding the snow processes within clouds will help scientists understand how snow is distributed and ultimately where snow will fall heaviest on the ground</a:t>
            </a: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Snow is hard to measure from space.</a:t>
            </a:r>
          </a:p>
          <a:p>
            <a:pPr marL="342900" marR="0" lvl="0" indent="-342900">
              <a:spcBef>
                <a:spcPts val="0"/>
              </a:spcBef>
              <a:spcAft>
                <a:spcPts val="0"/>
              </a:spcAft>
              <a:buFont typeface="Symbol" pitchFamily="2" charset="2"/>
              <a:buChar char=""/>
            </a:pPr>
            <a:r>
              <a:rPr lang="en-US" dirty="0">
                <a:effectLst/>
                <a:ea typeface="Calibri" panose="020F0502020204030204" pitchFamily="34" charset="0"/>
              </a:rPr>
              <a:t>When possible, IMPACTS will coordinate with the GPM satellite to collect data from space, the air, and ground simultaneously to improve satellite observations of snowfall. </a:t>
            </a:r>
          </a:p>
        </p:txBody>
      </p:sp>
      <p:sp>
        <p:nvSpPr>
          <p:cNvPr id="4" name="Text Placeholder 3">
            <a:extLst>
              <a:ext uri="{FF2B5EF4-FFF2-40B4-BE49-F238E27FC236}">
                <a16:creationId xmlns:a16="http://schemas.microsoft.com/office/drawing/2014/main" id="{D6CE42DF-B7A5-42E2-A635-874373C2EDD5}"/>
              </a:ext>
            </a:extLst>
          </p:cNvPr>
          <p:cNvSpPr>
            <a:spLocks noGrp="1"/>
          </p:cNvSpPr>
          <p:nvPr>
            <p:ph type="body" sz="quarter" idx="15"/>
          </p:nvPr>
        </p:nvSpPr>
        <p:spPr/>
        <p:txBody>
          <a:bodyPr/>
          <a:lstStyle/>
          <a:p>
            <a:endParaRPr lang="en-US"/>
          </a:p>
        </p:txBody>
      </p:sp>
      <p:sp>
        <p:nvSpPr>
          <p:cNvPr id="5" name="TextBox 4">
            <a:extLst>
              <a:ext uri="{FF2B5EF4-FFF2-40B4-BE49-F238E27FC236}">
                <a16:creationId xmlns:a16="http://schemas.microsoft.com/office/drawing/2014/main" id="{4C9DABFF-3771-A2E0-D330-F82794CB4136}"/>
              </a:ext>
            </a:extLst>
          </p:cNvPr>
          <p:cNvSpPr txBox="1"/>
          <p:nvPr/>
        </p:nvSpPr>
        <p:spPr>
          <a:xfrm>
            <a:off x="76200" y="1758734"/>
            <a:ext cx="2941321" cy="369332"/>
          </a:xfrm>
          <a:prstGeom prst="rect">
            <a:avLst/>
          </a:prstGeom>
          <a:noFill/>
        </p:spPr>
        <p:txBody>
          <a:bodyPr wrap="square" rtlCol="0">
            <a:spAutoFit/>
          </a:bodyPr>
          <a:lstStyle/>
          <a:p>
            <a:r>
              <a:rPr lang="en-US" dirty="0">
                <a:solidFill>
                  <a:srgbClr val="FFFF00"/>
                </a:solidFill>
              </a:rPr>
              <a:t>Goal 1 – understand Earth</a:t>
            </a:r>
          </a:p>
        </p:txBody>
      </p:sp>
      <p:sp>
        <p:nvSpPr>
          <p:cNvPr id="6" name="TextBox 5">
            <a:extLst>
              <a:ext uri="{FF2B5EF4-FFF2-40B4-BE49-F238E27FC236}">
                <a16:creationId xmlns:a16="http://schemas.microsoft.com/office/drawing/2014/main" id="{C13F6E64-2C6B-1761-4690-BB726C22E41B}"/>
              </a:ext>
            </a:extLst>
          </p:cNvPr>
          <p:cNvSpPr txBox="1"/>
          <p:nvPr/>
        </p:nvSpPr>
        <p:spPr>
          <a:xfrm>
            <a:off x="76200" y="2644170"/>
            <a:ext cx="2407920" cy="369332"/>
          </a:xfrm>
          <a:prstGeom prst="rect">
            <a:avLst/>
          </a:prstGeom>
          <a:noFill/>
        </p:spPr>
        <p:txBody>
          <a:bodyPr wrap="square" rtlCol="0">
            <a:spAutoFit/>
          </a:bodyPr>
          <a:lstStyle/>
          <a:p>
            <a:r>
              <a:rPr lang="en-US" dirty="0">
                <a:solidFill>
                  <a:srgbClr val="FFFF00"/>
                </a:solidFill>
              </a:rPr>
              <a:t>Exploring the unknown</a:t>
            </a:r>
          </a:p>
        </p:txBody>
      </p:sp>
      <p:sp>
        <p:nvSpPr>
          <p:cNvPr id="7" name="TextBox 6">
            <a:extLst>
              <a:ext uri="{FF2B5EF4-FFF2-40B4-BE49-F238E27FC236}">
                <a16:creationId xmlns:a16="http://schemas.microsoft.com/office/drawing/2014/main" id="{C57EF08F-6A48-AEA5-0A36-6C4801A0ED37}"/>
              </a:ext>
            </a:extLst>
          </p:cNvPr>
          <p:cNvSpPr txBox="1"/>
          <p:nvPr/>
        </p:nvSpPr>
        <p:spPr>
          <a:xfrm>
            <a:off x="76201" y="4268270"/>
            <a:ext cx="2522220" cy="923330"/>
          </a:xfrm>
          <a:prstGeom prst="rect">
            <a:avLst/>
          </a:prstGeom>
          <a:noFill/>
        </p:spPr>
        <p:txBody>
          <a:bodyPr wrap="square" rtlCol="0">
            <a:spAutoFit/>
          </a:bodyPr>
          <a:lstStyle/>
          <a:p>
            <a:r>
              <a:rPr lang="en-US" dirty="0">
                <a:solidFill>
                  <a:srgbClr val="FFFF00"/>
                </a:solidFill>
              </a:rPr>
              <a:t>Inspires Value – Why the average citizen should care</a:t>
            </a:r>
          </a:p>
        </p:txBody>
      </p:sp>
      <p:sp>
        <p:nvSpPr>
          <p:cNvPr id="8" name="TextBox 7">
            <a:extLst>
              <a:ext uri="{FF2B5EF4-FFF2-40B4-BE49-F238E27FC236}">
                <a16:creationId xmlns:a16="http://schemas.microsoft.com/office/drawing/2014/main" id="{97B8D36A-B55F-0F8A-0BD5-61FDAF2508A5}"/>
              </a:ext>
            </a:extLst>
          </p:cNvPr>
          <p:cNvSpPr txBox="1"/>
          <p:nvPr/>
        </p:nvSpPr>
        <p:spPr>
          <a:xfrm>
            <a:off x="76200" y="5358888"/>
            <a:ext cx="2465070" cy="923330"/>
          </a:xfrm>
          <a:prstGeom prst="rect">
            <a:avLst/>
          </a:prstGeom>
          <a:noFill/>
        </p:spPr>
        <p:txBody>
          <a:bodyPr wrap="square" rtlCol="0">
            <a:spAutoFit/>
          </a:bodyPr>
          <a:lstStyle/>
          <a:p>
            <a:r>
              <a:rPr lang="en-US" dirty="0">
                <a:solidFill>
                  <a:srgbClr val="FFFF00"/>
                </a:solidFill>
              </a:rPr>
              <a:t>Part of bigger NASA picture to achieve larger benefit to humanity</a:t>
            </a:r>
          </a:p>
        </p:txBody>
      </p:sp>
    </p:spTree>
    <p:extLst>
      <p:ext uri="{BB962C8B-B14F-4D97-AF65-F5344CB8AC3E}">
        <p14:creationId xmlns:p14="http://schemas.microsoft.com/office/powerpoint/2010/main" val="12061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082B6E-2CFF-A4BE-88A3-E41D05723984}"/>
              </a:ext>
            </a:extLst>
          </p:cNvPr>
          <p:cNvGrpSpPr/>
          <p:nvPr/>
        </p:nvGrpSpPr>
        <p:grpSpPr>
          <a:xfrm>
            <a:off x="0" y="2002059"/>
            <a:ext cx="5532120" cy="2139366"/>
            <a:chOff x="-1016000" y="2002059"/>
            <a:chExt cx="5532120" cy="2139366"/>
          </a:xfrm>
        </p:grpSpPr>
        <p:sp>
          <p:nvSpPr>
            <p:cNvPr id="2" name="Rectangle 2">
              <a:extLst>
                <a:ext uri="{FF2B5EF4-FFF2-40B4-BE49-F238E27FC236}">
                  <a16:creationId xmlns:a16="http://schemas.microsoft.com/office/drawing/2014/main" id="{61CC0997-C3DC-A8C9-C654-CE5B39BC7624}"/>
                </a:ext>
              </a:extLst>
            </p:cNvPr>
            <p:cNvSpPr/>
            <p:nvPr/>
          </p:nvSpPr>
          <p:spPr>
            <a:xfrm>
              <a:off x="-1016000" y="2002059"/>
              <a:ext cx="5532120" cy="2139366"/>
            </a:xfrm>
            <a:custGeom>
              <a:avLst/>
              <a:gdLst>
                <a:gd name="connsiteX0" fmla="*/ 0 w 5532120"/>
                <a:gd name="connsiteY0" fmla="*/ 0 h 2133600"/>
                <a:gd name="connsiteX1" fmla="*/ 5532120 w 5532120"/>
                <a:gd name="connsiteY1" fmla="*/ 0 h 2133600"/>
                <a:gd name="connsiteX2" fmla="*/ 5532120 w 5532120"/>
                <a:gd name="connsiteY2" fmla="*/ 2133600 h 2133600"/>
                <a:gd name="connsiteX3" fmla="*/ 0 w 5532120"/>
                <a:gd name="connsiteY3" fmla="*/ 2133600 h 2133600"/>
                <a:gd name="connsiteX4" fmla="*/ 0 w 5532120"/>
                <a:gd name="connsiteY4" fmla="*/ 0 h 2133600"/>
                <a:gd name="connsiteX0" fmla="*/ 0 w 5532120"/>
                <a:gd name="connsiteY0" fmla="*/ 5766 h 2139366"/>
                <a:gd name="connsiteX1" fmla="*/ 4893276 w 5532120"/>
                <a:gd name="connsiteY1" fmla="*/ 0 h 2139366"/>
                <a:gd name="connsiteX2" fmla="*/ 5532120 w 5532120"/>
                <a:gd name="connsiteY2" fmla="*/ 5766 h 2139366"/>
                <a:gd name="connsiteX3" fmla="*/ 5532120 w 5532120"/>
                <a:gd name="connsiteY3" fmla="*/ 2139366 h 2139366"/>
                <a:gd name="connsiteX4" fmla="*/ 0 w 5532120"/>
                <a:gd name="connsiteY4" fmla="*/ 2139366 h 2139366"/>
                <a:gd name="connsiteX5" fmla="*/ 0 w 5532120"/>
                <a:gd name="connsiteY5" fmla="*/ 5766 h 2139366"/>
                <a:gd name="connsiteX0" fmla="*/ 0 w 5532120"/>
                <a:gd name="connsiteY0" fmla="*/ 5766 h 2139366"/>
                <a:gd name="connsiteX1" fmla="*/ 4893276 w 5532120"/>
                <a:gd name="connsiteY1" fmla="*/ 0 h 2139366"/>
                <a:gd name="connsiteX2" fmla="*/ 5532120 w 5532120"/>
                <a:gd name="connsiteY2" fmla="*/ 57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196529 w 5532120"/>
                <a:gd name="connsiteY2" fmla="*/ 327294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2120" h="2139366">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Triangle 2">
              <a:extLst>
                <a:ext uri="{FF2B5EF4-FFF2-40B4-BE49-F238E27FC236}">
                  <a16:creationId xmlns:a16="http://schemas.microsoft.com/office/drawing/2014/main" id="{4BE1AC85-FDE3-74A2-619E-2ED9B8B66D3D}"/>
                </a:ext>
              </a:extLst>
            </p:cNvPr>
            <p:cNvSpPr/>
            <p:nvPr/>
          </p:nvSpPr>
          <p:spPr>
            <a:xfrm>
              <a:off x="3884961" y="2002059"/>
              <a:ext cx="631159" cy="674648"/>
            </a:xfrm>
            <a:prstGeom prst="rtTriangle">
              <a:avLst/>
            </a:prstGeom>
            <a:solidFill>
              <a:srgbClr val="4B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1373986F-B3F0-E94A-199A-C3041CB1BDBA}"/>
              </a:ext>
            </a:extLst>
          </p:cNvPr>
          <p:cNvSpPr>
            <a:spLocks noGrp="1"/>
          </p:cNvSpPr>
          <p:nvPr>
            <p:ph type="title"/>
          </p:nvPr>
        </p:nvSpPr>
        <p:spPr>
          <a:xfrm>
            <a:off x="677920" y="2531746"/>
            <a:ext cx="4223041" cy="1200329"/>
          </a:xfrm>
        </p:spPr>
        <p:txBody>
          <a:bodyPr/>
          <a:lstStyle/>
          <a:p>
            <a:r>
              <a:rPr lang="en-US" dirty="0">
                <a:solidFill>
                  <a:schemeClr val="bg1"/>
                </a:solidFill>
              </a:rPr>
              <a:t>Intro to ESD Communications</a:t>
            </a:r>
          </a:p>
        </p:txBody>
      </p:sp>
    </p:spTree>
    <p:extLst>
      <p:ext uri="{BB962C8B-B14F-4D97-AF65-F5344CB8AC3E}">
        <p14:creationId xmlns:p14="http://schemas.microsoft.com/office/powerpoint/2010/main" val="76107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E88C62-B4B6-0E63-89DF-04F38793EBED}"/>
              </a:ext>
            </a:extLst>
          </p:cNvPr>
          <p:cNvSpPr>
            <a:spLocks noGrp="1"/>
          </p:cNvSpPr>
          <p:nvPr>
            <p:ph type="body" sz="quarter" idx="15"/>
          </p:nvPr>
        </p:nvSpPr>
        <p:spPr>
          <a:xfrm>
            <a:off x="630275" y="77285"/>
            <a:ext cx="3575966" cy="584775"/>
          </a:xfrm>
        </p:spPr>
        <p:txBody>
          <a:bodyPr/>
          <a:lstStyle/>
          <a:p>
            <a:r>
              <a:rPr lang="en-US" dirty="0"/>
              <a:t>Earth Science Division Communications </a:t>
            </a:r>
          </a:p>
        </p:txBody>
      </p:sp>
      <p:sp>
        <p:nvSpPr>
          <p:cNvPr id="7" name="TextBox 6">
            <a:extLst>
              <a:ext uri="{FF2B5EF4-FFF2-40B4-BE49-F238E27FC236}">
                <a16:creationId xmlns:a16="http://schemas.microsoft.com/office/drawing/2014/main" id="{73E1FF39-8565-1B45-4F85-6D4F38B4A3CF}"/>
              </a:ext>
            </a:extLst>
          </p:cNvPr>
          <p:cNvSpPr txBox="1"/>
          <p:nvPr/>
        </p:nvSpPr>
        <p:spPr>
          <a:xfrm>
            <a:off x="1835327" y="637725"/>
            <a:ext cx="8521345" cy="523220"/>
          </a:xfrm>
          <a:prstGeom prst="rect">
            <a:avLst/>
          </a:prstGeom>
          <a:noFill/>
        </p:spPr>
        <p:txBody>
          <a:bodyPr wrap="square">
            <a:spAutoFit/>
          </a:bodyPr>
          <a:lstStyle/>
          <a:p>
            <a:r>
              <a:rPr lang="en-US" sz="2800" b="0" i="0" dirty="0">
                <a:solidFill>
                  <a:srgbClr val="000000"/>
                </a:solidFill>
                <a:effectLst/>
                <a:latin typeface="Arial" panose="020B0604020202020204" pitchFamily="34" charset="0"/>
                <a:cs typeface="Arial" panose="020B0604020202020204" pitchFamily="34" charset="0"/>
              </a:rPr>
              <a:t> HQ Earth Science Communications Team Members</a:t>
            </a:r>
            <a:endParaRPr lang="en-US" sz="2800" dirty="0">
              <a:latin typeface="Arial" panose="020B0604020202020204" pitchFamily="34" charset="0"/>
              <a:cs typeface="Arial" panose="020B0604020202020204" pitchFamily="34" charset="0"/>
            </a:endParaRPr>
          </a:p>
        </p:txBody>
      </p:sp>
      <p:pic>
        <p:nvPicPr>
          <p:cNvPr id="11" name="Picture 10" descr="A screenshot of a computer&#10;&#10;Description automatically generated">
            <a:extLst>
              <a:ext uri="{FF2B5EF4-FFF2-40B4-BE49-F238E27FC236}">
                <a16:creationId xmlns:a16="http://schemas.microsoft.com/office/drawing/2014/main" id="{BC223427-7404-55B2-2BED-BC2C3A3695C6}"/>
              </a:ext>
            </a:extLst>
          </p:cNvPr>
          <p:cNvPicPr>
            <a:picLocks noChangeAspect="1"/>
          </p:cNvPicPr>
          <p:nvPr/>
        </p:nvPicPr>
        <p:blipFill rotWithShape="1">
          <a:blip r:embed="rId2">
            <a:alphaModFix/>
          </a:blip>
          <a:srcRect b="2247"/>
          <a:stretch/>
        </p:blipFill>
        <p:spPr>
          <a:xfrm>
            <a:off x="749477" y="1222500"/>
            <a:ext cx="10693045" cy="5399833"/>
          </a:xfrm>
          <a:prstGeom prst="rect">
            <a:avLst/>
          </a:prstGeom>
        </p:spPr>
      </p:pic>
    </p:spTree>
    <p:extLst>
      <p:ext uri="{BB962C8B-B14F-4D97-AF65-F5344CB8AC3E}">
        <p14:creationId xmlns:p14="http://schemas.microsoft.com/office/powerpoint/2010/main" val="24973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E88C62-B4B6-0E63-89DF-04F38793EBED}"/>
              </a:ext>
            </a:extLst>
          </p:cNvPr>
          <p:cNvSpPr>
            <a:spLocks noGrp="1"/>
          </p:cNvSpPr>
          <p:nvPr>
            <p:ph type="body" sz="quarter" idx="15"/>
          </p:nvPr>
        </p:nvSpPr>
        <p:spPr>
          <a:xfrm>
            <a:off x="630275" y="77285"/>
            <a:ext cx="3575966" cy="584775"/>
          </a:xfrm>
        </p:spPr>
        <p:txBody>
          <a:bodyPr/>
          <a:lstStyle/>
          <a:p>
            <a:r>
              <a:rPr lang="en-US" dirty="0"/>
              <a:t>Earth Science Division Communications </a:t>
            </a:r>
          </a:p>
        </p:txBody>
      </p:sp>
      <p:sp>
        <p:nvSpPr>
          <p:cNvPr id="7" name="TextBox 6">
            <a:extLst>
              <a:ext uri="{FF2B5EF4-FFF2-40B4-BE49-F238E27FC236}">
                <a16:creationId xmlns:a16="http://schemas.microsoft.com/office/drawing/2014/main" id="{73E1FF39-8565-1B45-4F85-6D4F38B4A3CF}"/>
              </a:ext>
            </a:extLst>
          </p:cNvPr>
          <p:cNvSpPr txBox="1"/>
          <p:nvPr/>
        </p:nvSpPr>
        <p:spPr>
          <a:xfrm>
            <a:off x="1752840" y="597555"/>
            <a:ext cx="9374785" cy="523220"/>
          </a:xfrm>
          <a:prstGeom prst="rect">
            <a:avLst/>
          </a:prstGeom>
          <a:noFill/>
        </p:spPr>
        <p:txBody>
          <a:bodyPr wrap="square">
            <a:spAutoFit/>
          </a:bodyPr>
          <a:lstStyle/>
          <a:p>
            <a:r>
              <a:rPr lang="en-US" sz="2800" b="0" i="0" dirty="0">
                <a:solidFill>
                  <a:srgbClr val="000000"/>
                </a:solidFill>
                <a:effectLst/>
                <a:latin typeface="Arial" panose="020B0604020202020204" pitchFamily="34" charset="0"/>
                <a:cs typeface="Arial" panose="020B0604020202020204" pitchFamily="34" charset="0"/>
              </a:rPr>
              <a:t> Earth Science Communications Team Leads at Centers</a:t>
            </a:r>
            <a:endParaRPr lang="en-US" sz="28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67FCA2A-89D6-1FC0-9D5C-B33A8ADC9E77}"/>
              </a:ext>
            </a:extLst>
          </p:cNvPr>
          <p:cNvGrpSpPr/>
          <p:nvPr/>
        </p:nvGrpSpPr>
        <p:grpSpPr>
          <a:xfrm>
            <a:off x="1033893" y="1388738"/>
            <a:ext cx="10124213" cy="1465148"/>
            <a:chOff x="1422317" y="5592732"/>
            <a:chExt cx="9316978" cy="803962"/>
          </a:xfrm>
        </p:grpSpPr>
        <p:sp>
          <p:nvSpPr>
            <p:cNvPr id="5" name="Oval 4">
              <a:extLst>
                <a:ext uri="{FF2B5EF4-FFF2-40B4-BE49-F238E27FC236}">
                  <a16:creationId xmlns:a16="http://schemas.microsoft.com/office/drawing/2014/main" id="{03A5D76F-2809-FB58-FD2A-44D8F3E898AF}"/>
                </a:ext>
              </a:extLst>
            </p:cNvPr>
            <p:cNvSpPr/>
            <p:nvPr/>
          </p:nvSpPr>
          <p:spPr>
            <a:xfrm>
              <a:off x="1422317"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JPL</a:t>
              </a:r>
            </a:p>
          </p:txBody>
        </p:sp>
        <p:sp>
          <p:nvSpPr>
            <p:cNvPr id="6" name="Oval 5">
              <a:extLst>
                <a:ext uri="{FF2B5EF4-FFF2-40B4-BE49-F238E27FC236}">
                  <a16:creationId xmlns:a16="http://schemas.microsoft.com/office/drawing/2014/main" id="{1FD9BEF4-9129-8BB0-0C64-C4FF3280F106}"/>
                </a:ext>
              </a:extLst>
            </p:cNvPr>
            <p:cNvSpPr/>
            <p:nvPr/>
          </p:nvSpPr>
          <p:spPr>
            <a:xfrm>
              <a:off x="3332255"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Armstrong</a:t>
              </a:r>
            </a:p>
          </p:txBody>
        </p:sp>
        <p:sp>
          <p:nvSpPr>
            <p:cNvPr id="8" name="Oval 7">
              <a:extLst>
                <a:ext uri="{FF2B5EF4-FFF2-40B4-BE49-F238E27FC236}">
                  <a16:creationId xmlns:a16="http://schemas.microsoft.com/office/drawing/2014/main" id="{D3A497B1-9747-45E9-CAC9-F613C027493C}"/>
                </a:ext>
              </a:extLst>
            </p:cNvPr>
            <p:cNvSpPr/>
            <p:nvPr/>
          </p:nvSpPr>
          <p:spPr>
            <a:xfrm>
              <a:off x="5228472" y="5592732"/>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Ames</a:t>
              </a:r>
            </a:p>
          </p:txBody>
        </p:sp>
        <p:sp>
          <p:nvSpPr>
            <p:cNvPr id="9" name="Oval 8">
              <a:extLst>
                <a:ext uri="{FF2B5EF4-FFF2-40B4-BE49-F238E27FC236}">
                  <a16:creationId xmlns:a16="http://schemas.microsoft.com/office/drawing/2014/main" id="{36FF977D-FF95-AABA-5019-15E18C18B284}"/>
                </a:ext>
              </a:extLst>
            </p:cNvPr>
            <p:cNvSpPr/>
            <p:nvPr/>
          </p:nvSpPr>
          <p:spPr>
            <a:xfrm>
              <a:off x="7133167"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Langley</a:t>
              </a:r>
            </a:p>
          </p:txBody>
        </p:sp>
        <p:sp>
          <p:nvSpPr>
            <p:cNvPr id="10" name="Oval 9">
              <a:extLst>
                <a:ext uri="{FF2B5EF4-FFF2-40B4-BE49-F238E27FC236}">
                  <a16:creationId xmlns:a16="http://schemas.microsoft.com/office/drawing/2014/main" id="{321A6A15-40F0-70DA-7FA0-E783F9ACCB57}"/>
                </a:ext>
              </a:extLst>
            </p:cNvPr>
            <p:cNvSpPr/>
            <p:nvPr/>
          </p:nvSpPr>
          <p:spPr>
            <a:xfrm>
              <a:off x="9029384" y="5600039"/>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Goddard</a:t>
              </a:r>
            </a:p>
          </p:txBody>
        </p:sp>
      </p:grpSp>
      <p:sp>
        <p:nvSpPr>
          <p:cNvPr id="13" name="TextBox 12">
            <a:extLst>
              <a:ext uri="{FF2B5EF4-FFF2-40B4-BE49-F238E27FC236}">
                <a16:creationId xmlns:a16="http://schemas.microsoft.com/office/drawing/2014/main" id="{E56CB05B-D3C2-7F7E-36C4-8FC8787C113A}"/>
              </a:ext>
            </a:extLst>
          </p:cNvPr>
          <p:cNvSpPr txBox="1"/>
          <p:nvPr/>
        </p:nvSpPr>
        <p:spPr>
          <a:xfrm>
            <a:off x="1033893" y="3167597"/>
            <a:ext cx="1706880" cy="923330"/>
          </a:xfrm>
          <a:prstGeom prst="rect">
            <a:avLst/>
          </a:prstGeom>
          <a:noFill/>
        </p:spPr>
        <p:txBody>
          <a:bodyPr wrap="square" rtlCol="0">
            <a:spAutoFit/>
          </a:bodyPr>
          <a:lstStyle/>
          <a:p>
            <a:r>
              <a:rPr lang="en-US" dirty="0"/>
              <a:t>Jane Lee</a:t>
            </a:r>
          </a:p>
          <a:p>
            <a:r>
              <a:rPr lang="en-US" dirty="0"/>
              <a:t>Andrew Wang</a:t>
            </a:r>
          </a:p>
          <a:p>
            <a:r>
              <a:rPr lang="en-US" dirty="0"/>
              <a:t>Anya </a:t>
            </a:r>
            <a:r>
              <a:rPr lang="en-US" dirty="0" err="1"/>
              <a:t>Bifurno</a:t>
            </a:r>
            <a:endParaRPr lang="en-US" dirty="0"/>
          </a:p>
        </p:txBody>
      </p:sp>
      <p:sp>
        <p:nvSpPr>
          <p:cNvPr id="14" name="TextBox 13">
            <a:extLst>
              <a:ext uri="{FF2B5EF4-FFF2-40B4-BE49-F238E27FC236}">
                <a16:creationId xmlns:a16="http://schemas.microsoft.com/office/drawing/2014/main" id="{7AD5992C-8620-1829-5AD3-AA34A6CF3125}"/>
              </a:ext>
            </a:extLst>
          </p:cNvPr>
          <p:cNvSpPr txBox="1"/>
          <p:nvPr/>
        </p:nvSpPr>
        <p:spPr>
          <a:xfrm>
            <a:off x="3184900" y="3167597"/>
            <a:ext cx="1706880" cy="369332"/>
          </a:xfrm>
          <a:prstGeom prst="rect">
            <a:avLst/>
          </a:prstGeom>
          <a:noFill/>
        </p:spPr>
        <p:txBody>
          <a:bodyPr wrap="square" rtlCol="0">
            <a:spAutoFit/>
          </a:bodyPr>
          <a:lstStyle/>
          <a:p>
            <a:r>
              <a:rPr lang="en-US" dirty="0"/>
              <a:t>Elena Aguirre</a:t>
            </a:r>
          </a:p>
        </p:txBody>
      </p:sp>
      <p:sp>
        <p:nvSpPr>
          <p:cNvPr id="15" name="TextBox 14">
            <a:extLst>
              <a:ext uri="{FF2B5EF4-FFF2-40B4-BE49-F238E27FC236}">
                <a16:creationId xmlns:a16="http://schemas.microsoft.com/office/drawing/2014/main" id="{D51A1F10-A6B3-9153-4E45-1550C24C6C6B}"/>
              </a:ext>
            </a:extLst>
          </p:cNvPr>
          <p:cNvSpPr txBox="1"/>
          <p:nvPr/>
        </p:nvSpPr>
        <p:spPr>
          <a:xfrm>
            <a:off x="5242559" y="3167597"/>
            <a:ext cx="1706880" cy="369332"/>
          </a:xfrm>
          <a:prstGeom prst="rect">
            <a:avLst/>
          </a:prstGeom>
          <a:noFill/>
        </p:spPr>
        <p:txBody>
          <a:bodyPr wrap="square" rtlCol="0">
            <a:spAutoFit/>
          </a:bodyPr>
          <a:lstStyle/>
          <a:p>
            <a:r>
              <a:rPr lang="en-US" dirty="0"/>
              <a:t>Rachel Hoover</a:t>
            </a:r>
          </a:p>
        </p:txBody>
      </p:sp>
      <p:sp>
        <p:nvSpPr>
          <p:cNvPr id="16" name="TextBox 15">
            <a:extLst>
              <a:ext uri="{FF2B5EF4-FFF2-40B4-BE49-F238E27FC236}">
                <a16:creationId xmlns:a16="http://schemas.microsoft.com/office/drawing/2014/main" id="{C8445FA0-5612-9634-DC2A-5A4E380404E7}"/>
              </a:ext>
            </a:extLst>
          </p:cNvPr>
          <p:cNvSpPr txBox="1"/>
          <p:nvPr/>
        </p:nvSpPr>
        <p:spPr>
          <a:xfrm>
            <a:off x="7315128" y="3167597"/>
            <a:ext cx="1706880" cy="369332"/>
          </a:xfrm>
          <a:prstGeom prst="rect">
            <a:avLst/>
          </a:prstGeom>
          <a:noFill/>
        </p:spPr>
        <p:txBody>
          <a:bodyPr wrap="square" rtlCol="0">
            <a:spAutoFit/>
          </a:bodyPr>
          <a:lstStyle/>
          <a:p>
            <a:r>
              <a:rPr lang="en-US" dirty="0"/>
              <a:t>Charlie Hatfield</a:t>
            </a:r>
          </a:p>
        </p:txBody>
      </p:sp>
      <p:sp>
        <p:nvSpPr>
          <p:cNvPr id="17" name="TextBox 16">
            <a:extLst>
              <a:ext uri="{FF2B5EF4-FFF2-40B4-BE49-F238E27FC236}">
                <a16:creationId xmlns:a16="http://schemas.microsoft.com/office/drawing/2014/main" id="{78F80A86-91BD-57F1-F490-FCB66B5403E0}"/>
              </a:ext>
            </a:extLst>
          </p:cNvPr>
          <p:cNvSpPr txBox="1"/>
          <p:nvPr/>
        </p:nvSpPr>
        <p:spPr>
          <a:xfrm>
            <a:off x="9503232" y="3167597"/>
            <a:ext cx="1706880" cy="923330"/>
          </a:xfrm>
          <a:prstGeom prst="rect">
            <a:avLst/>
          </a:prstGeom>
          <a:noFill/>
        </p:spPr>
        <p:txBody>
          <a:bodyPr wrap="square" rtlCol="0">
            <a:spAutoFit/>
          </a:bodyPr>
          <a:lstStyle/>
          <a:p>
            <a:r>
              <a:rPr lang="en-US" dirty="0"/>
              <a:t>Jenny Marder</a:t>
            </a:r>
          </a:p>
          <a:p>
            <a:r>
              <a:rPr lang="en-US" dirty="0"/>
              <a:t>Katie Jepson</a:t>
            </a:r>
          </a:p>
          <a:p>
            <a:r>
              <a:rPr lang="en-US" dirty="0"/>
              <a:t>Jake Richmond</a:t>
            </a:r>
          </a:p>
        </p:txBody>
      </p:sp>
      <p:sp>
        <p:nvSpPr>
          <p:cNvPr id="18" name="Oval 17">
            <a:extLst>
              <a:ext uri="{FF2B5EF4-FFF2-40B4-BE49-F238E27FC236}">
                <a16:creationId xmlns:a16="http://schemas.microsoft.com/office/drawing/2014/main" id="{567EC904-6397-9D00-0B0A-A0DF6ABAC7A8}"/>
              </a:ext>
            </a:extLst>
          </p:cNvPr>
          <p:cNvSpPr/>
          <p:nvPr/>
        </p:nvSpPr>
        <p:spPr>
          <a:xfrm>
            <a:off x="2621444" y="4404638"/>
            <a:ext cx="6881788" cy="1806968"/>
          </a:xfrm>
          <a:prstGeom prst="ellipse">
            <a:avLst/>
          </a:prstGeom>
          <a:solidFill>
            <a:srgbClr val="A4BDEC"/>
          </a:solidFill>
          <a:ln>
            <a:noFill/>
          </a:ln>
          <a:effectLst>
            <a:outerShdw blurRad="108260" dist="20715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Leverage existing resources from ESD and relevant Center Public Affairs offices – don’t reinvent the wheel</a:t>
            </a:r>
          </a:p>
        </p:txBody>
      </p:sp>
    </p:spTree>
    <p:extLst>
      <p:ext uri="{BB962C8B-B14F-4D97-AF65-F5344CB8AC3E}">
        <p14:creationId xmlns:p14="http://schemas.microsoft.com/office/powerpoint/2010/main" val="253773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1A6A-43D7-39A1-92F1-FDE0CBD4D6AA}"/>
              </a:ext>
            </a:extLst>
          </p:cNvPr>
          <p:cNvSpPr>
            <a:spLocks noGrp="1"/>
          </p:cNvSpPr>
          <p:nvPr>
            <p:ph type="title"/>
          </p:nvPr>
        </p:nvSpPr>
        <p:spPr>
          <a:xfrm>
            <a:off x="4901938" y="583204"/>
            <a:ext cx="6678105" cy="590931"/>
          </a:xfrm>
        </p:spPr>
        <p:txBody>
          <a:bodyPr/>
          <a:lstStyle/>
          <a:p>
            <a:r>
              <a:rPr lang="en-US" dirty="0"/>
              <a:t>ESD Message Priorities</a:t>
            </a:r>
          </a:p>
        </p:txBody>
      </p:sp>
      <p:sp>
        <p:nvSpPr>
          <p:cNvPr id="3" name="Content Placeholder 2">
            <a:extLst>
              <a:ext uri="{FF2B5EF4-FFF2-40B4-BE49-F238E27FC236}">
                <a16:creationId xmlns:a16="http://schemas.microsoft.com/office/drawing/2014/main" id="{0B4CC1CE-A4EC-33F7-4149-01AD03714574}"/>
              </a:ext>
            </a:extLst>
          </p:cNvPr>
          <p:cNvSpPr>
            <a:spLocks noGrp="1"/>
          </p:cNvSpPr>
          <p:nvPr>
            <p:ph idx="1"/>
          </p:nvPr>
        </p:nvSpPr>
        <p:spPr>
          <a:xfrm>
            <a:off x="4901938" y="1402326"/>
            <a:ext cx="7183382" cy="5955476"/>
          </a:xfrm>
        </p:spPr>
        <p:txBody>
          <a:bodyPr/>
          <a:lstStyle/>
          <a:p>
            <a:r>
              <a:rPr lang="en-US" dirty="0"/>
              <a:t>Earth System Observatory </a:t>
            </a:r>
          </a:p>
          <a:p>
            <a:r>
              <a:rPr lang="en-US" dirty="0"/>
              <a:t>– Missions acting as one observatory to study Earth as a system of systems from bedrock to the top of the atmosphere</a:t>
            </a:r>
          </a:p>
          <a:p>
            <a:endParaRPr lang="en-US" dirty="0"/>
          </a:p>
          <a:p>
            <a:r>
              <a:rPr lang="en-US" dirty="0"/>
              <a:t>Earth Science to Action</a:t>
            </a:r>
          </a:p>
          <a:p>
            <a:r>
              <a:rPr lang="en-US" dirty="0"/>
              <a:t>– L</a:t>
            </a:r>
            <a:r>
              <a:rPr lang="en-US" b="0" i="0" dirty="0">
                <a:effectLst/>
              </a:rPr>
              <a:t>everage NASA’s end-to-end capability as a space and science agency to quicken the pace of scientific discovery, broaden the impact of Earth science to benefit humanity, and better enable decisionmakers</a:t>
            </a:r>
          </a:p>
          <a:p>
            <a:endParaRPr lang="en-US" dirty="0"/>
          </a:p>
          <a:p>
            <a:r>
              <a:rPr lang="en-US" dirty="0"/>
              <a:t>Open Science </a:t>
            </a:r>
          </a:p>
          <a:p>
            <a:r>
              <a:rPr lang="en-US" dirty="0"/>
              <a:t>– </a:t>
            </a:r>
            <a:r>
              <a:rPr lang="en-US" b="0" i="0" dirty="0">
                <a:solidFill>
                  <a:srgbClr val="FFFFFF"/>
                </a:solidFill>
                <a:effectLst/>
                <a:latin typeface="Calibri" panose="020F0502020204030204" pitchFamily="34" charset="0"/>
              </a:rPr>
              <a:t>NASA  is committed transparency and reducing barriers to entry (particularly for excluded and marginalized communities) because doing so enables more diverse voices to accelerate scientific discovery and apply it to real-world programs that meet pressing human needs across the globe</a:t>
            </a:r>
            <a:endParaRPr lang="en-US" b="0" i="0" dirty="0">
              <a:effectLst/>
            </a:endParaRPr>
          </a:p>
          <a:p>
            <a:endParaRPr lang="en-US" dirty="0"/>
          </a:p>
          <a:p>
            <a:endParaRPr lang="en-US" dirty="0"/>
          </a:p>
        </p:txBody>
      </p:sp>
    </p:spTree>
    <p:extLst>
      <p:ext uri="{BB962C8B-B14F-4D97-AF65-F5344CB8AC3E}">
        <p14:creationId xmlns:p14="http://schemas.microsoft.com/office/powerpoint/2010/main" val="406458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0457D5-5708-23C7-E994-5D625339903C}"/>
              </a:ext>
            </a:extLst>
          </p:cNvPr>
          <p:cNvSpPr txBox="1"/>
          <p:nvPr/>
        </p:nvSpPr>
        <p:spPr>
          <a:xfrm>
            <a:off x="737347" y="1898326"/>
            <a:ext cx="6196853" cy="3539430"/>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For the Earth Venture projects:</a:t>
            </a:r>
            <a:endParaRPr lang="en-US" sz="3200" dirty="0">
              <a:solidFill>
                <a:schemeClr val="bg1"/>
              </a:solidFill>
              <a:effectLst/>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effectLst/>
                <a:latin typeface="Arial" panose="020B0604020202020204" pitchFamily="34" charset="0"/>
                <a:cs typeface="Arial" panose="020B0604020202020204" pitchFamily="34" charset="0"/>
              </a:rPr>
              <a:t>Promote public interest, </a:t>
            </a:r>
          </a:p>
          <a:p>
            <a:pPr marL="457200" indent="-457200">
              <a:buFont typeface="Arial" panose="020B0604020202020204" pitchFamily="34" charset="0"/>
              <a:buChar char="•"/>
            </a:pPr>
            <a:endParaRPr lang="en-US" sz="3200" dirty="0">
              <a:solidFill>
                <a:schemeClr val="bg1"/>
              </a:solidFill>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F</a:t>
            </a:r>
            <a:r>
              <a:rPr lang="en-US" sz="3200" dirty="0">
                <a:solidFill>
                  <a:schemeClr val="bg1"/>
                </a:solidFill>
                <a:effectLst/>
                <a:latin typeface="Arial" panose="020B0604020202020204" pitchFamily="34" charset="0"/>
                <a:cs typeface="Arial" panose="020B0604020202020204" pitchFamily="34" charset="0"/>
              </a:rPr>
              <a:t>oster understanding, and </a:t>
            </a:r>
          </a:p>
          <a:p>
            <a:pPr marL="457200" indent="-457200">
              <a:buFont typeface="Arial" panose="020B0604020202020204" pitchFamily="34" charset="0"/>
              <a:buChar char="•"/>
            </a:pPr>
            <a:endParaRPr lang="en-US" sz="3200" dirty="0">
              <a:solidFill>
                <a:schemeClr val="bg1"/>
              </a:solidFill>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a:t>
            </a:r>
            <a:r>
              <a:rPr lang="en-US" sz="3200" dirty="0">
                <a:solidFill>
                  <a:schemeClr val="bg1"/>
                </a:solidFill>
                <a:effectLst/>
                <a:latin typeface="Arial" panose="020B0604020202020204" pitchFamily="34" charset="0"/>
                <a:cs typeface="Arial" panose="020B0604020202020204" pitchFamily="34" charset="0"/>
              </a:rPr>
              <a:t>ncourage participation</a:t>
            </a:r>
          </a:p>
        </p:txBody>
      </p:sp>
      <p:pic>
        <p:nvPicPr>
          <p:cNvPr id="4" name="Picture 3">
            <a:extLst>
              <a:ext uri="{FF2B5EF4-FFF2-40B4-BE49-F238E27FC236}">
                <a16:creationId xmlns:a16="http://schemas.microsoft.com/office/drawing/2014/main" id="{D2A13C53-5AA2-3E41-22FF-FAB8039A43FD}"/>
              </a:ext>
            </a:extLst>
          </p:cNvPr>
          <p:cNvPicPr>
            <a:picLocks noChangeAspect="1"/>
          </p:cNvPicPr>
          <p:nvPr/>
        </p:nvPicPr>
        <p:blipFill>
          <a:blip r:embed="rId2"/>
          <a:stretch>
            <a:fillRect/>
          </a:stretch>
        </p:blipFill>
        <p:spPr>
          <a:xfrm>
            <a:off x="8590430" y="4103400"/>
            <a:ext cx="3429000" cy="2057400"/>
          </a:xfrm>
          <a:prstGeom prst="rect">
            <a:avLst/>
          </a:prstGeom>
        </p:spPr>
      </p:pic>
      <p:sp>
        <p:nvSpPr>
          <p:cNvPr id="6" name="TextBox 5">
            <a:extLst>
              <a:ext uri="{FF2B5EF4-FFF2-40B4-BE49-F238E27FC236}">
                <a16:creationId xmlns:a16="http://schemas.microsoft.com/office/drawing/2014/main" id="{45E06A84-77E2-2627-FCA3-0434E5347CD5}"/>
              </a:ext>
            </a:extLst>
          </p:cNvPr>
          <p:cNvSpPr txBox="1"/>
          <p:nvPr/>
        </p:nvSpPr>
        <p:spPr>
          <a:xfrm>
            <a:off x="737347" y="496914"/>
            <a:ext cx="3644153" cy="923330"/>
          </a:xfrm>
          <a:prstGeom prst="rect">
            <a:avLst/>
          </a:prstGeom>
          <a:noFill/>
        </p:spPr>
        <p:txBody>
          <a:bodyPr wrap="square" rtlCol="0">
            <a:spAutoFit/>
          </a:bodyPr>
          <a:lstStyle/>
          <a:p>
            <a:r>
              <a:rPr lang="en-US" sz="5400" b="1" i="1" dirty="0">
                <a:solidFill>
                  <a:schemeClr val="bg1"/>
                </a:solidFill>
                <a:effectLst/>
                <a:latin typeface="Arial" panose="020B0604020202020204" pitchFamily="34" charset="0"/>
                <a:cs typeface="Arial" panose="020B0604020202020204" pitchFamily="34" charset="0"/>
              </a:rPr>
              <a:t>Goal 2</a:t>
            </a:r>
            <a:endParaRPr lang="en-US" sz="5400" dirty="0">
              <a:latin typeface="Arial" panose="020B0604020202020204" pitchFamily="34" charset="0"/>
              <a:cs typeface="Arial" panose="020B0604020202020204" pitchFamily="34" charset="0"/>
            </a:endParaRPr>
          </a:p>
        </p:txBody>
      </p:sp>
      <p:pic>
        <p:nvPicPr>
          <p:cNvPr id="7" name="Picture 6" descr="A logo of the earth&#10;&#10;Description automatically generated">
            <a:extLst>
              <a:ext uri="{FF2B5EF4-FFF2-40B4-BE49-F238E27FC236}">
                <a16:creationId xmlns:a16="http://schemas.microsoft.com/office/drawing/2014/main" id="{F3659F42-B198-BF6E-0377-8EEBB38055CD}"/>
              </a:ext>
            </a:extLst>
          </p:cNvPr>
          <p:cNvPicPr>
            <a:picLocks noChangeAspect="1"/>
          </p:cNvPicPr>
          <p:nvPr/>
        </p:nvPicPr>
        <p:blipFill>
          <a:blip r:embed="rId3"/>
          <a:stretch>
            <a:fillRect/>
          </a:stretch>
        </p:blipFill>
        <p:spPr>
          <a:xfrm>
            <a:off x="8590430" y="697200"/>
            <a:ext cx="2864223" cy="2402252"/>
          </a:xfrm>
          <a:prstGeom prst="rect">
            <a:avLst/>
          </a:prstGeom>
        </p:spPr>
      </p:pic>
      <p:sp>
        <p:nvSpPr>
          <p:cNvPr id="8" name="TextBox 7">
            <a:extLst>
              <a:ext uri="{FF2B5EF4-FFF2-40B4-BE49-F238E27FC236}">
                <a16:creationId xmlns:a16="http://schemas.microsoft.com/office/drawing/2014/main" id="{85CA08A7-3009-233F-203F-A5581E18F90F}"/>
              </a:ext>
            </a:extLst>
          </p:cNvPr>
          <p:cNvSpPr txBox="1"/>
          <p:nvPr/>
        </p:nvSpPr>
        <p:spPr>
          <a:xfrm>
            <a:off x="8884696" y="3099452"/>
            <a:ext cx="2275690" cy="369332"/>
          </a:xfrm>
          <a:prstGeom prst="rect">
            <a:avLst/>
          </a:prstGeom>
          <a:noFill/>
        </p:spPr>
        <p:txBody>
          <a:bodyPr wrap="square" rtlCol="0">
            <a:spAutoFit/>
          </a:bodyPr>
          <a:lstStyle/>
          <a:p>
            <a:r>
              <a:rPr lang="en-US" dirty="0">
                <a:solidFill>
                  <a:schemeClr val="bg1"/>
                </a:solidFill>
              </a:rPr>
              <a:t>Every day is Earth day</a:t>
            </a:r>
          </a:p>
        </p:txBody>
      </p:sp>
    </p:spTree>
    <p:extLst>
      <p:ext uri="{BB962C8B-B14F-4D97-AF65-F5344CB8AC3E}">
        <p14:creationId xmlns:p14="http://schemas.microsoft.com/office/powerpoint/2010/main" val="22119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7E4D1-0977-A748-B581-60F70E492083}"/>
              </a:ext>
            </a:extLst>
          </p:cNvPr>
          <p:cNvSpPr>
            <a:spLocks noGrp="1"/>
          </p:cNvSpPr>
          <p:nvPr>
            <p:ph type="title"/>
          </p:nvPr>
        </p:nvSpPr>
        <p:spPr>
          <a:xfrm>
            <a:off x="5123048" y="430766"/>
            <a:ext cx="6657471" cy="1089529"/>
          </a:xfrm>
        </p:spPr>
        <p:txBody>
          <a:bodyPr/>
          <a:lstStyle/>
          <a:p>
            <a:pPr algn="r"/>
            <a:r>
              <a:rPr lang="en-US" dirty="0"/>
              <a:t>Earth Science Division </a:t>
            </a:r>
            <a:br>
              <a:rPr lang="en-US" dirty="0"/>
            </a:br>
            <a:r>
              <a:rPr lang="en-US" dirty="0"/>
              <a:t>Comms Strategy</a:t>
            </a:r>
          </a:p>
        </p:txBody>
      </p:sp>
      <p:graphicFrame>
        <p:nvGraphicFramePr>
          <p:cNvPr id="6" name="Table 6">
            <a:extLst>
              <a:ext uri="{FF2B5EF4-FFF2-40B4-BE49-F238E27FC236}">
                <a16:creationId xmlns:a16="http://schemas.microsoft.com/office/drawing/2014/main" id="{F4A53456-5DD7-0809-213A-6530C8C61486}"/>
              </a:ext>
            </a:extLst>
          </p:cNvPr>
          <p:cNvGraphicFramePr>
            <a:graphicFrameLocks noGrp="1"/>
          </p:cNvGraphicFramePr>
          <p:nvPr>
            <p:extLst>
              <p:ext uri="{D42A27DB-BD31-4B8C-83A1-F6EECF244321}">
                <p14:modId xmlns:p14="http://schemas.microsoft.com/office/powerpoint/2010/main" val="2739245388"/>
              </p:ext>
            </p:extLst>
          </p:nvPr>
        </p:nvGraphicFramePr>
        <p:xfrm>
          <a:off x="3652520" y="1520295"/>
          <a:ext cx="8127999" cy="4485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32616826"/>
                    </a:ext>
                  </a:extLst>
                </a:gridCol>
                <a:gridCol w="2709333">
                  <a:extLst>
                    <a:ext uri="{9D8B030D-6E8A-4147-A177-3AD203B41FA5}">
                      <a16:colId xmlns:a16="http://schemas.microsoft.com/office/drawing/2014/main" val="3011361856"/>
                    </a:ext>
                  </a:extLst>
                </a:gridCol>
                <a:gridCol w="2709333">
                  <a:extLst>
                    <a:ext uri="{9D8B030D-6E8A-4147-A177-3AD203B41FA5}">
                      <a16:colId xmlns:a16="http://schemas.microsoft.com/office/drawing/2014/main" val="4224018590"/>
                    </a:ext>
                  </a:extLst>
                </a:gridCol>
              </a:tblGrid>
              <a:tr h="370840">
                <a:tc>
                  <a:txBody>
                    <a:bodyPr/>
                    <a:lstStyle/>
                    <a:p>
                      <a:r>
                        <a:rPr lang="en-US" dirty="0"/>
                        <a:t>Goals</a:t>
                      </a:r>
                    </a:p>
                  </a:txBody>
                  <a:tcPr/>
                </a:tc>
                <a:tc>
                  <a:txBody>
                    <a:bodyPr/>
                    <a:lstStyle/>
                    <a:p>
                      <a:r>
                        <a:rPr lang="en-US" dirty="0"/>
                        <a:t>Strategy</a:t>
                      </a:r>
                    </a:p>
                  </a:txBody>
                  <a:tcPr/>
                </a:tc>
                <a:tc>
                  <a:txBody>
                    <a:bodyPr/>
                    <a:lstStyle/>
                    <a:p>
                      <a:r>
                        <a:rPr lang="en-US" dirty="0"/>
                        <a:t>Tactics for EV</a:t>
                      </a:r>
                    </a:p>
                  </a:txBody>
                  <a:tcPr/>
                </a:tc>
                <a:extLst>
                  <a:ext uri="{0D108BD9-81ED-4DB2-BD59-A6C34878D82A}">
                    <a16:rowId xmlns:a16="http://schemas.microsoft.com/office/drawing/2014/main" val="90360277"/>
                  </a:ext>
                </a:extLst>
              </a:tr>
              <a:tr h="370840">
                <a:tc>
                  <a:txBody>
                    <a:bodyPr/>
                    <a:lstStyle/>
                    <a:p>
                      <a:r>
                        <a:rPr lang="en-US" dirty="0"/>
                        <a:t>Promote Public Interest</a:t>
                      </a:r>
                    </a:p>
                  </a:txBody>
                  <a:tcPr/>
                </a:tc>
                <a:tc>
                  <a:txBody>
                    <a:bodyPr/>
                    <a:lstStyle/>
                    <a:p>
                      <a:r>
                        <a:rPr lang="en-US" dirty="0"/>
                        <a:t>Know our audiences and meet them where they are through a variety channels</a:t>
                      </a:r>
                    </a:p>
                  </a:txBody>
                  <a:tcPr/>
                </a:tc>
                <a:tc>
                  <a:txBody>
                    <a:bodyPr/>
                    <a:lstStyle/>
                    <a:p>
                      <a:r>
                        <a:rPr lang="en-US" dirty="0"/>
                        <a:t>Traditional Media</a:t>
                      </a:r>
                    </a:p>
                    <a:p>
                      <a:r>
                        <a:rPr lang="en-US" dirty="0"/>
                        <a:t>Social Media</a:t>
                      </a:r>
                    </a:p>
                    <a:p>
                      <a:r>
                        <a:rPr lang="en-US" dirty="0"/>
                        <a:t>Earth Information Center</a:t>
                      </a:r>
                    </a:p>
                  </a:txBody>
                  <a:tcPr/>
                </a:tc>
                <a:extLst>
                  <a:ext uri="{0D108BD9-81ED-4DB2-BD59-A6C34878D82A}">
                    <a16:rowId xmlns:a16="http://schemas.microsoft.com/office/drawing/2014/main" val="1419686302"/>
                  </a:ext>
                </a:extLst>
              </a:tr>
              <a:tr h="370840">
                <a:tc>
                  <a:txBody>
                    <a:bodyPr/>
                    <a:lstStyle/>
                    <a:p>
                      <a:r>
                        <a:rPr lang="en-US" dirty="0"/>
                        <a:t>Foster Understanding</a:t>
                      </a:r>
                    </a:p>
                  </a:txBody>
                  <a:tcPr/>
                </a:tc>
                <a:tc>
                  <a:txBody>
                    <a:bodyPr/>
                    <a:lstStyle/>
                    <a:p>
                      <a:r>
                        <a:rPr lang="en-US" dirty="0"/>
                        <a:t>Have clear standards and consistent high quality in our written and visual storytelling</a:t>
                      </a:r>
                    </a:p>
                  </a:txBody>
                  <a:tcPr/>
                </a:tc>
                <a:tc>
                  <a:txBody>
                    <a:bodyPr/>
                    <a:lstStyle/>
                    <a:p>
                      <a:r>
                        <a:rPr lang="en-US" dirty="0"/>
                        <a:t>Develop core comms messaging and assets </a:t>
                      </a:r>
                    </a:p>
                    <a:p>
                      <a:r>
                        <a:rPr lang="en-US" dirty="0"/>
                        <a:t>Pitch process for stories</a:t>
                      </a:r>
                    </a:p>
                    <a:p>
                      <a:pPr marL="285750" indent="-285750">
                        <a:buFont typeface="Arial" panose="020B0604020202020204" pitchFamily="34" charset="0"/>
                        <a:buChar char="•"/>
                      </a:pPr>
                      <a:r>
                        <a:rPr lang="en-US" dirty="0"/>
                        <a:t>Why NASA</a:t>
                      </a:r>
                    </a:p>
                    <a:p>
                      <a:pPr marL="285750" indent="-285750">
                        <a:buFont typeface="Arial" panose="020B0604020202020204" pitchFamily="34" charset="0"/>
                        <a:buChar char="•"/>
                      </a:pPr>
                      <a:r>
                        <a:rPr lang="en-US" dirty="0"/>
                        <a:t>Why Now</a:t>
                      </a:r>
                    </a:p>
                    <a:p>
                      <a:pPr marL="285750" indent="-285750">
                        <a:buFont typeface="Arial" panose="020B0604020202020204" pitchFamily="34" charset="0"/>
                        <a:buChar char="•"/>
                      </a:pPr>
                      <a:r>
                        <a:rPr lang="en-US" dirty="0"/>
                        <a:t>Why Care</a:t>
                      </a:r>
                    </a:p>
                  </a:txBody>
                  <a:tcPr/>
                </a:tc>
                <a:extLst>
                  <a:ext uri="{0D108BD9-81ED-4DB2-BD59-A6C34878D82A}">
                    <a16:rowId xmlns:a16="http://schemas.microsoft.com/office/drawing/2014/main" val="104517321"/>
                  </a:ext>
                </a:extLst>
              </a:tr>
              <a:tr h="370840">
                <a:tc>
                  <a:txBody>
                    <a:bodyPr/>
                    <a:lstStyle/>
                    <a:p>
                      <a:r>
                        <a:rPr lang="en-US" dirty="0"/>
                        <a:t>Encourage Participation</a:t>
                      </a:r>
                    </a:p>
                  </a:txBody>
                  <a:tcPr/>
                </a:tc>
                <a:tc>
                  <a:txBody>
                    <a:bodyPr/>
                    <a:lstStyle/>
                    <a:p>
                      <a:r>
                        <a:rPr lang="en-US" dirty="0"/>
                        <a:t>Visibility at conferences and events, especially those targeted at students and underserved communities</a:t>
                      </a:r>
                    </a:p>
                  </a:txBody>
                  <a:tcPr/>
                </a:tc>
                <a:tc>
                  <a:txBody>
                    <a:bodyPr/>
                    <a:lstStyle/>
                    <a:p>
                      <a:r>
                        <a:rPr lang="en-US" dirty="0"/>
                        <a:t>Develop core outreach materials</a:t>
                      </a:r>
                    </a:p>
                    <a:p>
                      <a:r>
                        <a:rPr lang="en-US" dirty="0"/>
                        <a:t>Pitch process for materials and activities</a:t>
                      </a:r>
                    </a:p>
                  </a:txBody>
                  <a:tcPr/>
                </a:tc>
                <a:extLst>
                  <a:ext uri="{0D108BD9-81ED-4DB2-BD59-A6C34878D82A}">
                    <a16:rowId xmlns:a16="http://schemas.microsoft.com/office/drawing/2014/main" val="159605305"/>
                  </a:ext>
                </a:extLst>
              </a:tr>
            </a:tbl>
          </a:graphicData>
        </a:graphic>
      </p:graphicFrame>
    </p:spTree>
    <p:extLst>
      <p:ext uri="{BB962C8B-B14F-4D97-AF65-F5344CB8AC3E}">
        <p14:creationId xmlns:p14="http://schemas.microsoft.com/office/powerpoint/2010/main" val="23332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57E4D1-0977-A748-B581-60F70E492083}"/>
              </a:ext>
            </a:extLst>
          </p:cNvPr>
          <p:cNvSpPr>
            <a:spLocks noGrp="1"/>
          </p:cNvSpPr>
          <p:nvPr>
            <p:ph type="title"/>
          </p:nvPr>
        </p:nvSpPr>
        <p:spPr>
          <a:xfrm>
            <a:off x="5123048" y="680065"/>
            <a:ext cx="6657471" cy="590931"/>
          </a:xfrm>
        </p:spPr>
        <p:txBody>
          <a:bodyPr/>
          <a:lstStyle/>
          <a:p>
            <a:pPr algn="r"/>
            <a:r>
              <a:rPr lang="en-US" dirty="0"/>
              <a:t>What this looks like in practice</a:t>
            </a:r>
          </a:p>
        </p:txBody>
      </p:sp>
      <p:pic>
        <p:nvPicPr>
          <p:cNvPr id="4" name="Picture 3" descr="A plane taking off from a runway&#10;&#10;Description automatically generated">
            <a:extLst>
              <a:ext uri="{FF2B5EF4-FFF2-40B4-BE49-F238E27FC236}">
                <a16:creationId xmlns:a16="http://schemas.microsoft.com/office/drawing/2014/main" id="{35A3845A-1BA8-9EB8-512E-DC959102D373}"/>
              </a:ext>
            </a:extLst>
          </p:cNvPr>
          <p:cNvPicPr>
            <a:picLocks noChangeAspect="1"/>
          </p:cNvPicPr>
          <p:nvPr/>
        </p:nvPicPr>
        <p:blipFill>
          <a:blip r:embed="rId2"/>
          <a:stretch>
            <a:fillRect/>
          </a:stretch>
        </p:blipFill>
        <p:spPr>
          <a:xfrm>
            <a:off x="4008119" y="1589920"/>
            <a:ext cx="7772400" cy="3678159"/>
          </a:xfrm>
          <a:prstGeom prst="rect">
            <a:avLst/>
          </a:prstGeom>
        </p:spPr>
      </p:pic>
      <p:sp>
        <p:nvSpPr>
          <p:cNvPr id="7" name="Title 2">
            <a:extLst>
              <a:ext uri="{FF2B5EF4-FFF2-40B4-BE49-F238E27FC236}">
                <a16:creationId xmlns:a16="http://schemas.microsoft.com/office/drawing/2014/main" id="{F59B7FDE-16C3-C907-8F88-0478D1D3C2DB}"/>
              </a:ext>
            </a:extLst>
          </p:cNvPr>
          <p:cNvSpPr txBox="1">
            <a:spLocks/>
          </p:cNvSpPr>
          <p:nvPr/>
        </p:nvSpPr>
        <p:spPr>
          <a:xfrm>
            <a:off x="8199120" y="5587004"/>
            <a:ext cx="3581399"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kern="1200">
                <a:solidFill>
                  <a:srgbClr val="452C50"/>
                </a:solidFill>
                <a:latin typeface="Arial" panose="020B0604020202020204" pitchFamily="34" charset="0"/>
                <a:ea typeface="+mj-ea"/>
                <a:cs typeface="Arial" panose="020B0604020202020204" pitchFamily="34" charset="0"/>
              </a:defRPr>
            </a:lvl1pPr>
          </a:lstStyle>
          <a:p>
            <a:pPr algn="r"/>
            <a:r>
              <a:rPr lang="en-US" dirty="0"/>
              <a:t>Brings us to…</a:t>
            </a:r>
          </a:p>
        </p:txBody>
      </p:sp>
    </p:spTree>
    <p:extLst>
      <p:ext uri="{BB962C8B-B14F-4D97-AF65-F5344CB8AC3E}">
        <p14:creationId xmlns:p14="http://schemas.microsoft.com/office/powerpoint/2010/main" val="394243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082B6E-2CFF-A4BE-88A3-E41D05723984}"/>
              </a:ext>
            </a:extLst>
          </p:cNvPr>
          <p:cNvGrpSpPr/>
          <p:nvPr/>
        </p:nvGrpSpPr>
        <p:grpSpPr>
          <a:xfrm>
            <a:off x="0" y="2002059"/>
            <a:ext cx="5532120" cy="2139366"/>
            <a:chOff x="-1016000" y="2002059"/>
            <a:chExt cx="5532120" cy="2139366"/>
          </a:xfrm>
        </p:grpSpPr>
        <p:sp>
          <p:nvSpPr>
            <p:cNvPr id="2" name="Rectangle 2">
              <a:extLst>
                <a:ext uri="{FF2B5EF4-FFF2-40B4-BE49-F238E27FC236}">
                  <a16:creationId xmlns:a16="http://schemas.microsoft.com/office/drawing/2014/main" id="{61CC0997-C3DC-A8C9-C654-CE5B39BC7624}"/>
                </a:ext>
              </a:extLst>
            </p:cNvPr>
            <p:cNvSpPr/>
            <p:nvPr/>
          </p:nvSpPr>
          <p:spPr>
            <a:xfrm>
              <a:off x="-1016000" y="2002059"/>
              <a:ext cx="5532120" cy="2139366"/>
            </a:xfrm>
            <a:custGeom>
              <a:avLst/>
              <a:gdLst>
                <a:gd name="connsiteX0" fmla="*/ 0 w 5532120"/>
                <a:gd name="connsiteY0" fmla="*/ 0 h 2133600"/>
                <a:gd name="connsiteX1" fmla="*/ 5532120 w 5532120"/>
                <a:gd name="connsiteY1" fmla="*/ 0 h 2133600"/>
                <a:gd name="connsiteX2" fmla="*/ 5532120 w 5532120"/>
                <a:gd name="connsiteY2" fmla="*/ 2133600 h 2133600"/>
                <a:gd name="connsiteX3" fmla="*/ 0 w 5532120"/>
                <a:gd name="connsiteY3" fmla="*/ 2133600 h 2133600"/>
                <a:gd name="connsiteX4" fmla="*/ 0 w 5532120"/>
                <a:gd name="connsiteY4" fmla="*/ 0 h 2133600"/>
                <a:gd name="connsiteX0" fmla="*/ 0 w 5532120"/>
                <a:gd name="connsiteY0" fmla="*/ 5766 h 2139366"/>
                <a:gd name="connsiteX1" fmla="*/ 4893276 w 5532120"/>
                <a:gd name="connsiteY1" fmla="*/ 0 h 2139366"/>
                <a:gd name="connsiteX2" fmla="*/ 5532120 w 5532120"/>
                <a:gd name="connsiteY2" fmla="*/ 5766 h 2139366"/>
                <a:gd name="connsiteX3" fmla="*/ 5532120 w 5532120"/>
                <a:gd name="connsiteY3" fmla="*/ 2139366 h 2139366"/>
                <a:gd name="connsiteX4" fmla="*/ 0 w 5532120"/>
                <a:gd name="connsiteY4" fmla="*/ 2139366 h 2139366"/>
                <a:gd name="connsiteX5" fmla="*/ 0 w 5532120"/>
                <a:gd name="connsiteY5" fmla="*/ 5766 h 2139366"/>
                <a:gd name="connsiteX0" fmla="*/ 0 w 5532120"/>
                <a:gd name="connsiteY0" fmla="*/ 5766 h 2139366"/>
                <a:gd name="connsiteX1" fmla="*/ 4893276 w 5532120"/>
                <a:gd name="connsiteY1" fmla="*/ 0 h 2139366"/>
                <a:gd name="connsiteX2" fmla="*/ 5532120 w 5532120"/>
                <a:gd name="connsiteY2" fmla="*/ 57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196529 w 5532120"/>
                <a:gd name="connsiteY2" fmla="*/ 327294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2120" h="2139366">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Triangle 2">
              <a:extLst>
                <a:ext uri="{FF2B5EF4-FFF2-40B4-BE49-F238E27FC236}">
                  <a16:creationId xmlns:a16="http://schemas.microsoft.com/office/drawing/2014/main" id="{4BE1AC85-FDE3-74A2-619E-2ED9B8B66D3D}"/>
                </a:ext>
              </a:extLst>
            </p:cNvPr>
            <p:cNvSpPr/>
            <p:nvPr/>
          </p:nvSpPr>
          <p:spPr>
            <a:xfrm>
              <a:off x="3884961" y="2002059"/>
              <a:ext cx="631159" cy="674648"/>
            </a:xfrm>
            <a:prstGeom prst="rtTriangle">
              <a:avLst/>
            </a:prstGeom>
            <a:solidFill>
              <a:srgbClr val="4B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1373986F-B3F0-E94A-199A-C3041CB1BDBA}"/>
              </a:ext>
            </a:extLst>
          </p:cNvPr>
          <p:cNvSpPr>
            <a:spLocks noGrp="1"/>
          </p:cNvSpPr>
          <p:nvPr>
            <p:ph type="title"/>
          </p:nvPr>
        </p:nvSpPr>
        <p:spPr>
          <a:xfrm>
            <a:off x="677920" y="2531746"/>
            <a:ext cx="3207041" cy="1200329"/>
          </a:xfrm>
        </p:spPr>
        <p:txBody>
          <a:bodyPr/>
          <a:lstStyle/>
          <a:p>
            <a:r>
              <a:rPr lang="en-US" dirty="0">
                <a:solidFill>
                  <a:schemeClr val="bg1"/>
                </a:solidFill>
              </a:rPr>
              <a:t>Comms for Your Mission</a:t>
            </a:r>
          </a:p>
        </p:txBody>
      </p:sp>
    </p:spTree>
    <p:extLst>
      <p:ext uri="{BB962C8B-B14F-4D97-AF65-F5344CB8AC3E}">
        <p14:creationId xmlns:p14="http://schemas.microsoft.com/office/powerpoint/2010/main" val="14016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60ACB-D755-6EEF-0375-6D9448ECEC9E}"/>
              </a:ext>
            </a:extLst>
          </p:cNvPr>
          <p:cNvSpPr>
            <a:spLocks noGrp="1"/>
          </p:cNvSpPr>
          <p:nvPr>
            <p:ph type="body" sz="quarter" idx="14"/>
          </p:nvPr>
        </p:nvSpPr>
        <p:spPr>
          <a:xfrm>
            <a:off x="879055" y="555660"/>
            <a:ext cx="10521880" cy="1574790"/>
          </a:xfrm>
        </p:spPr>
        <p:txBody>
          <a:bodyPr/>
          <a:lstStyle/>
          <a:p>
            <a:r>
              <a:rPr lang="en-US" dirty="0"/>
              <a:t>If you remember one slide</a:t>
            </a:r>
          </a:p>
          <a:p>
            <a:r>
              <a:rPr lang="en-US" dirty="0"/>
              <a:t>about EV Comms activities</a:t>
            </a:r>
          </a:p>
        </p:txBody>
      </p:sp>
      <p:sp>
        <p:nvSpPr>
          <p:cNvPr id="3" name="Text Placeholder 2">
            <a:extLst>
              <a:ext uri="{FF2B5EF4-FFF2-40B4-BE49-F238E27FC236}">
                <a16:creationId xmlns:a16="http://schemas.microsoft.com/office/drawing/2014/main" id="{CDBC0E6B-3FBA-84E4-DDC3-180F4D38DD71}"/>
              </a:ext>
            </a:extLst>
          </p:cNvPr>
          <p:cNvSpPr>
            <a:spLocks noGrp="1"/>
          </p:cNvSpPr>
          <p:nvPr>
            <p:ph type="body" sz="quarter" idx="12"/>
          </p:nvPr>
        </p:nvSpPr>
        <p:spPr>
          <a:xfrm>
            <a:off x="4539795" y="4666560"/>
            <a:ext cx="3200400" cy="430887"/>
          </a:xfrm>
        </p:spPr>
        <p:txBody>
          <a:bodyPr/>
          <a:lstStyle/>
          <a:p>
            <a:r>
              <a:rPr lang="en-US" dirty="0"/>
              <a:t>Core visual assets</a:t>
            </a:r>
          </a:p>
        </p:txBody>
      </p:sp>
      <p:sp>
        <p:nvSpPr>
          <p:cNvPr id="4" name="Text Placeholder 3">
            <a:extLst>
              <a:ext uri="{FF2B5EF4-FFF2-40B4-BE49-F238E27FC236}">
                <a16:creationId xmlns:a16="http://schemas.microsoft.com/office/drawing/2014/main" id="{CAF54B10-6220-7265-121F-4FAC22F4C71C}"/>
              </a:ext>
            </a:extLst>
          </p:cNvPr>
          <p:cNvSpPr>
            <a:spLocks noGrp="1"/>
          </p:cNvSpPr>
          <p:nvPr>
            <p:ph type="body" sz="quarter" idx="13"/>
          </p:nvPr>
        </p:nvSpPr>
        <p:spPr>
          <a:xfrm>
            <a:off x="8093168" y="4666560"/>
            <a:ext cx="3208570" cy="1107996"/>
          </a:xfrm>
        </p:spPr>
        <p:txBody>
          <a:bodyPr/>
          <a:lstStyle/>
          <a:p>
            <a:r>
              <a:rPr lang="en-US" dirty="0"/>
              <a:t>Activities targeting media and broad audiences</a:t>
            </a:r>
          </a:p>
        </p:txBody>
      </p:sp>
      <p:sp>
        <p:nvSpPr>
          <p:cNvPr id="5" name="Text Placeholder 4">
            <a:extLst>
              <a:ext uri="{FF2B5EF4-FFF2-40B4-BE49-F238E27FC236}">
                <a16:creationId xmlns:a16="http://schemas.microsoft.com/office/drawing/2014/main" id="{4BA4CE99-9925-0609-0EAD-9D0DAA97983C}"/>
              </a:ext>
            </a:extLst>
          </p:cNvPr>
          <p:cNvSpPr>
            <a:spLocks noGrp="1"/>
          </p:cNvSpPr>
          <p:nvPr>
            <p:ph type="body" sz="quarter" idx="15"/>
          </p:nvPr>
        </p:nvSpPr>
        <p:spPr>
          <a:xfrm>
            <a:off x="731063" y="4666559"/>
            <a:ext cx="3207174" cy="769441"/>
          </a:xfrm>
        </p:spPr>
        <p:txBody>
          <a:bodyPr/>
          <a:lstStyle/>
          <a:p>
            <a:r>
              <a:rPr lang="en-US" dirty="0"/>
              <a:t>Messages about your Earth Venture</a:t>
            </a:r>
          </a:p>
        </p:txBody>
      </p:sp>
      <p:pic>
        <p:nvPicPr>
          <p:cNvPr id="13" name="Content Placeholder 12" descr="A video of a rocket on a beach&#10;&#10;Description automatically generated">
            <a:extLst>
              <a:ext uri="{FF2B5EF4-FFF2-40B4-BE49-F238E27FC236}">
                <a16:creationId xmlns:a16="http://schemas.microsoft.com/office/drawing/2014/main" id="{1305B0F4-9616-9ED5-79F0-B904DED787BF}"/>
              </a:ext>
            </a:extLst>
          </p:cNvPr>
          <p:cNvPicPr>
            <a:picLocks noGrp="1" noChangeAspect="1"/>
          </p:cNvPicPr>
          <p:nvPr>
            <p:ph sz="quarter" idx="19"/>
          </p:nvPr>
        </p:nvPicPr>
        <p:blipFill>
          <a:blip r:embed="rId2"/>
          <a:stretch>
            <a:fillRect/>
          </a:stretch>
        </p:blipFill>
        <p:spPr>
          <a:xfrm>
            <a:off x="652014" y="2216845"/>
            <a:ext cx="3163696" cy="2286000"/>
          </a:xfrm>
        </p:spPr>
      </p:pic>
      <p:pic>
        <p:nvPicPr>
          <p:cNvPr id="11" name="Content Placeholder 10" descr="A screenshot of a video game&#10;&#10;Description automatically generated">
            <a:extLst>
              <a:ext uri="{FF2B5EF4-FFF2-40B4-BE49-F238E27FC236}">
                <a16:creationId xmlns:a16="http://schemas.microsoft.com/office/drawing/2014/main" id="{EB669FC2-78CB-F246-9C3D-F235EF4CCE3B}"/>
              </a:ext>
            </a:extLst>
          </p:cNvPr>
          <p:cNvPicPr>
            <a:picLocks noGrp="1" noChangeAspect="1"/>
          </p:cNvPicPr>
          <p:nvPr>
            <p:ph sz="quarter" idx="20"/>
          </p:nvPr>
        </p:nvPicPr>
        <p:blipFill>
          <a:blip r:embed="rId3"/>
          <a:stretch>
            <a:fillRect/>
          </a:stretch>
        </p:blipFill>
        <p:spPr>
          <a:xfrm>
            <a:off x="4060764" y="2229744"/>
            <a:ext cx="4032404" cy="2436815"/>
          </a:xfrm>
        </p:spPr>
      </p:pic>
      <p:pic>
        <p:nvPicPr>
          <p:cNvPr id="15" name="Content Placeholder 14" descr="A screenshot of a news article&#10;&#10;Description automatically generated">
            <a:extLst>
              <a:ext uri="{FF2B5EF4-FFF2-40B4-BE49-F238E27FC236}">
                <a16:creationId xmlns:a16="http://schemas.microsoft.com/office/drawing/2014/main" id="{A6ED392D-DEEA-E7A7-48D4-722AE444D268}"/>
              </a:ext>
            </a:extLst>
          </p:cNvPr>
          <p:cNvPicPr>
            <a:picLocks noGrp="1" noChangeAspect="1"/>
          </p:cNvPicPr>
          <p:nvPr>
            <p:ph sz="quarter" idx="21"/>
          </p:nvPr>
        </p:nvPicPr>
        <p:blipFill>
          <a:blip r:embed="rId4"/>
          <a:stretch>
            <a:fillRect/>
          </a:stretch>
        </p:blipFill>
        <p:spPr>
          <a:xfrm>
            <a:off x="8097838" y="2253107"/>
            <a:ext cx="3200400" cy="2240662"/>
          </a:xfrm>
        </p:spPr>
      </p:pic>
      <p:sp>
        <p:nvSpPr>
          <p:cNvPr id="9" name="Text Placeholder 8">
            <a:extLst>
              <a:ext uri="{FF2B5EF4-FFF2-40B4-BE49-F238E27FC236}">
                <a16:creationId xmlns:a16="http://schemas.microsoft.com/office/drawing/2014/main" id="{242D53A5-947C-1995-6A51-4B4D46A14B7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91166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pic>
        <p:nvPicPr>
          <p:cNvPr id="3" name="Picture 2" descr="A screenshot of a video&#10;&#10;Description automatically generated">
            <a:extLst>
              <a:ext uri="{FF2B5EF4-FFF2-40B4-BE49-F238E27FC236}">
                <a16:creationId xmlns:a16="http://schemas.microsoft.com/office/drawing/2014/main" id="{403CF961-6D7E-932F-2C7C-EAAD63D3B28A}"/>
              </a:ext>
            </a:extLst>
          </p:cNvPr>
          <p:cNvPicPr>
            <a:picLocks noChangeAspect="1"/>
          </p:cNvPicPr>
          <p:nvPr/>
        </p:nvPicPr>
        <p:blipFill>
          <a:blip r:embed="rId2"/>
          <a:stretch>
            <a:fillRect/>
          </a:stretch>
        </p:blipFill>
        <p:spPr>
          <a:xfrm>
            <a:off x="6234546" y="1719887"/>
            <a:ext cx="5646116" cy="3418223"/>
          </a:xfrm>
          <a:prstGeom prst="rect">
            <a:avLst/>
          </a:prstGeom>
        </p:spPr>
      </p:pic>
      <p:pic>
        <p:nvPicPr>
          <p:cNvPr id="6" name="Picture 5" descr="A video of a boat on water&#10;&#10;Description automatically generated">
            <a:extLst>
              <a:ext uri="{FF2B5EF4-FFF2-40B4-BE49-F238E27FC236}">
                <a16:creationId xmlns:a16="http://schemas.microsoft.com/office/drawing/2014/main" id="{A49429DD-C6F8-2BC8-21EC-57A9D8789E65}"/>
              </a:ext>
            </a:extLst>
          </p:cNvPr>
          <p:cNvPicPr>
            <a:picLocks noChangeAspect="1"/>
          </p:cNvPicPr>
          <p:nvPr/>
        </p:nvPicPr>
        <p:blipFill>
          <a:blip r:embed="rId3"/>
          <a:stretch>
            <a:fillRect/>
          </a:stretch>
        </p:blipFill>
        <p:spPr>
          <a:xfrm>
            <a:off x="311338" y="1719888"/>
            <a:ext cx="5634576" cy="3418223"/>
          </a:xfrm>
          <a:prstGeom prst="rect">
            <a:avLst/>
          </a:prstGeom>
        </p:spPr>
      </p:pic>
    </p:spTree>
    <p:extLst>
      <p:ext uri="{BB962C8B-B14F-4D97-AF65-F5344CB8AC3E}">
        <p14:creationId xmlns:p14="http://schemas.microsoft.com/office/powerpoint/2010/main" val="11028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pic>
        <p:nvPicPr>
          <p:cNvPr id="11" name="Picture 10" descr="A plane on the ground&#10;&#10;Description automatically generated">
            <a:extLst>
              <a:ext uri="{FF2B5EF4-FFF2-40B4-BE49-F238E27FC236}">
                <a16:creationId xmlns:a16="http://schemas.microsoft.com/office/drawing/2014/main" id="{ED673BC0-5D60-E853-0426-EBAE2536BBAF}"/>
              </a:ext>
            </a:extLst>
          </p:cNvPr>
          <p:cNvPicPr>
            <a:picLocks noChangeAspect="1"/>
          </p:cNvPicPr>
          <p:nvPr/>
        </p:nvPicPr>
        <p:blipFill>
          <a:blip r:embed="rId2"/>
          <a:stretch>
            <a:fillRect/>
          </a:stretch>
        </p:blipFill>
        <p:spPr>
          <a:xfrm>
            <a:off x="400696" y="1511780"/>
            <a:ext cx="5620722" cy="4250073"/>
          </a:xfrm>
          <a:prstGeom prst="rect">
            <a:avLst/>
          </a:prstGeom>
        </p:spPr>
      </p:pic>
      <p:pic>
        <p:nvPicPr>
          <p:cNvPr id="12" name="Picture 11" descr="A group of people on a boat&#10;&#10;Description automatically generated">
            <a:extLst>
              <a:ext uri="{FF2B5EF4-FFF2-40B4-BE49-F238E27FC236}">
                <a16:creationId xmlns:a16="http://schemas.microsoft.com/office/drawing/2014/main" id="{9D1829FB-8E35-A27E-AA95-F173996AA3F7}"/>
              </a:ext>
            </a:extLst>
          </p:cNvPr>
          <p:cNvPicPr>
            <a:picLocks noChangeAspect="1"/>
          </p:cNvPicPr>
          <p:nvPr/>
        </p:nvPicPr>
        <p:blipFill>
          <a:blip r:embed="rId3"/>
          <a:stretch>
            <a:fillRect/>
          </a:stretch>
        </p:blipFill>
        <p:spPr>
          <a:xfrm>
            <a:off x="6613171" y="1003588"/>
            <a:ext cx="5178133" cy="5266459"/>
          </a:xfrm>
          <a:prstGeom prst="rect">
            <a:avLst/>
          </a:prstGeom>
        </p:spPr>
      </p:pic>
    </p:spTree>
    <p:extLst>
      <p:ext uri="{BB962C8B-B14F-4D97-AF65-F5344CB8AC3E}">
        <p14:creationId xmlns:p14="http://schemas.microsoft.com/office/powerpoint/2010/main" val="12937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pic>
        <p:nvPicPr>
          <p:cNvPr id="2" name="Picture 1" descr="A plane flying over a snowy landscape&#10;&#10;Description automatically generated with medium confidence">
            <a:extLst>
              <a:ext uri="{FF2B5EF4-FFF2-40B4-BE49-F238E27FC236}">
                <a16:creationId xmlns:a16="http://schemas.microsoft.com/office/drawing/2014/main" id="{1918A5E9-F72C-CEC0-D877-EF136CE19FD0}"/>
              </a:ext>
            </a:extLst>
          </p:cNvPr>
          <p:cNvPicPr>
            <a:picLocks noChangeAspect="1"/>
          </p:cNvPicPr>
          <p:nvPr/>
        </p:nvPicPr>
        <p:blipFill>
          <a:blip r:embed="rId2"/>
          <a:stretch>
            <a:fillRect/>
          </a:stretch>
        </p:blipFill>
        <p:spPr>
          <a:xfrm>
            <a:off x="474150" y="1184026"/>
            <a:ext cx="6096514" cy="2844263"/>
          </a:xfrm>
          <a:prstGeom prst="rect">
            <a:avLst/>
          </a:prstGeom>
        </p:spPr>
      </p:pic>
      <p:pic>
        <p:nvPicPr>
          <p:cNvPr id="5" name="Picture 4" descr="A screenshot of a news article&#10;&#10;Description automatically generated">
            <a:extLst>
              <a:ext uri="{FF2B5EF4-FFF2-40B4-BE49-F238E27FC236}">
                <a16:creationId xmlns:a16="http://schemas.microsoft.com/office/drawing/2014/main" id="{9CF4118E-766D-39B0-4820-4A55ED9C8347}"/>
              </a:ext>
            </a:extLst>
          </p:cNvPr>
          <p:cNvPicPr>
            <a:picLocks noChangeAspect="1"/>
          </p:cNvPicPr>
          <p:nvPr/>
        </p:nvPicPr>
        <p:blipFill>
          <a:blip r:embed="rId3"/>
          <a:stretch>
            <a:fillRect/>
          </a:stretch>
        </p:blipFill>
        <p:spPr>
          <a:xfrm>
            <a:off x="7255059" y="757918"/>
            <a:ext cx="4645973" cy="333626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1AC5626-DC5A-683B-05AA-259E14221C0B}"/>
              </a:ext>
            </a:extLst>
          </p:cNvPr>
          <p:cNvPicPr>
            <a:picLocks noChangeAspect="1"/>
          </p:cNvPicPr>
          <p:nvPr/>
        </p:nvPicPr>
        <p:blipFill>
          <a:blip r:embed="rId4"/>
          <a:stretch>
            <a:fillRect/>
          </a:stretch>
        </p:blipFill>
        <p:spPr>
          <a:xfrm>
            <a:off x="8238471" y="2268771"/>
            <a:ext cx="4224079" cy="3338927"/>
          </a:xfrm>
          <a:prstGeom prst="rect">
            <a:avLst/>
          </a:prstGeom>
        </p:spPr>
      </p:pic>
      <p:pic>
        <p:nvPicPr>
          <p:cNvPr id="9" name="Picture 8" descr="A screenshot of a news article&#10;&#10;Description automatically generated">
            <a:extLst>
              <a:ext uri="{FF2B5EF4-FFF2-40B4-BE49-F238E27FC236}">
                <a16:creationId xmlns:a16="http://schemas.microsoft.com/office/drawing/2014/main" id="{7BAAFA17-77BB-69C3-CD11-C0DEA221E023}"/>
              </a:ext>
            </a:extLst>
          </p:cNvPr>
          <p:cNvPicPr>
            <a:picLocks noChangeAspect="1"/>
          </p:cNvPicPr>
          <p:nvPr/>
        </p:nvPicPr>
        <p:blipFill>
          <a:blip r:embed="rId5"/>
          <a:stretch>
            <a:fillRect/>
          </a:stretch>
        </p:blipFill>
        <p:spPr>
          <a:xfrm>
            <a:off x="6254512" y="4094179"/>
            <a:ext cx="3323533" cy="2326870"/>
          </a:xfrm>
          <a:prstGeom prst="rect">
            <a:avLst/>
          </a:prstGeom>
        </p:spPr>
      </p:pic>
    </p:spTree>
    <p:extLst>
      <p:ext uri="{BB962C8B-B14F-4D97-AF65-F5344CB8AC3E}">
        <p14:creationId xmlns:p14="http://schemas.microsoft.com/office/powerpoint/2010/main" val="346079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sp>
        <p:nvSpPr>
          <p:cNvPr id="14" name="TextBox 13">
            <a:extLst>
              <a:ext uri="{FF2B5EF4-FFF2-40B4-BE49-F238E27FC236}">
                <a16:creationId xmlns:a16="http://schemas.microsoft.com/office/drawing/2014/main" id="{DDE4EC27-9279-B9EF-2842-65B4D5B34CD2}"/>
              </a:ext>
            </a:extLst>
          </p:cNvPr>
          <p:cNvSpPr txBox="1"/>
          <p:nvPr/>
        </p:nvSpPr>
        <p:spPr>
          <a:xfrm>
            <a:off x="431485" y="584650"/>
            <a:ext cx="6186161" cy="707886"/>
          </a:xfrm>
          <a:prstGeom prst="rect">
            <a:avLst/>
          </a:prstGeom>
          <a:noFill/>
        </p:spPr>
        <p:txBody>
          <a:bodyPr wrap="square" rtlCol="0">
            <a:spAutoFit/>
          </a:bodyPr>
          <a:lstStyle/>
          <a:p>
            <a:r>
              <a:rPr lang="en-US" sz="4000" dirty="0">
                <a:solidFill>
                  <a:srgbClr val="F5E2FF"/>
                </a:solidFill>
              </a:rPr>
              <a:t>Earth Venture Suborbital</a:t>
            </a:r>
          </a:p>
        </p:txBody>
      </p:sp>
      <p:pic>
        <p:nvPicPr>
          <p:cNvPr id="17" name="Picture 16" descr="A list of events with text&#10;&#10;Description automatically generated with medium confidence">
            <a:extLst>
              <a:ext uri="{FF2B5EF4-FFF2-40B4-BE49-F238E27FC236}">
                <a16:creationId xmlns:a16="http://schemas.microsoft.com/office/drawing/2014/main" id="{332F21C9-5A2B-44B1-B4C7-79F062544E7E}"/>
              </a:ext>
            </a:extLst>
          </p:cNvPr>
          <p:cNvPicPr>
            <a:picLocks noChangeAspect="1"/>
          </p:cNvPicPr>
          <p:nvPr/>
        </p:nvPicPr>
        <p:blipFill>
          <a:blip r:embed="rId2"/>
          <a:stretch>
            <a:fillRect/>
          </a:stretch>
        </p:blipFill>
        <p:spPr>
          <a:xfrm>
            <a:off x="6294791" y="2183201"/>
            <a:ext cx="5054296" cy="2053937"/>
          </a:xfrm>
          <a:prstGeom prst="rect">
            <a:avLst/>
          </a:prstGeom>
        </p:spPr>
      </p:pic>
      <p:pic>
        <p:nvPicPr>
          <p:cNvPr id="19" name="Picture 18" descr="A chart with text overlay&#10;&#10;Description automatically generated">
            <a:extLst>
              <a:ext uri="{FF2B5EF4-FFF2-40B4-BE49-F238E27FC236}">
                <a16:creationId xmlns:a16="http://schemas.microsoft.com/office/drawing/2014/main" id="{4FC8CE68-2712-0CB2-55DA-865F54114362}"/>
              </a:ext>
            </a:extLst>
          </p:cNvPr>
          <p:cNvPicPr>
            <a:picLocks noChangeAspect="1"/>
          </p:cNvPicPr>
          <p:nvPr/>
        </p:nvPicPr>
        <p:blipFill>
          <a:blip r:embed="rId3"/>
          <a:stretch>
            <a:fillRect/>
          </a:stretch>
        </p:blipFill>
        <p:spPr>
          <a:xfrm>
            <a:off x="3940243" y="4470194"/>
            <a:ext cx="7408844" cy="2053937"/>
          </a:xfrm>
          <a:prstGeom prst="rect">
            <a:avLst/>
          </a:prstGeom>
        </p:spPr>
      </p:pic>
      <p:sp>
        <p:nvSpPr>
          <p:cNvPr id="20" name="TextBox 19">
            <a:extLst>
              <a:ext uri="{FF2B5EF4-FFF2-40B4-BE49-F238E27FC236}">
                <a16:creationId xmlns:a16="http://schemas.microsoft.com/office/drawing/2014/main" id="{35F71778-655F-9C4D-D738-1583959EABC1}"/>
              </a:ext>
            </a:extLst>
          </p:cNvPr>
          <p:cNvSpPr txBox="1"/>
          <p:nvPr/>
        </p:nvSpPr>
        <p:spPr>
          <a:xfrm>
            <a:off x="431485" y="1525592"/>
            <a:ext cx="5465725" cy="2308324"/>
          </a:xfrm>
          <a:prstGeom prst="rect">
            <a:avLst/>
          </a:prstGeom>
          <a:noFill/>
        </p:spPr>
        <p:txBody>
          <a:bodyPr wrap="square" rtlCol="0">
            <a:spAutoFit/>
          </a:bodyPr>
          <a:lstStyle/>
          <a:p>
            <a:r>
              <a:rPr lang="en-US" sz="2400" dirty="0">
                <a:solidFill>
                  <a:srgbClr val="F5E2FF"/>
                </a:solidFill>
              </a:rPr>
              <a:t>EDS Comms funds staff (some exceptions) to provide right-sized coverage</a:t>
            </a:r>
          </a:p>
          <a:p>
            <a:pPr marL="457200" indent="-457200">
              <a:buFont typeface="Arial" panose="020B0604020202020204" pitchFamily="34" charset="0"/>
              <a:buChar char="•"/>
            </a:pPr>
            <a:r>
              <a:rPr lang="en-US" sz="2400" dirty="0">
                <a:solidFill>
                  <a:srgbClr val="F5E2FF"/>
                </a:solidFill>
              </a:rPr>
              <a:t>Overview feature on </a:t>
            </a:r>
            <a:r>
              <a:rPr lang="en-US" sz="2400" dirty="0" err="1">
                <a:solidFill>
                  <a:srgbClr val="F5E2FF"/>
                </a:solidFill>
              </a:rPr>
              <a:t>nasa.gov</a:t>
            </a:r>
            <a:endParaRPr lang="en-US" sz="2400" dirty="0">
              <a:solidFill>
                <a:srgbClr val="F5E2FF"/>
              </a:solidFill>
            </a:endParaRPr>
          </a:p>
          <a:p>
            <a:pPr marL="457200" indent="-457200">
              <a:buFont typeface="Arial" panose="020B0604020202020204" pitchFamily="34" charset="0"/>
              <a:buChar char="•"/>
            </a:pPr>
            <a:r>
              <a:rPr lang="en-US" sz="2400" dirty="0">
                <a:solidFill>
                  <a:srgbClr val="F5E2FF"/>
                </a:solidFill>
              </a:rPr>
              <a:t>Social media and field blogs</a:t>
            </a:r>
          </a:p>
          <a:p>
            <a:pPr marL="457200" indent="-457200">
              <a:buFont typeface="Arial" panose="020B0604020202020204" pitchFamily="34" charset="0"/>
              <a:buChar char="•"/>
            </a:pPr>
            <a:r>
              <a:rPr lang="en-US" sz="2400" dirty="0">
                <a:solidFill>
                  <a:srgbClr val="F5E2FF"/>
                </a:solidFill>
              </a:rPr>
              <a:t>Media pitching and representation at conferences and events</a:t>
            </a:r>
          </a:p>
        </p:txBody>
      </p:sp>
      <p:sp>
        <p:nvSpPr>
          <p:cNvPr id="21" name="TextBox 20">
            <a:extLst>
              <a:ext uri="{FF2B5EF4-FFF2-40B4-BE49-F238E27FC236}">
                <a16:creationId xmlns:a16="http://schemas.microsoft.com/office/drawing/2014/main" id="{0F5A4D95-252B-7DCE-3F2A-0301670D8E5A}"/>
              </a:ext>
            </a:extLst>
          </p:cNvPr>
          <p:cNvSpPr txBox="1"/>
          <p:nvPr/>
        </p:nvSpPr>
        <p:spPr>
          <a:xfrm>
            <a:off x="6445884" y="1525592"/>
            <a:ext cx="4752109" cy="800219"/>
          </a:xfrm>
          <a:prstGeom prst="rect">
            <a:avLst/>
          </a:prstGeom>
          <a:noFill/>
        </p:spPr>
        <p:txBody>
          <a:bodyPr wrap="square" rtlCol="0">
            <a:spAutoFit/>
          </a:bodyPr>
          <a:lstStyle/>
          <a:p>
            <a:r>
              <a:rPr lang="en-US" sz="2800" dirty="0">
                <a:solidFill>
                  <a:srgbClr val="F5E2FF"/>
                </a:solidFill>
              </a:rPr>
              <a:t>ESSP funds tangibles and travel</a:t>
            </a:r>
          </a:p>
          <a:p>
            <a:endParaRPr lang="en-US" dirty="0"/>
          </a:p>
        </p:txBody>
      </p:sp>
    </p:spTree>
    <p:extLst>
      <p:ext uri="{BB962C8B-B14F-4D97-AF65-F5344CB8AC3E}">
        <p14:creationId xmlns:p14="http://schemas.microsoft.com/office/powerpoint/2010/main" val="39442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sp>
        <p:nvSpPr>
          <p:cNvPr id="3" name="TextBox 2">
            <a:extLst>
              <a:ext uri="{FF2B5EF4-FFF2-40B4-BE49-F238E27FC236}">
                <a16:creationId xmlns:a16="http://schemas.microsoft.com/office/drawing/2014/main" id="{16599763-B080-ABD7-8815-10C62FF4BDE0}"/>
              </a:ext>
            </a:extLst>
          </p:cNvPr>
          <p:cNvSpPr txBox="1"/>
          <p:nvPr/>
        </p:nvSpPr>
        <p:spPr>
          <a:xfrm>
            <a:off x="391698" y="743801"/>
            <a:ext cx="6729538" cy="707886"/>
          </a:xfrm>
          <a:prstGeom prst="rect">
            <a:avLst/>
          </a:prstGeom>
          <a:noFill/>
        </p:spPr>
        <p:txBody>
          <a:bodyPr wrap="square" rtlCol="0">
            <a:spAutoFit/>
          </a:bodyPr>
          <a:lstStyle/>
          <a:p>
            <a:r>
              <a:rPr lang="en-US" sz="4000" dirty="0">
                <a:solidFill>
                  <a:srgbClr val="F5E2FF"/>
                </a:solidFill>
              </a:rPr>
              <a:t>Earth Venture Instrument </a:t>
            </a:r>
          </a:p>
        </p:txBody>
      </p:sp>
      <p:pic>
        <p:nvPicPr>
          <p:cNvPr id="13" name="Picture 12" descr="A table with a green and blue box&#10;&#10;Description automatically generated with medium confidence">
            <a:extLst>
              <a:ext uri="{FF2B5EF4-FFF2-40B4-BE49-F238E27FC236}">
                <a16:creationId xmlns:a16="http://schemas.microsoft.com/office/drawing/2014/main" id="{2AC07AB6-05DD-8F46-F896-7D57EBFC9BBE}"/>
              </a:ext>
            </a:extLst>
          </p:cNvPr>
          <p:cNvPicPr>
            <a:picLocks noChangeAspect="1"/>
          </p:cNvPicPr>
          <p:nvPr/>
        </p:nvPicPr>
        <p:blipFill>
          <a:blip r:embed="rId2"/>
          <a:stretch>
            <a:fillRect/>
          </a:stretch>
        </p:blipFill>
        <p:spPr>
          <a:xfrm>
            <a:off x="4142084" y="1767810"/>
            <a:ext cx="7315625" cy="2863288"/>
          </a:xfrm>
          <a:prstGeom prst="rect">
            <a:avLst/>
          </a:prstGeom>
        </p:spPr>
      </p:pic>
      <p:sp>
        <p:nvSpPr>
          <p:cNvPr id="15" name="TextBox 14">
            <a:extLst>
              <a:ext uri="{FF2B5EF4-FFF2-40B4-BE49-F238E27FC236}">
                <a16:creationId xmlns:a16="http://schemas.microsoft.com/office/drawing/2014/main" id="{1FD59E3A-E40F-B1C4-E13B-810585EC9688}"/>
              </a:ext>
            </a:extLst>
          </p:cNvPr>
          <p:cNvSpPr txBox="1"/>
          <p:nvPr/>
        </p:nvSpPr>
        <p:spPr>
          <a:xfrm>
            <a:off x="391698" y="1801786"/>
            <a:ext cx="3542993" cy="2985433"/>
          </a:xfrm>
          <a:prstGeom prst="rect">
            <a:avLst/>
          </a:prstGeom>
          <a:noFill/>
        </p:spPr>
        <p:txBody>
          <a:bodyPr wrap="square">
            <a:spAutoFit/>
          </a:bodyPr>
          <a:lstStyle/>
          <a:p>
            <a:r>
              <a:rPr lang="en-US" sz="2000" dirty="0">
                <a:solidFill>
                  <a:srgbClr val="F5E2FF"/>
                </a:solidFill>
              </a:rPr>
              <a:t>ESSP funds tangibles and travel for ESD staff to supplement Office of Communications launch activities </a:t>
            </a:r>
          </a:p>
          <a:p>
            <a:endParaRPr lang="en-US" sz="2000" dirty="0">
              <a:solidFill>
                <a:srgbClr val="F5E2FF"/>
              </a:solidFill>
            </a:endParaRPr>
          </a:p>
          <a:p>
            <a:r>
              <a:rPr lang="en-US" sz="2000" dirty="0">
                <a:solidFill>
                  <a:srgbClr val="F5E2FF"/>
                </a:solidFill>
              </a:rPr>
              <a:t>EDS Comms funds staff (some exceptions) to provide right-sized coverage</a:t>
            </a:r>
          </a:p>
          <a:p>
            <a:endParaRPr lang="en-US" sz="2800" dirty="0">
              <a:solidFill>
                <a:srgbClr val="F5E2FF"/>
              </a:solidFill>
            </a:endParaRPr>
          </a:p>
        </p:txBody>
      </p:sp>
      <p:sp>
        <p:nvSpPr>
          <p:cNvPr id="16" name="TextBox 15">
            <a:extLst>
              <a:ext uri="{FF2B5EF4-FFF2-40B4-BE49-F238E27FC236}">
                <a16:creationId xmlns:a16="http://schemas.microsoft.com/office/drawing/2014/main" id="{0BA65572-65BF-A607-C103-3A4993EB9DA3}"/>
              </a:ext>
            </a:extLst>
          </p:cNvPr>
          <p:cNvSpPr txBox="1"/>
          <p:nvPr/>
        </p:nvSpPr>
        <p:spPr>
          <a:xfrm>
            <a:off x="280437" y="4981197"/>
            <a:ext cx="3224763" cy="1015663"/>
          </a:xfrm>
          <a:prstGeom prst="rect">
            <a:avLst/>
          </a:prstGeom>
          <a:noFill/>
        </p:spPr>
        <p:txBody>
          <a:bodyPr wrap="square" rtlCol="0">
            <a:spAutoFit/>
          </a:bodyPr>
          <a:lstStyle/>
          <a:p>
            <a:r>
              <a:rPr lang="en-US" sz="2000" dirty="0">
                <a:solidFill>
                  <a:srgbClr val="F5E2FF"/>
                </a:solidFill>
              </a:rPr>
              <a:t>Office of Communications</a:t>
            </a:r>
          </a:p>
          <a:p>
            <a:r>
              <a:rPr lang="en-US" sz="2000" dirty="0">
                <a:solidFill>
                  <a:srgbClr val="F5E2FF"/>
                </a:solidFill>
              </a:rPr>
              <a:t>-- worked through managing center</a:t>
            </a:r>
          </a:p>
        </p:txBody>
      </p:sp>
      <p:sp>
        <p:nvSpPr>
          <p:cNvPr id="17" name="TextBox 16">
            <a:extLst>
              <a:ext uri="{FF2B5EF4-FFF2-40B4-BE49-F238E27FC236}">
                <a16:creationId xmlns:a16="http://schemas.microsoft.com/office/drawing/2014/main" id="{5D0DDDCE-58BF-F8F3-5885-990BD667FBC9}"/>
              </a:ext>
            </a:extLst>
          </p:cNvPr>
          <p:cNvSpPr txBox="1"/>
          <p:nvPr/>
        </p:nvSpPr>
        <p:spPr>
          <a:xfrm>
            <a:off x="4142084" y="4905471"/>
            <a:ext cx="7066243" cy="1754326"/>
          </a:xfrm>
          <a:prstGeom prst="rect">
            <a:avLst/>
          </a:prstGeom>
          <a:noFill/>
        </p:spPr>
        <p:txBody>
          <a:bodyPr wrap="square" rtlCol="0">
            <a:spAutoFit/>
          </a:bodyPr>
          <a:lstStyle/>
          <a:p>
            <a:r>
              <a:rPr lang="en-US" dirty="0">
                <a:solidFill>
                  <a:srgbClr val="F5E2FF"/>
                </a:solidFill>
              </a:rPr>
              <a:t>Communications Plan that defines Roles and Responsibilities</a:t>
            </a:r>
          </a:p>
          <a:p>
            <a:r>
              <a:rPr lang="en-US" dirty="0">
                <a:solidFill>
                  <a:srgbClr val="F5E2FF"/>
                </a:solidFill>
              </a:rPr>
              <a:t>Series of pre-launch features/releases</a:t>
            </a:r>
          </a:p>
          <a:p>
            <a:r>
              <a:rPr lang="en-US" dirty="0">
                <a:solidFill>
                  <a:srgbClr val="F5E2FF"/>
                </a:solidFill>
              </a:rPr>
              <a:t>Launch activities</a:t>
            </a:r>
          </a:p>
          <a:p>
            <a:r>
              <a:rPr lang="en-US" dirty="0">
                <a:solidFill>
                  <a:srgbClr val="F5E2FF"/>
                </a:solidFill>
              </a:rPr>
              <a:t>L-2 briefing</a:t>
            </a:r>
          </a:p>
          <a:p>
            <a:r>
              <a:rPr lang="en-US" dirty="0">
                <a:solidFill>
                  <a:srgbClr val="F5E2FF"/>
                </a:solidFill>
              </a:rPr>
              <a:t>Launch broadcast</a:t>
            </a:r>
          </a:p>
          <a:p>
            <a:r>
              <a:rPr lang="en-US" dirty="0">
                <a:solidFill>
                  <a:srgbClr val="F5E2FF"/>
                </a:solidFill>
              </a:rPr>
              <a:t>Media relations</a:t>
            </a:r>
          </a:p>
        </p:txBody>
      </p:sp>
    </p:spTree>
    <p:extLst>
      <p:ext uri="{BB962C8B-B14F-4D97-AF65-F5344CB8AC3E}">
        <p14:creationId xmlns:p14="http://schemas.microsoft.com/office/powerpoint/2010/main" val="60126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9D05E-3087-A511-1847-7272E284D8A3}"/>
              </a:ext>
            </a:extLst>
          </p:cNvPr>
          <p:cNvSpPr>
            <a:spLocks noGrp="1"/>
          </p:cNvSpPr>
          <p:nvPr>
            <p:ph type="body" sz="quarter" idx="15"/>
          </p:nvPr>
        </p:nvSpPr>
        <p:spPr/>
        <p:txBody>
          <a:bodyPr/>
          <a:lstStyle/>
          <a:p>
            <a:r>
              <a:rPr lang="en-US" dirty="0"/>
              <a:t>Comms for Earth Venture</a:t>
            </a:r>
          </a:p>
        </p:txBody>
      </p:sp>
      <p:sp>
        <p:nvSpPr>
          <p:cNvPr id="3" name="TextBox 2">
            <a:extLst>
              <a:ext uri="{FF2B5EF4-FFF2-40B4-BE49-F238E27FC236}">
                <a16:creationId xmlns:a16="http://schemas.microsoft.com/office/drawing/2014/main" id="{16599763-B080-ABD7-8815-10C62FF4BDE0}"/>
              </a:ext>
            </a:extLst>
          </p:cNvPr>
          <p:cNvSpPr txBox="1"/>
          <p:nvPr/>
        </p:nvSpPr>
        <p:spPr>
          <a:xfrm>
            <a:off x="391698" y="743801"/>
            <a:ext cx="11408604" cy="707886"/>
          </a:xfrm>
          <a:prstGeom prst="rect">
            <a:avLst/>
          </a:prstGeom>
          <a:noFill/>
        </p:spPr>
        <p:txBody>
          <a:bodyPr wrap="square" rtlCol="0">
            <a:spAutoFit/>
          </a:bodyPr>
          <a:lstStyle/>
          <a:p>
            <a:r>
              <a:rPr lang="en-US" sz="4000" dirty="0">
                <a:solidFill>
                  <a:srgbClr val="F5E2FF"/>
                </a:solidFill>
              </a:rPr>
              <a:t>Earth Venture Missions – </a:t>
            </a:r>
            <a:r>
              <a:rPr lang="en-US" sz="3200" dirty="0">
                <a:solidFill>
                  <a:srgbClr val="F5E2FF"/>
                </a:solidFill>
              </a:rPr>
              <a:t>scope may be larger than for EVI </a:t>
            </a:r>
          </a:p>
        </p:txBody>
      </p:sp>
      <p:pic>
        <p:nvPicPr>
          <p:cNvPr id="13" name="Picture 12" descr="A table with a green and blue box&#10;&#10;Description automatically generated with medium confidence">
            <a:extLst>
              <a:ext uri="{FF2B5EF4-FFF2-40B4-BE49-F238E27FC236}">
                <a16:creationId xmlns:a16="http://schemas.microsoft.com/office/drawing/2014/main" id="{2AC07AB6-05DD-8F46-F896-7D57EBFC9BBE}"/>
              </a:ext>
            </a:extLst>
          </p:cNvPr>
          <p:cNvPicPr>
            <a:picLocks noChangeAspect="1"/>
          </p:cNvPicPr>
          <p:nvPr/>
        </p:nvPicPr>
        <p:blipFill>
          <a:blip r:embed="rId2"/>
          <a:stretch>
            <a:fillRect/>
          </a:stretch>
        </p:blipFill>
        <p:spPr>
          <a:xfrm>
            <a:off x="4142084" y="1767810"/>
            <a:ext cx="7315625" cy="2863288"/>
          </a:xfrm>
          <a:prstGeom prst="rect">
            <a:avLst/>
          </a:prstGeom>
        </p:spPr>
      </p:pic>
      <p:sp>
        <p:nvSpPr>
          <p:cNvPr id="15" name="TextBox 14">
            <a:extLst>
              <a:ext uri="{FF2B5EF4-FFF2-40B4-BE49-F238E27FC236}">
                <a16:creationId xmlns:a16="http://schemas.microsoft.com/office/drawing/2014/main" id="{1FD59E3A-E40F-B1C4-E13B-810585EC9688}"/>
              </a:ext>
            </a:extLst>
          </p:cNvPr>
          <p:cNvSpPr txBox="1"/>
          <p:nvPr/>
        </p:nvSpPr>
        <p:spPr>
          <a:xfrm>
            <a:off x="391698" y="1801786"/>
            <a:ext cx="3542993" cy="2985433"/>
          </a:xfrm>
          <a:prstGeom prst="rect">
            <a:avLst/>
          </a:prstGeom>
          <a:noFill/>
        </p:spPr>
        <p:txBody>
          <a:bodyPr wrap="square">
            <a:spAutoFit/>
          </a:bodyPr>
          <a:lstStyle/>
          <a:p>
            <a:r>
              <a:rPr lang="en-US" sz="2000" dirty="0">
                <a:solidFill>
                  <a:srgbClr val="F5E2FF"/>
                </a:solidFill>
              </a:rPr>
              <a:t>ESSP funds tangibles and travel for ESD staff to supplement Office of Communications launch </a:t>
            </a:r>
            <a:r>
              <a:rPr lang="en-US" sz="2000" dirty="0" err="1">
                <a:solidFill>
                  <a:srgbClr val="F5E2FF"/>
                </a:solidFill>
              </a:rPr>
              <a:t>activites</a:t>
            </a:r>
            <a:r>
              <a:rPr lang="en-US" sz="2000" dirty="0">
                <a:solidFill>
                  <a:srgbClr val="F5E2FF"/>
                </a:solidFill>
              </a:rPr>
              <a:t> </a:t>
            </a:r>
          </a:p>
          <a:p>
            <a:endParaRPr lang="en-US" sz="2000" dirty="0">
              <a:solidFill>
                <a:srgbClr val="F5E2FF"/>
              </a:solidFill>
            </a:endParaRPr>
          </a:p>
          <a:p>
            <a:r>
              <a:rPr lang="en-US" sz="2000" dirty="0">
                <a:solidFill>
                  <a:srgbClr val="F5E2FF"/>
                </a:solidFill>
              </a:rPr>
              <a:t>EDS Comms funds staff (some exceptions) to </a:t>
            </a:r>
            <a:r>
              <a:rPr lang="en-US" sz="2000" dirty="0">
                <a:solidFill>
                  <a:srgbClr val="FFFF00"/>
                </a:solidFill>
              </a:rPr>
              <a:t>provide right-sized coverage</a:t>
            </a:r>
          </a:p>
          <a:p>
            <a:endParaRPr lang="en-US" sz="2800" dirty="0">
              <a:solidFill>
                <a:srgbClr val="F5E2FF"/>
              </a:solidFill>
            </a:endParaRPr>
          </a:p>
        </p:txBody>
      </p:sp>
      <p:sp>
        <p:nvSpPr>
          <p:cNvPr id="16" name="TextBox 15">
            <a:extLst>
              <a:ext uri="{FF2B5EF4-FFF2-40B4-BE49-F238E27FC236}">
                <a16:creationId xmlns:a16="http://schemas.microsoft.com/office/drawing/2014/main" id="{0BA65572-65BF-A607-C103-3A4993EB9DA3}"/>
              </a:ext>
            </a:extLst>
          </p:cNvPr>
          <p:cNvSpPr txBox="1"/>
          <p:nvPr/>
        </p:nvSpPr>
        <p:spPr>
          <a:xfrm>
            <a:off x="280437" y="4981197"/>
            <a:ext cx="3224763" cy="1015663"/>
          </a:xfrm>
          <a:prstGeom prst="rect">
            <a:avLst/>
          </a:prstGeom>
          <a:noFill/>
        </p:spPr>
        <p:txBody>
          <a:bodyPr wrap="square" rtlCol="0">
            <a:spAutoFit/>
          </a:bodyPr>
          <a:lstStyle/>
          <a:p>
            <a:r>
              <a:rPr lang="en-US" sz="2000" dirty="0">
                <a:solidFill>
                  <a:srgbClr val="F5E2FF"/>
                </a:solidFill>
              </a:rPr>
              <a:t>Office of Communications</a:t>
            </a:r>
          </a:p>
          <a:p>
            <a:r>
              <a:rPr lang="en-US" sz="2000" dirty="0">
                <a:solidFill>
                  <a:srgbClr val="F5E2FF"/>
                </a:solidFill>
              </a:rPr>
              <a:t>-- worked through managing center</a:t>
            </a:r>
          </a:p>
        </p:txBody>
      </p:sp>
      <p:sp>
        <p:nvSpPr>
          <p:cNvPr id="17" name="TextBox 16">
            <a:extLst>
              <a:ext uri="{FF2B5EF4-FFF2-40B4-BE49-F238E27FC236}">
                <a16:creationId xmlns:a16="http://schemas.microsoft.com/office/drawing/2014/main" id="{5D0DDDCE-58BF-F8F3-5885-990BD667FBC9}"/>
              </a:ext>
            </a:extLst>
          </p:cNvPr>
          <p:cNvSpPr txBox="1"/>
          <p:nvPr/>
        </p:nvSpPr>
        <p:spPr>
          <a:xfrm>
            <a:off x="4142084" y="4905471"/>
            <a:ext cx="7066243" cy="1754326"/>
          </a:xfrm>
          <a:prstGeom prst="rect">
            <a:avLst/>
          </a:prstGeom>
          <a:noFill/>
        </p:spPr>
        <p:txBody>
          <a:bodyPr wrap="square" rtlCol="0">
            <a:spAutoFit/>
          </a:bodyPr>
          <a:lstStyle/>
          <a:p>
            <a:r>
              <a:rPr lang="en-US" dirty="0">
                <a:solidFill>
                  <a:srgbClr val="F5E2FF"/>
                </a:solidFill>
              </a:rPr>
              <a:t>Communications Plan that defines Roles and Responsibilities</a:t>
            </a:r>
          </a:p>
          <a:p>
            <a:r>
              <a:rPr lang="en-US" dirty="0">
                <a:solidFill>
                  <a:srgbClr val="F5E2FF"/>
                </a:solidFill>
              </a:rPr>
              <a:t>Series of pre-launch features/releases</a:t>
            </a:r>
          </a:p>
          <a:p>
            <a:r>
              <a:rPr lang="en-US" dirty="0">
                <a:solidFill>
                  <a:srgbClr val="F5E2FF"/>
                </a:solidFill>
              </a:rPr>
              <a:t>Launch activities</a:t>
            </a:r>
          </a:p>
          <a:p>
            <a:r>
              <a:rPr lang="en-US" dirty="0">
                <a:solidFill>
                  <a:srgbClr val="F5E2FF"/>
                </a:solidFill>
              </a:rPr>
              <a:t>L-2 briefing</a:t>
            </a:r>
          </a:p>
          <a:p>
            <a:r>
              <a:rPr lang="en-US" dirty="0">
                <a:solidFill>
                  <a:srgbClr val="F5E2FF"/>
                </a:solidFill>
              </a:rPr>
              <a:t>Launch broadcast</a:t>
            </a:r>
          </a:p>
          <a:p>
            <a:r>
              <a:rPr lang="en-US" dirty="0">
                <a:solidFill>
                  <a:srgbClr val="F5E2FF"/>
                </a:solidFill>
              </a:rPr>
              <a:t>Media relations</a:t>
            </a:r>
          </a:p>
        </p:txBody>
      </p:sp>
    </p:spTree>
    <p:extLst>
      <p:ext uri="{BB962C8B-B14F-4D97-AF65-F5344CB8AC3E}">
        <p14:creationId xmlns:p14="http://schemas.microsoft.com/office/powerpoint/2010/main" val="71913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D986-54E9-CFE3-B1A7-D2CEFE5E4424}"/>
              </a:ext>
            </a:extLst>
          </p:cNvPr>
          <p:cNvSpPr>
            <a:spLocks noGrp="1"/>
          </p:cNvSpPr>
          <p:nvPr>
            <p:ph type="title"/>
          </p:nvPr>
        </p:nvSpPr>
        <p:spPr>
          <a:xfrm>
            <a:off x="4604797" y="2093410"/>
            <a:ext cx="6678105" cy="3637919"/>
          </a:xfrm>
        </p:spPr>
        <p:txBody>
          <a:bodyPr/>
          <a:lstStyle/>
          <a:p>
            <a:r>
              <a:rPr lang="en-US" dirty="0"/>
              <a:t>We do not do new websites</a:t>
            </a:r>
            <a:br>
              <a:rPr lang="en-US" dirty="0"/>
            </a:br>
            <a:r>
              <a:rPr lang="en-US" sz="2800" dirty="0">
                <a:solidFill>
                  <a:schemeClr val="bg1"/>
                </a:solidFill>
              </a:rPr>
              <a:t>a mission page can be created within </a:t>
            </a:r>
            <a:r>
              <a:rPr lang="en-US" sz="2800" dirty="0" err="1">
                <a:solidFill>
                  <a:schemeClr val="bg1"/>
                </a:solidFill>
              </a:rPr>
              <a:t>nasa.gov</a:t>
            </a:r>
            <a:r>
              <a:rPr lang="en-US" sz="2800" dirty="0">
                <a:solidFill>
                  <a:schemeClr val="bg1"/>
                </a:solidFill>
              </a:rPr>
              <a:t> domain</a:t>
            </a:r>
            <a:br>
              <a:rPr lang="en-US" sz="2800" dirty="0">
                <a:solidFill>
                  <a:schemeClr val="bg1"/>
                </a:solidFill>
              </a:rPr>
            </a:br>
            <a:br>
              <a:rPr lang="en-US" dirty="0"/>
            </a:br>
            <a:r>
              <a:rPr lang="en-US" dirty="0"/>
              <a:t>We do not do mission-specific social media accounts</a:t>
            </a:r>
            <a:br>
              <a:rPr lang="en-US" dirty="0"/>
            </a:br>
            <a:r>
              <a:rPr lang="en-US" sz="2800" dirty="0">
                <a:solidFill>
                  <a:schemeClr val="bg1"/>
                </a:solidFill>
              </a:rPr>
              <a:t>we leverage accounts that have existing audiences</a:t>
            </a:r>
            <a:endParaRPr lang="en-US" dirty="0"/>
          </a:p>
        </p:txBody>
      </p:sp>
      <p:sp>
        <p:nvSpPr>
          <p:cNvPr id="4" name="TextBox 3">
            <a:extLst>
              <a:ext uri="{FF2B5EF4-FFF2-40B4-BE49-F238E27FC236}">
                <a16:creationId xmlns:a16="http://schemas.microsoft.com/office/drawing/2014/main" id="{8D3CEAF1-A1A5-0A07-18EC-4A2C1CD3186F}"/>
              </a:ext>
            </a:extLst>
          </p:cNvPr>
          <p:cNvSpPr txBox="1"/>
          <p:nvPr/>
        </p:nvSpPr>
        <p:spPr>
          <a:xfrm>
            <a:off x="5943599" y="576785"/>
            <a:ext cx="4000500"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NASA Policies</a:t>
            </a:r>
          </a:p>
        </p:txBody>
      </p:sp>
      <p:sp>
        <p:nvSpPr>
          <p:cNvPr id="5" name="TextBox 4">
            <a:extLst>
              <a:ext uri="{FF2B5EF4-FFF2-40B4-BE49-F238E27FC236}">
                <a16:creationId xmlns:a16="http://schemas.microsoft.com/office/drawing/2014/main" id="{976AF75E-7064-9B97-46DB-328D0F9F8208}"/>
              </a:ext>
            </a:extLst>
          </p:cNvPr>
          <p:cNvSpPr txBox="1"/>
          <p:nvPr/>
        </p:nvSpPr>
        <p:spPr>
          <a:xfrm>
            <a:off x="5543549" y="1319708"/>
            <a:ext cx="4800600" cy="369332"/>
          </a:xfrm>
          <a:prstGeom prst="rect">
            <a:avLst/>
          </a:prstGeom>
          <a:noFill/>
        </p:spPr>
        <p:txBody>
          <a:bodyPr wrap="square" rtlCol="0">
            <a:spAutoFit/>
          </a:bodyPr>
          <a:lstStyle/>
          <a:p>
            <a:r>
              <a:rPr lang="en-US" dirty="0">
                <a:solidFill>
                  <a:schemeClr val="bg1"/>
                </a:solidFill>
              </a:rPr>
              <a:t>Congressional requirement to reduce web sprawl</a:t>
            </a:r>
          </a:p>
        </p:txBody>
      </p:sp>
    </p:spTree>
    <p:extLst>
      <p:ext uri="{BB962C8B-B14F-4D97-AF65-F5344CB8AC3E}">
        <p14:creationId xmlns:p14="http://schemas.microsoft.com/office/powerpoint/2010/main" val="38541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0D3C-C084-508C-28BE-ACF5B3E25CEF}"/>
              </a:ext>
            </a:extLst>
          </p:cNvPr>
          <p:cNvSpPr>
            <a:spLocks noGrp="1"/>
          </p:cNvSpPr>
          <p:nvPr>
            <p:ph type="title"/>
          </p:nvPr>
        </p:nvSpPr>
        <p:spPr>
          <a:xfrm>
            <a:off x="4779818" y="458548"/>
            <a:ext cx="6481488" cy="590931"/>
          </a:xfrm>
        </p:spPr>
        <p:txBody>
          <a:bodyPr/>
          <a:lstStyle/>
          <a:p>
            <a:r>
              <a:rPr lang="en-US" dirty="0"/>
              <a:t>To be aware of</a:t>
            </a:r>
          </a:p>
        </p:txBody>
      </p:sp>
      <p:sp>
        <p:nvSpPr>
          <p:cNvPr id="3" name="Content Placeholder 2">
            <a:extLst>
              <a:ext uri="{FF2B5EF4-FFF2-40B4-BE49-F238E27FC236}">
                <a16:creationId xmlns:a16="http://schemas.microsoft.com/office/drawing/2014/main" id="{E6A5060F-9750-656A-58BE-6EE5084397B5}"/>
              </a:ext>
            </a:extLst>
          </p:cNvPr>
          <p:cNvSpPr>
            <a:spLocks noGrp="1"/>
          </p:cNvSpPr>
          <p:nvPr>
            <p:ph idx="1"/>
          </p:nvPr>
        </p:nvSpPr>
        <p:spPr>
          <a:xfrm>
            <a:off x="4559468" y="1049479"/>
            <a:ext cx="7131789" cy="5529719"/>
          </a:xfrm>
        </p:spPr>
        <p:txBody>
          <a:bodyPr/>
          <a:lstStyle/>
          <a:p>
            <a:r>
              <a:rPr lang="en-US" dirty="0"/>
              <a:t>SMD/</a:t>
            </a:r>
            <a:r>
              <a:rPr lang="en-US" dirty="0" err="1"/>
              <a:t>OComm</a:t>
            </a:r>
            <a:r>
              <a:rPr lang="en-US" dirty="0"/>
              <a:t> is introducing new “packages” for comms launch support</a:t>
            </a:r>
          </a:p>
          <a:p>
            <a:pPr marL="285750" indent="-285750">
              <a:buFont typeface="Arial" panose="020B0604020202020204" pitchFamily="34" charset="0"/>
              <a:buChar char="•"/>
            </a:pPr>
            <a:r>
              <a:rPr lang="en-US" dirty="0"/>
              <a:t>Part of right-sizing comms efforts</a:t>
            </a:r>
          </a:p>
          <a:p>
            <a:pPr marL="285750" indent="-285750">
              <a:buFont typeface="Arial" panose="020B0604020202020204" pitchFamily="34" charset="0"/>
              <a:buChar char="•"/>
            </a:pPr>
            <a:r>
              <a:rPr lang="en-US" dirty="0"/>
              <a:t>Standard and consistent practices</a:t>
            </a:r>
          </a:p>
          <a:p>
            <a:pPr marL="285750" indent="-285750">
              <a:buFont typeface="Arial" panose="020B0604020202020204" pitchFamily="34" charset="0"/>
              <a:buChar char="•"/>
            </a:pPr>
            <a:r>
              <a:rPr lang="en-US" dirty="0"/>
              <a:t>Not fully rolled out – more details to come</a:t>
            </a:r>
          </a:p>
          <a:p>
            <a:endParaRPr lang="en-US" dirty="0"/>
          </a:p>
          <a:p>
            <a:r>
              <a:rPr lang="en-US" dirty="0"/>
              <a:t>ESD now requires all content going to a </a:t>
            </a:r>
            <a:r>
              <a:rPr lang="en-US" dirty="0" err="1"/>
              <a:t>nasa</a:t>
            </a:r>
            <a:r>
              <a:rPr lang="en-US" dirty="0"/>
              <a:t> website to be pitched and approved before work begins. This will be expanded to outreach materials in 2024.</a:t>
            </a:r>
          </a:p>
          <a:p>
            <a:pPr marL="285750" indent="-285750">
              <a:buFont typeface="Arial" panose="020B0604020202020204" pitchFamily="34" charset="0"/>
              <a:buChar char="•"/>
            </a:pPr>
            <a:r>
              <a:rPr lang="en-US" dirty="0"/>
              <a:t>Your ESD comms POC will manage this process</a:t>
            </a:r>
          </a:p>
          <a:p>
            <a:pPr marL="285750" indent="-285750">
              <a:buFont typeface="Arial" panose="020B0604020202020204" pitchFamily="34" charset="0"/>
              <a:buChar char="•"/>
            </a:pPr>
            <a:r>
              <a:rPr lang="en-US" dirty="0"/>
              <a:t>Ensures right comms product for the target audience</a:t>
            </a:r>
          </a:p>
          <a:p>
            <a:pPr marL="285750" indent="-285750">
              <a:buFont typeface="Arial" panose="020B0604020202020204" pitchFamily="34" charset="0"/>
              <a:buChar char="•"/>
            </a:pPr>
            <a:r>
              <a:rPr lang="en-US" dirty="0"/>
              <a:t>Raises quality and maintains message discipline</a:t>
            </a:r>
          </a:p>
          <a:p>
            <a:pPr marL="285750" indent="-285750">
              <a:buFont typeface="Arial" panose="020B0604020202020204" pitchFamily="34" charset="0"/>
              <a:buChar char="•"/>
            </a:pPr>
            <a:r>
              <a:rPr lang="en-US" dirty="0"/>
              <a:t>Managing resources</a:t>
            </a:r>
          </a:p>
          <a:p>
            <a:r>
              <a:rPr lang="en-US" dirty="0"/>
              <a:t>Our ESD and </a:t>
            </a:r>
            <a:r>
              <a:rPr lang="en-US" dirty="0" err="1"/>
              <a:t>Ocomm</a:t>
            </a:r>
            <a:r>
              <a:rPr lang="en-US" dirty="0"/>
              <a:t> staff are good but limited and working large portfolios.</a:t>
            </a:r>
          </a:p>
        </p:txBody>
      </p:sp>
      <p:sp>
        <p:nvSpPr>
          <p:cNvPr id="4" name="Text Placeholder 3">
            <a:extLst>
              <a:ext uri="{FF2B5EF4-FFF2-40B4-BE49-F238E27FC236}">
                <a16:creationId xmlns:a16="http://schemas.microsoft.com/office/drawing/2014/main" id="{F62BC4A6-B105-F25C-F471-FEF29436B803}"/>
              </a:ext>
            </a:extLst>
          </p:cNvPr>
          <p:cNvSpPr>
            <a:spLocks noGrp="1"/>
          </p:cNvSpPr>
          <p:nvPr>
            <p:ph type="body" sz="quarter" idx="15"/>
          </p:nvPr>
        </p:nvSpPr>
        <p:spPr/>
        <p:txBody>
          <a:bodyPr/>
          <a:lstStyle/>
          <a:p>
            <a:r>
              <a:rPr lang="en-US" dirty="0"/>
              <a:t>Comms for Earth Venture</a:t>
            </a:r>
          </a:p>
        </p:txBody>
      </p:sp>
      <p:pic>
        <p:nvPicPr>
          <p:cNvPr id="10" name="Content Placeholder 9" descr="Aerial view of a land with land and water&#10;&#10;Description automatically generated">
            <a:extLst>
              <a:ext uri="{FF2B5EF4-FFF2-40B4-BE49-F238E27FC236}">
                <a16:creationId xmlns:a16="http://schemas.microsoft.com/office/drawing/2014/main" id="{B3134FA6-5DA8-910E-E0A4-BD4441D66EBB}"/>
              </a:ext>
            </a:extLst>
          </p:cNvPr>
          <p:cNvPicPr>
            <a:picLocks noGrp="1" noChangeAspect="1"/>
          </p:cNvPicPr>
          <p:nvPr>
            <p:ph sz="quarter" idx="19"/>
          </p:nvPr>
        </p:nvPicPr>
        <p:blipFill>
          <a:blip r:embed="rId2"/>
          <a:stretch>
            <a:fillRect/>
          </a:stretch>
        </p:blipFill>
        <p:spPr>
          <a:xfrm>
            <a:off x="0" y="458548"/>
            <a:ext cx="4266141" cy="6399212"/>
          </a:xfrm>
        </p:spPr>
      </p:pic>
    </p:spTree>
    <p:extLst>
      <p:ext uri="{BB962C8B-B14F-4D97-AF65-F5344CB8AC3E}">
        <p14:creationId xmlns:p14="http://schemas.microsoft.com/office/powerpoint/2010/main" val="256843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1F5AFD-9BE5-580E-54E9-540CEB88C39D}"/>
              </a:ext>
            </a:extLst>
          </p:cNvPr>
          <p:cNvPicPr>
            <a:picLocks noChangeAspect="1"/>
          </p:cNvPicPr>
          <p:nvPr/>
        </p:nvPicPr>
        <p:blipFill>
          <a:blip r:embed="rId2"/>
          <a:srcRect/>
          <a:stretch/>
        </p:blipFill>
        <p:spPr>
          <a:xfrm>
            <a:off x="-9107" y="-9012"/>
            <a:ext cx="12227145" cy="6877769"/>
          </a:xfrm>
          <a:prstGeom prst="rect">
            <a:avLst/>
          </a:prstGeom>
        </p:spPr>
      </p:pic>
      <p:sp>
        <p:nvSpPr>
          <p:cNvPr id="12" name="TextBox 11">
            <a:extLst>
              <a:ext uri="{FF2B5EF4-FFF2-40B4-BE49-F238E27FC236}">
                <a16:creationId xmlns:a16="http://schemas.microsoft.com/office/drawing/2014/main" id="{051528EE-362B-3FC5-3F2C-26556D1E5757}"/>
              </a:ext>
            </a:extLst>
          </p:cNvPr>
          <p:cNvSpPr txBox="1"/>
          <p:nvPr/>
        </p:nvSpPr>
        <p:spPr>
          <a:xfrm>
            <a:off x="1071563" y="2243138"/>
            <a:ext cx="4114800"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38902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aper with text and a blue and white logo&#10;&#10;Description automatically generated">
            <a:extLst>
              <a:ext uri="{FF2B5EF4-FFF2-40B4-BE49-F238E27FC236}">
                <a16:creationId xmlns:a16="http://schemas.microsoft.com/office/drawing/2014/main" id="{7F21C23A-056E-9CB8-759E-0EA5FE7FD56E}"/>
              </a:ext>
            </a:extLst>
          </p:cNvPr>
          <p:cNvPicPr>
            <a:picLocks noChangeAspect="1"/>
          </p:cNvPicPr>
          <p:nvPr/>
        </p:nvPicPr>
        <p:blipFill>
          <a:blip r:embed="rId2"/>
          <a:stretch>
            <a:fillRect/>
          </a:stretch>
        </p:blipFill>
        <p:spPr>
          <a:xfrm>
            <a:off x="278130" y="177800"/>
            <a:ext cx="5448300" cy="6502400"/>
          </a:xfrm>
          <a:prstGeom prst="rect">
            <a:avLst/>
          </a:prstGeom>
        </p:spPr>
      </p:pic>
      <p:sp>
        <p:nvSpPr>
          <p:cNvPr id="7" name="TextBox 6">
            <a:extLst>
              <a:ext uri="{FF2B5EF4-FFF2-40B4-BE49-F238E27FC236}">
                <a16:creationId xmlns:a16="http://schemas.microsoft.com/office/drawing/2014/main" id="{E07D68A2-6611-7202-80A0-2F4602DA9417}"/>
              </a:ext>
            </a:extLst>
          </p:cNvPr>
          <p:cNvSpPr txBox="1"/>
          <p:nvPr/>
        </p:nvSpPr>
        <p:spPr>
          <a:xfrm>
            <a:off x="6096000" y="1249740"/>
            <a:ext cx="5448300" cy="1569660"/>
          </a:xfrm>
          <a:prstGeom prst="rect">
            <a:avLst/>
          </a:prstGeom>
          <a:noFill/>
        </p:spPr>
        <p:txBody>
          <a:bodyPr wrap="square">
            <a:spAutoFit/>
          </a:bodyPr>
          <a:lstStyle/>
          <a:p>
            <a:r>
              <a:rPr lang="en-US" sz="2400" dirty="0">
                <a:solidFill>
                  <a:schemeClr val="bg1"/>
                </a:solidFill>
                <a:effectLst/>
                <a:latin typeface="Arial" panose="020B0604020202020204" pitchFamily="34" charset="0"/>
                <a:cs typeface="Arial" panose="020B0604020202020204" pitchFamily="34" charset="0"/>
              </a:rPr>
              <a:t>Jennifer Olson</a:t>
            </a:r>
          </a:p>
          <a:p>
            <a:r>
              <a:rPr lang="en-US" sz="2400" dirty="0">
                <a:solidFill>
                  <a:schemeClr val="bg1"/>
                </a:solidFill>
                <a:effectLst/>
                <a:latin typeface="Arial" panose="020B0604020202020204" pitchFamily="34" charset="0"/>
                <a:cs typeface="Arial" panose="020B0604020202020204" pitchFamily="34" charset="0"/>
              </a:rPr>
              <a:t>Communications Lead </a:t>
            </a:r>
          </a:p>
          <a:p>
            <a:r>
              <a:rPr lang="en-US" sz="2400" dirty="0">
                <a:solidFill>
                  <a:schemeClr val="bg1"/>
                </a:solidFill>
                <a:effectLst/>
                <a:latin typeface="Arial" panose="020B0604020202020204" pitchFamily="34" charset="0"/>
                <a:cs typeface="Arial" panose="020B0604020202020204" pitchFamily="34" charset="0"/>
              </a:rPr>
              <a:t>Earth System Science Pathfinder Program Office </a:t>
            </a:r>
          </a:p>
        </p:txBody>
      </p:sp>
      <p:sp>
        <p:nvSpPr>
          <p:cNvPr id="9" name="TextBox 8">
            <a:extLst>
              <a:ext uri="{FF2B5EF4-FFF2-40B4-BE49-F238E27FC236}">
                <a16:creationId xmlns:a16="http://schemas.microsoft.com/office/drawing/2014/main" id="{15E94BF7-CEBE-7989-1E0B-1DEAB8EE82F7}"/>
              </a:ext>
            </a:extLst>
          </p:cNvPr>
          <p:cNvSpPr txBox="1"/>
          <p:nvPr/>
        </p:nvSpPr>
        <p:spPr>
          <a:xfrm>
            <a:off x="6096000" y="3429000"/>
            <a:ext cx="4751070" cy="1569660"/>
          </a:xfrm>
          <a:prstGeom prst="rect">
            <a:avLst/>
          </a:prstGeom>
          <a:noFill/>
        </p:spPr>
        <p:txBody>
          <a:bodyPr wrap="square">
            <a:spAutoFit/>
          </a:bodyPr>
          <a:lstStyle/>
          <a:p>
            <a:r>
              <a:rPr lang="en-US" sz="2400" dirty="0">
                <a:solidFill>
                  <a:schemeClr val="bg1"/>
                </a:solidFill>
                <a:effectLst/>
                <a:latin typeface="Arial" panose="020B0604020202020204" pitchFamily="34" charset="0"/>
                <a:cs typeface="Arial" panose="020B0604020202020204" pitchFamily="34" charset="0"/>
              </a:rPr>
              <a:t>Ellen Gray</a:t>
            </a: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effectLst/>
                <a:latin typeface="Arial" panose="020B0604020202020204" pitchFamily="34" charset="0"/>
                <a:cs typeface="Arial" panose="020B0604020202020204" pitchFamily="34" charset="0"/>
              </a:rPr>
              <a:t>ESSP L</a:t>
            </a:r>
            <a:r>
              <a:rPr lang="en-US" sz="2400" dirty="0">
                <a:solidFill>
                  <a:schemeClr val="bg1"/>
                </a:solidFill>
                <a:latin typeface="Arial" panose="020B0604020202020204" pitchFamily="34" charset="0"/>
                <a:cs typeface="Arial" panose="020B0604020202020204" pitchFamily="34" charset="0"/>
              </a:rPr>
              <a:t>iaison and </a:t>
            </a:r>
          </a:p>
          <a:p>
            <a:r>
              <a:rPr lang="en-US" sz="2400" dirty="0">
                <a:solidFill>
                  <a:schemeClr val="bg1"/>
                </a:solidFill>
                <a:latin typeface="Arial" panose="020B0604020202020204" pitchFamily="34" charset="0"/>
                <a:cs typeface="Arial" panose="020B0604020202020204" pitchFamily="34" charset="0"/>
              </a:rPr>
              <a:t>Public Engagement Lead</a:t>
            </a:r>
            <a:endParaRPr lang="en-US" sz="2400" dirty="0">
              <a:solidFill>
                <a:schemeClr val="bg1"/>
              </a:solidFill>
              <a:effectLst/>
              <a:latin typeface="Arial" panose="020B0604020202020204" pitchFamily="34" charset="0"/>
              <a:cs typeface="Arial" panose="020B0604020202020204" pitchFamily="34" charset="0"/>
            </a:endParaRPr>
          </a:p>
          <a:p>
            <a:r>
              <a:rPr lang="en-US" sz="2400" dirty="0">
                <a:solidFill>
                  <a:schemeClr val="bg1"/>
                </a:solidFill>
                <a:effectLst/>
                <a:latin typeface="Arial" panose="020B0604020202020204" pitchFamily="34" charset="0"/>
                <a:cs typeface="Arial" panose="020B0604020202020204" pitchFamily="34" charset="0"/>
              </a:rPr>
              <a:t>Earth Science Division </a:t>
            </a:r>
          </a:p>
        </p:txBody>
      </p:sp>
    </p:spTree>
    <p:extLst>
      <p:ext uri="{BB962C8B-B14F-4D97-AF65-F5344CB8AC3E}">
        <p14:creationId xmlns:p14="http://schemas.microsoft.com/office/powerpoint/2010/main" val="15309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text on a white background&#10;&#10;Description automatically generated">
            <a:extLst>
              <a:ext uri="{FF2B5EF4-FFF2-40B4-BE49-F238E27FC236}">
                <a16:creationId xmlns:a16="http://schemas.microsoft.com/office/drawing/2014/main" id="{8A6BF030-DAAC-A798-DF97-2A49107EDD1A}"/>
              </a:ext>
            </a:extLst>
          </p:cNvPr>
          <p:cNvPicPr>
            <a:picLocks noChangeAspect="1"/>
          </p:cNvPicPr>
          <p:nvPr/>
        </p:nvPicPr>
        <p:blipFill>
          <a:blip r:embed="rId2"/>
          <a:stretch>
            <a:fillRect/>
          </a:stretch>
        </p:blipFill>
        <p:spPr>
          <a:xfrm>
            <a:off x="1066799" y="203200"/>
            <a:ext cx="9955907" cy="6385859"/>
          </a:xfrm>
          <a:prstGeom prst="rect">
            <a:avLst/>
          </a:prstGeom>
        </p:spPr>
      </p:pic>
    </p:spTree>
    <p:extLst>
      <p:ext uri="{BB962C8B-B14F-4D97-AF65-F5344CB8AC3E}">
        <p14:creationId xmlns:p14="http://schemas.microsoft.com/office/powerpoint/2010/main" val="90242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E14E100-0135-DC10-442E-440EA8002C22}"/>
              </a:ext>
            </a:extLst>
          </p:cNvPr>
          <p:cNvSpPr>
            <a:spLocks noGrp="1"/>
          </p:cNvSpPr>
          <p:nvPr>
            <p:ph type="body" sz="quarter" idx="15"/>
          </p:nvPr>
        </p:nvSpPr>
        <p:spPr>
          <a:xfrm>
            <a:off x="6715581" y="4610887"/>
            <a:ext cx="2080076" cy="959237"/>
          </a:xfrm>
        </p:spPr>
        <p:txBody>
          <a:bodyPr/>
          <a:lstStyle/>
          <a:p>
            <a:r>
              <a:rPr lang="en-US" dirty="0"/>
              <a:t>Comms for Your Mission</a:t>
            </a:r>
          </a:p>
          <a:p>
            <a:endParaRPr lang="en-US" dirty="0"/>
          </a:p>
        </p:txBody>
      </p:sp>
      <p:sp>
        <p:nvSpPr>
          <p:cNvPr id="31" name="Text Placeholder 30">
            <a:extLst>
              <a:ext uri="{FF2B5EF4-FFF2-40B4-BE49-F238E27FC236}">
                <a16:creationId xmlns:a16="http://schemas.microsoft.com/office/drawing/2014/main" id="{68ACE18A-29F1-52E8-FBF1-1C0269AA7BA7}"/>
              </a:ext>
            </a:extLst>
          </p:cNvPr>
          <p:cNvSpPr>
            <a:spLocks noGrp="1"/>
          </p:cNvSpPr>
          <p:nvPr>
            <p:ph type="body" sz="quarter" idx="17"/>
          </p:nvPr>
        </p:nvSpPr>
        <p:spPr/>
        <p:txBody>
          <a:bodyPr/>
          <a:lstStyle/>
          <a:p>
            <a:r>
              <a:rPr lang="en-US" dirty="0"/>
              <a:t>03</a:t>
            </a:r>
          </a:p>
        </p:txBody>
      </p:sp>
      <p:sp>
        <p:nvSpPr>
          <p:cNvPr id="32" name="Text Placeholder 31">
            <a:extLst>
              <a:ext uri="{FF2B5EF4-FFF2-40B4-BE49-F238E27FC236}">
                <a16:creationId xmlns:a16="http://schemas.microsoft.com/office/drawing/2014/main" id="{FFEA17AF-2C98-8AF9-8D4B-BBB1EBB59067}"/>
              </a:ext>
            </a:extLst>
          </p:cNvPr>
          <p:cNvSpPr>
            <a:spLocks noGrp="1"/>
          </p:cNvSpPr>
          <p:nvPr>
            <p:ph type="body" sz="quarter" idx="18"/>
          </p:nvPr>
        </p:nvSpPr>
        <p:spPr>
          <a:xfrm>
            <a:off x="6717269" y="2554341"/>
            <a:ext cx="2080076" cy="584775"/>
          </a:xfrm>
        </p:spPr>
        <p:txBody>
          <a:bodyPr/>
          <a:lstStyle/>
          <a:p>
            <a:r>
              <a:rPr lang="en-US" dirty="0"/>
              <a:t>Intro to NASA Comms</a:t>
            </a:r>
          </a:p>
        </p:txBody>
      </p:sp>
      <p:sp>
        <p:nvSpPr>
          <p:cNvPr id="34" name="Text Placeholder 33">
            <a:extLst>
              <a:ext uri="{FF2B5EF4-FFF2-40B4-BE49-F238E27FC236}">
                <a16:creationId xmlns:a16="http://schemas.microsoft.com/office/drawing/2014/main" id="{FC1D1AE6-D1A6-B313-D1AB-7D494C505950}"/>
              </a:ext>
            </a:extLst>
          </p:cNvPr>
          <p:cNvSpPr>
            <a:spLocks noGrp="1"/>
          </p:cNvSpPr>
          <p:nvPr>
            <p:ph type="body" sz="quarter" idx="20"/>
          </p:nvPr>
        </p:nvSpPr>
        <p:spPr/>
        <p:txBody>
          <a:bodyPr/>
          <a:lstStyle/>
          <a:p>
            <a:r>
              <a:rPr lang="en-US" dirty="0"/>
              <a:t>01</a:t>
            </a:r>
          </a:p>
        </p:txBody>
      </p:sp>
      <p:sp>
        <p:nvSpPr>
          <p:cNvPr id="35" name="Text Placeholder 34">
            <a:extLst>
              <a:ext uri="{FF2B5EF4-FFF2-40B4-BE49-F238E27FC236}">
                <a16:creationId xmlns:a16="http://schemas.microsoft.com/office/drawing/2014/main" id="{3EB0105D-0E6C-B24F-750E-1D6B4DD754BC}"/>
              </a:ext>
            </a:extLst>
          </p:cNvPr>
          <p:cNvSpPr>
            <a:spLocks noGrp="1"/>
          </p:cNvSpPr>
          <p:nvPr>
            <p:ph type="body" sz="quarter" idx="21"/>
          </p:nvPr>
        </p:nvSpPr>
        <p:spPr>
          <a:xfrm>
            <a:off x="6713358" y="3587612"/>
            <a:ext cx="2080076" cy="959237"/>
          </a:xfrm>
        </p:spPr>
        <p:txBody>
          <a:bodyPr/>
          <a:lstStyle/>
          <a:p>
            <a:r>
              <a:rPr lang="en-US" dirty="0"/>
              <a:t>Intro to ESD Comms</a:t>
            </a:r>
          </a:p>
          <a:p>
            <a:endParaRPr lang="en-US" dirty="0"/>
          </a:p>
        </p:txBody>
      </p:sp>
      <p:sp>
        <p:nvSpPr>
          <p:cNvPr id="37" name="Text Placeholder 36">
            <a:extLst>
              <a:ext uri="{FF2B5EF4-FFF2-40B4-BE49-F238E27FC236}">
                <a16:creationId xmlns:a16="http://schemas.microsoft.com/office/drawing/2014/main" id="{2CA00D6D-FE39-06CE-FAF7-01BCAB2AE7C3}"/>
              </a:ext>
            </a:extLst>
          </p:cNvPr>
          <p:cNvSpPr>
            <a:spLocks noGrp="1"/>
          </p:cNvSpPr>
          <p:nvPr>
            <p:ph type="body" sz="quarter" idx="23"/>
          </p:nvPr>
        </p:nvSpPr>
        <p:spPr/>
        <p:txBody>
          <a:bodyPr/>
          <a:lstStyle/>
          <a:p>
            <a:r>
              <a:rPr lang="en-US" dirty="0"/>
              <a:t>02</a:t>
            </a:r>
          </a:p>
        </p:txBody>
      </p:sp>
      <p:sp>
        <p:nvSpPr>
          <p:cNvPr id="27" name="Text Placeholder 26">
            <a:extLst>
              <a:ext uri="{FF2B5EF4-FFF2-40B4-BE49-F238E27FC236}">
                <a16:creationId xmlns:a16="http://schemas.microsoft.com/office/drawing/2014/main" id="{0E5215A3-4B1A-6795-489A-C9F022E350D3}"/>
              </a:ext>
            </a:extLst>
          </p:cNvPr>
          <p:cNvSpPr>
            <a:spLocks noGrp="1"/>
          </p:cNvSpPr>
          <p:nvPr>
            <p:ph type="body" sz="quarter" idx="14"/>
          </p:nvPr>
        </p:nvSpPr>
        <p:spPr/>
        <p:txBody>
          <a:bodyPr/>
          <a:lstStyle/>
          <a:p>
            <a:r>
              <a:rPr lang="en-US" dirty="0"/>
              <a:t>Agenda</a:t>
            </a:r>
          </a:p>
        </p:txBody>
      </p:sp>
    </p:spTree>
    <p:extLst>
      <p:ext uri="{BB962C8B-B14F-4D97-AF65-F5344CB8AC3E}">
        <p14:creationId xmlns:p14="http://schemas.microsoft.com/office/powerpoint/2010/main" val="119022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3082B6E-2CFF-A4BE-88A3-E41D05723984}"/>
              </a:ext>
            </a:extLst>
          </p:cNvPr>
          <p:cNvGrpSpPr/>
          <p:nvPr/>
        </p:nvGrpSpPr>
        <p:grpSpPr>
          <a:xfrm>
            <a:off x="0" y="2002059"/>
            <a:ext cx="5532120" cy="2139366"/>
            <a:chOff x="-1016000" y="2002059"/>
            <a:chExt cx="5532120" cy="2139366"/>
          </a:xfrm>
        </p:grpSpPr>
        <p:sp>
          <p:nvSpPr>
            <p:cNvPr id="2" name="Rectangle 2">
              <a:extLst>
                <a:ext uri="{FF2B5EF4-FFF2-40B4-BE49-F238E27FC236}">
                  <a16:creationId xmlns:a16="http://schemas.microsoft.com/office/drawing/2014/main" id="{61CC0997-C3DC-A8C9-C654-CE5B39BC7624}"/>
                </a:ext>
              </a:extLst>
            </p:cNvPr>
            <p:cNvSpPr/>
            <p:nvPr/>
          </p:nvSpPr>
          <p:spPr>
            <a:xfrm>
              <a:off x="-1016000" y="2002059"/>
              <a:ext cx="5532120" cy="2139366"/>
            </a:xfrm>
            <a:custGeom>
              <a:avLst/>
              <a:gdLst>
                <a:gd name="connsiteX0" fmla="*/ 0 w 5532120"/>
                <a:gd name="connsiteY0" fmla="*/ 0 h 2133600"/>
                <a:gd name="connsiteX1" fmla="*/ 5532120 w 5532120"/>
                <a:gd name="connsiteY1" fmla="*/ 0 h 2133600"/>
                <a:gd name="connsiteX2" fmla="*/ 5532120 w 5532120"/>
                <a:gd name="connsiteY2" fmla="*/ 2133600 h 2133600"/>
                <a:gd name="connsiteX3" fmla="*/ 0 w 5532120"/>
                <a:gd name="connsiteY3" fmla="*/ 2133600 h 2133600"/>
                <a:gd name="connsiteX4" fmla="*/ 0 w 5532120"/>
                <a:gd name="connsiteY4" fmla="*/ 0 h 2133600"/>
                <a:gd name="connsiteX0" fmla="*/ 0 w 5532120"/>
                <a:gd name="connsiteY0" fmla="*/ 5766 h 2139366"/>
                <a:gd name="connsiteX1" fmla="*/ 4893276 w 5532120"/>
                <a:gd name="connsiteY1" fmla="*/ 0 h 2139366"/>
                <a:gd name="connsiteX2" fmla="*/ 5532120 w 5532120"/>
                <a:gd name="connsiteY2" fmla="*/ 5766 h 2139366"/>
                <a:gd name="connsiteX3" fmla="*/ 5532120 w 5532120"/>
                <a:gd name="connsiteY3" fmla="*/ 2139366 h 2139366"/>
                <a:gd name="connsiteX4" fmla="*/ 0 w 5532120"/>
                <a:gd name="connsiteY4" fmla="*/ 2139366 h 2139366"/>
                <a:gd name="connsiteX5" fmla="*/ 0 w 5532120"/>
                <a:gd name="connsiteY5" fmla="*/ 5766 h 2139366"/>
                <a:gd name="connsiteX0" fmla="*/ 0 w 5532120"/>
                <a:gd name="connsiteY0" fmla="*/ 5766 h 2139366"/>
                <a:gd name="connsiteX1" fmla="*/ 4893276 w 5532120"/>
                <a:gd name="connsiteY1" fmla="*/ 0 h 2139366"/>
                <a:gd name="connsiteX2" fmla="*/ 5532120 w 5532120"/>
                <a:gd name="connsiteY2" fmla="*/ 57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35558 w 5532120"/>
                <a:gd name="connsiteY2" fmla="*/ 310566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42551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207680 w 5532120"/>
                <a:gd name="connsiteY2" fmla="*/ 321718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 name="connsiteX0" fmla="*/ 0 w 5532120"/>
                <a:gd name="connsiteY0" fmla="*/ 5766 h 2139366"/>
                <a:gd name="connsiteX1" fmla="*/ 4893276 w 5532120"/>
                <a:gd name="connsiteY1" fmla="*/ 0 h 2139366"/>
                <a:gd name="connsiteX2" fmla="*/ 5196529 w 5532120"/>
                <a:gd name="connsiteY2" fmla="*/ 327294 h 2139366"/>
                <a:gd name="connsiteX3" fmla="*/ 5527589 w 5532120"/>
                <a:gd name="connsiteY3" fmla="*/ 676005 h 2139366"/>
                <a:gd name="connsiteX4" fmla="*/ 5532120 w 5532120"/>
                <a:gd name="connsiteY4" fmla="*/ 2139366 h 2139366"/>
                <a:gd name="connsiteX5" fmla="*/ 0 w 5532120"/>
                <a:gd name="connsiteY5" fmla="*/ 2139366 h 2139366"/>
                <a:gd name="connsiteX6" fmla="*/ 0 w 5532120"/>
                <a:gd name="connsiteY6" fmla="*/ 5766 h 21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2120" h="2139366">
                  <a:moveTo>
                    <a:pt x="0" y="5766"/>
                  </a:moveTo>
                  <a:lnTo>
                    <a:pt x="4893276" y="0"/>
                  </a:lnTo>
                  <a:lnTo>
                    <a:pt x="5196529" y="327294"/>
                  </a:lnTo>
                  <a:cubicBezTo>
                    <a:pt x="5302111" y="457178"/>
                    <a:pt x="5372580" y="521408"/>
                    <a:pt x="5527589" y="676005"/>
                  </a:cubicBezTo>
                  <a:cubicBezTo>
                    <a:pt x="5529099" y="1174943"/>
                    <a:pt x="5530610" y="1640428"/>
                    <a:pt x="5532120" y="2139366"/>
                  </a:cubicBezTo>
                  <a:lnTo>
                    <a:pt x="0" y="2139366"/>
                  </a:lnTo>
                  <a:lnTo>
                    <a:pt x="0" y="5766"/>
                  </a:lnTo>
                  <a:close/>
                </a:path>
              </a:pathLst>
            </a:custGeom>
            <a:solidFill>
              <a:srgbClr val="351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Triangle 2">
              <a:extLst>
                <a:ext uri="{FF2B5EF4-FFF2-40B4-BE49-F238E27FC236}">
                  <a16:creationId xmlns:a16="http://schemas.microsoft.com/office/drawing/2014/main" id="{4BE1AC85-FDE3-74A2-619E-2ED9B8B66D3D}"/>
                </a:ext>
              </a:extLst>
            </p:cNvPr>
            <p:cNvSpPr/>
            <p:nvPr/>
          </p:nvSpPr>
          <p:spPr>
            <a:xfrm>
              <a:off x="3884961" y="2002059"/>
              <a:ext cx="631159" cy="674648"/>
            </a:xfrm>
            <a:prstGeom prst="rtTriangle">
              <a:avLst/>
            </a:prstGeom>
            <a:solidFill>
              <a:srgbClr val="4B3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1373986F-B3F0-E94A-199A-C3041CB1BDBA}"/>
              </a:ext>
            </a:extLst>
          </p:cNvPr>
          <p:cNvSpPr>
            <a:spLocks noGrp="1"/>
          </p:cNvSpPr>
          <p:nvPr>
            <p:ph type="title"/>
          </p:nvPr>
        </p:nvSpPr>
        <p:spPr>
          <a:xfrm>
            <a:off x="677920" y="2531746"/>
            <a:ext cx="4223041" cy="1200329"/>
          </a:xfrm>
        </p:spPr>
        <p:txBody>
          <a:bodyPr/>
          <a:lstStyle/>
          <a:p>
            <a:r>
              <a:rPr lang="en-US" dirty="0">
                <a:solidFill>
                  <a:schemeClr val="bg1"/>
                </a:solidFill>
              </a:rPr>
              <a:t>Intro to NASA Communications</a:t>
            </a:r>
          </a:p>
        </p:txBody>
      </p:sp>
    </p:spTree>
    <p:extLst>
      <p:ext uri="{BB962C8B-B14F-4D97-AF65-F5344CB8AC3E}">
        <p14:creationId xmlns:p14="http://schemas.microsoft.com/office/powerpoint/2010/main" val="311398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erson with long brown hair&#10;&#10;Description automatically generated">
            <a:extLst>
              <a:ext uri="{FF2B5EF4-FFF2-40B4-BE49-F238E27FC236}">
                <a16:creationId xmlns:a16="http://schemas.microsoft.com/office/drawing/2014/main" id="{4FBC4260-8441-E46D-5784-4DD7FED3D053}"/>
              </a:ext>
            </a:extLst>
          </p:cNvPr>
          <p:cNvPicPr>
            <a:picLocks noChangeAspect="1"/>
          </p:cNvPicPr>
          <p:nvPr/>
        </p:nvPicPr>
        <p:blipFill>
          <a:blip r:embed="rId2"/>
          <a:stretch>
            <a:fillRect/>
          </a:stretch>
        </p:blipFill>
        <p:spPr>
          <a:xfrm>
            <a:off x="2821108" y="3333942"/>
            <a:ext cx="1981200" cy="2197100"/>
          </a:xfrm>
          <a:prstGeom prst="rect">
            <a:avLst/>
          </a:prstGeom>
        </p:spPr>
      </p:pic>
      <p:sp>
        <p:nvSpPr>
          <p:cNvPr id="2" name="Title 1">
            <a:extLst>
              <a:ext uri="{FF2B5EF4-FFF2-40B4-BE49-F238E27FC236}">
                <a16:creationId xmlns:a16="http://schemas.microsoft.com/office/drawing/2014/main" id="{AED58921-B891-053E-6349-B247486A85D8}"/>
              </a:ext>
            </a:extLst>
          </p:cNvPr>
          <p:cNvSpPr>
            <a:spLocks noGrp="1"/>
          </p:cNvSpPr>
          <p:nvPr>
            <p:ph type="title"/>
          </p:nvPr>
        </p:nvSpPr>
        <p:spPr>
          <a:xfrm>
            <a:off x="630275" y="480721"/>
            <a:ext cx="10393680" cy="590931"/>
          </a:xfrm>
        </p:spPr>
        <p:txBody>
          <a:bodyPr/>
          <a:lstStyle/>
          <a:p>
            <a:r>
              <a:rPr lang="en-US" dirty="0"/>
              <a:t>It can be confusing… but we all know each other</a:t>
            </a:r>
          </a:p>
        </p:txBody>
      </p:sp>
      <p:sp>
        <p:nvSpPr>
          <p:cNvPr id="4" name="Text Placeholder 3">
            <a:extLst>
              <a:ext uri="{FF2B5EF4-FFF2-40B4-BE49-F238E27FC236}">
                <a16:creationId xmlns:a16="http://schemas.microsoft.com/office/drawing/2014/main" id="{EC82FFEC-7F5A-53B2-B607-08109B71C4D3}"/>
              </a:ext>
            </a:extLst>
          </p:cNvPr>
          <p:cNvSpPr>
            <a:spLocks noGrp="1"/>
          </p:cNvSpPr>
          <p:nvPr>
            <p:ph type="body" sz="quarter" idx="15"/>
          </p:nvPr>
        </p:nvSpPr>
        <p:spPr/>
        <p:txBody>
          <a:bodyPr/>
          <a:lstStyle/>
          <a:p>
            <a:r>
              <a:rPr lang="en-US" dirty="0"/>
              <a:t>NASA Communications Strategy</a:t>
            </a:r>
          </a:p>
        </p:txBody>
      </p:sp>
      <p:sp>
        <p:nvSpPr>
          <p:cNvPr id="5" name="TextBox 4">
            <a:extLst>
              <a:ext uri="{FF2B5EF4-FFF2-40B4-BE49-F238E27FC236}">
                <a16:creationId xmlns:a16="http://schemas.microsoft.com/office/drawing/2014/main" id="{CD0CBC8D-304E-F422-63DD-7F8934BD201C}"/>
              </a:ext>
            </a:extLst>
          </p:cNvPr>
          <p:cNvSpPr txBox="1"/>
          <p:nvPr/>
        </p:nvSpPr>
        <p:spPr>
          <a:xfrm>
            <a:off x="263859" y="1604921"/>
            <a:ext cx="4538449" cy="1785104"/>
          </a:xfrm>
          <a:prstGeom prst="rect">
            <a:avLst/>
          </a:prstGeom>
          <a:noFill/>
          <a:ln w="38100">
            <a:solidFill>
              <a:schemeClr val="accent1"/>
            </a:solidFill>
          </a:ln>
        </p:spPr>
        <p:txBody>
          <a:bodyPr wrap="square" rtlCol="0">
            <a:spAutoFit/>
          </a:bodyPr>
          <a:lstStyle/>
          <a:p>
            <a:r>
              <a:rPr lang="en-US" sz="2200" dirty="0"/>
              <a:t>NASA Office of Communications</a:t>
            </a:r>
          </a:p>
          <a:p>
            <a:pPr marL="285750" indent="-285750">
              <a:buFont typeface="Arial" panose="020B0604020202020204" pitchFamily="34" charset="0"/>
              <a:buChar char="•"/>
            </a:pPr>
            <a:r>
              <a:rPr lang="en-US" sz="2200" dirty="0"/>
              <a:t>Sets agency policies</a:t>
            </a:r>
          </a:p>
          <a:p>
            <a:pPr marL="285750" indent="-285750">
              <a:buFont typeface="Arial" panose="020B0604020202020204" pitchFamily="34" charset="0"/>
              <a:buChar char="•"/>
            </a:pPr>
            <a:r>
              <a:rPr lang="en-US" sz="2200" dirty="0"/>
              <a:t>Supports EVS, EVI, EVM media events and launches</a:t>
            </a:r>
          </a:p>
          <a:p>
            <a:pPr marL="285750" indent="-285750">
              <a:buFont typeface="Arial" panose="020B0604020202020204" pitchFamily="34" charset="0"/>
              <a:buChar char="•"/>
            </a:pPr>
            <a:r>
              <a:rPr lang="en-US" sz="2200" dirty="0"/>
              <a:t>Runs @NASA social media accounts</a:t>
            </a:r>
          </a:p>
        </p:txBody>
      </p:sp>
      <p:sp>
        <p:nvSpPr>
          <p:cNvPr id="6" name="TextBox 5">
            <a:extLst>
              <a:ext uri="{FF2B5EF4-FFF2-40B4-BE49-F238E27FC236}">
                <a16:creationId xmlns:a16="http://schemas.microsoft.com/office/drawing/2014/main" id="{254188EA-4199-679D-1CDF-B358AF1384A7}"/>
              </a:ext>
            </a:extLst>
          </p:cNvPr>
          <p:cNvSpPr txBox="1"/>
          <p:nvPr/>
        </p:nvSpPr>
        <p:spPr>
          <a:xfrm>
            <a:off x="7146951" y="1178472"/>
            <a:ext cx="1519518" cy="369332"/>
          </a:xfrm>
          <a:prstGeom prst="rect">
            <a:avLst/>
          </a:prstGeom>
          <a:noFill/>
        </p:spPr>
        <p:txBody>
          <a:bodyPr wrap="square" rtlCol="0">
            <a:spAutoFit/>
          </a:bodyPr>
          <a:lstStyle/>
          <a:p>
            <a:r>
              <a:rPr lang="en-US" dirty="0"/>
              <a:t>Directorates</a:t>
            </a:r>
          </a:p>
        </p:txBody>
      </p:sp>
      <p:sp>
        <p:nvSpPr>
          <p:cNvPr id="7" name="Frame 6">
            <a:extLst>
              <a:ext uri="{FF2B5EF4-FFF2-40B4-BE49-F238E27FC236}">
                <a16:creationId xmlns:a16="http://schemas.microsoft.com/office/drawing/2014/main" id="{9C683958-EF56-39BB-CB7C-24FF3A3BA8EF}"/>
              </a:ext>
            </a:extLst>
          </p:cNvPr>
          <p:cNvSpPr/>
          <p:nvPr/>
        </p:nvSpPr>
        <p:spPr>
          <a:xfrm>
            <a:off x="5115396" y="1781534"/>
            <a:ext cx="868680" cy="600165"/>
          </a:xfrm>
          <a:prstGeom prst="frame">
            <a:avLst/>
          </a:prstGeom>
          <a:solidFill>
            <a:srgbClr val="A4B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6767B612-7D6D-CD59-7EB1-9A136407E2A8}"/>
              </a:ext>
            </a:extLst>
          </p:cNvPr>
          <p:cNvSpPr/>
          <p:nvPr/>
        </p:nvSpPr>
        <p:spPr>
          <a:xfrm>
            <a:off x="6273638" y="1781534"/>
            <a:ext cx="868680" cy="600165"/>
          </a:xfrm>
          <a:prstGeom prst="frame">
            <a:avLst/>
          </a:prstGeom>
          <a:solidFill>
            <a:srgbClr val="A4B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ACDFDA87-D98C-ACBE-E3DF-223BA4112659}"/>
              </a:ext>
            </a:extLst>
          </p:cNvPr>
          <p:cNvSpPr/>
          <p:nvPr/>
        </p:nvSpPr>
        <p:spPr>
          <a:xfrm>
            <a:off x="7431880" y="1798821"/>
            <a:ext cx="868680" cy="600165"/>
          </a:xfrm>
          <a:prstGeom prst="frame">
            <a:avLst/>
          </a:prstGeom>
          <a:solidFill>
            <a:srgbClr val="A4B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CD3E215D-D9BC-93E2-F1DA-6D0FC3241B70}"/>
              </a:ext>
            </a:extLst>
          </p:cNvPr>
          <p:cNvSpPr/>
          <p:nvPr/>
        </p:nvSpPr>
        <p:spPr>
          <a:xfrm>
            <a:off x="8617917" y="1781533"/>
            <a:ext cx="868680" cy="600165"/>
          </a:xfrm>
          <a:prstGeom prst="frame">
            <a:avLst/>
          </a:prstGeom>
          <a:solidFill>
            <a:srgbClr val="A4B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9A93C348-38BB-9F01-F122-5345CA1B6FAD}"/>
              </a:ext>
            </a:extLst>
          </p:cNvPr>
          <p:cNvSpPr/>
          <p:nvPr/>
        </p:nvSpPr>
        <p:spPr>
          <a:xfrm>
            <a:off x="9803954" y="1781532"/>
            <a:ext cx="868680" cy="600165"/>
          </a:xfrm>
          <a:prstGeom prst="frame">
            <a:avLst/>
          </a:prstGeom>
          <a:solidFill>
            <a:srgbClr val="A4B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FABF7A08-FA08-6540-284B-C5B3569D176E}"/>
              </a:ext>
            </a:extLst>
          </p:cNvPr>
          <p:cNvSpPr txBox="1"/>
          <p:nvPr/>
        </p:nvSpPr>
        <p:spPr>
          <a:xfrm>
            <a:off x="7431880" y="1896948"/>
            <a:ext cx="1076676" cy="369332"/>
          </a:xfrm>
          <a:prstGeom prst="rect">
            <a:avLst/>
          </a:prstGeom>
          <a:noFill/>
        </p:spPr>
        <p:txBody>
          <a:bodyPr wrap="square" rtlCol="0">
            <a:spAutoFit/>
          </a:bodyPr>
          <a:lstStyle/>
          <a:p>
            <a:r>
              <a:rPr lang="en-US" dirty="0"/>
              <a:t>Science</a:t>
            </a:r>
          </a:p>
        </p:txBody>
      </p:sp>
      <p:sp>
        <p:nvSpPr>
          <p:cNvPr id="17" name="Frame 16">
            <a:extLst>
              <a:ext uri="{FF2B5EF4-FFF2-40B4-BE49-F238E27FC236}">
                <a16:creationId xmlns:a16="http://schemas.microsoft.com/office/drawing/2014/main" id="{8E44B221-1B0C-4A82-64CE-91ABA1FB7275}"/>
              </a:ext>
            </a:extLst>
          </p:cNvPr>
          <p:cNvSpPr/>
          <p:nvPr/>
        </p:nvSpPr>
        <p:spPr>
          <a:xfrm>
            <a:off x="5212126" y="2773783"/>
            <a:ext cx="868680" cy="600165"/>
          </a:xfrm>
          <a:prstGeom prst="frame">
            <a:avLst/>
          </a:prstGeom>
          <a:solidFill>
            <a:srgbClr val="887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a:extLst>
              <a:ext uri="{FF2B5EF4-FFF2-40B4-BE49-F238E27FC236}">
                <a16:creationId xmlns:a16="http://schemas.microsoft.com/office/drawing/2014/main" id="{6399EE69-16A6-5D45-A65F-2D53D7B0405F}"/>
              </a:ext>
            </a:extLst>
          </p:cNvPr>
          <p:cNvSpPr/>
          <p:nvPr/>
        </p:nvSpPr>
        <p:spPr>
          <a:xfrm>
            <a:off x="6273638" y="2773783"/>
            <a:ext cx="868680" cy="600165"/>
          </a:xfrm>
          <a:prstGeom prst="frame">
            <a:avLst/>
          </a:prstGeom>
          <a:solidFill>
            <a:srgbClr val="887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7259EEB5-BEE7-57A0-4164-AFD1E9D220C1}"/>
              </a:ext>
            </a:extLst>
          </p:cNvPr>
          <p:cNvSpPr/>
          <p:nvPr/>
        </p:nvSpPr>
        <p:spPr>
          <a:xfrm>
            <a:off x="7380793" y="2773783"/>
            <a:ext cx="868680" cy="600165"/>
          </a:xfrm>
          <a:prstGeom prst="frame">
            <a:avLst/>
          </a:prstGeom>
          <a:solidFill>
            <a:srgbClr val="887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8E981A41-3E1A-CC05-C3D4-5C196A2F3E5B}"/>
              </a:ext>
            </a:extLst>
          </p:cNvPr>
          <p:cNvSpPr/>
          <p:nvPr/>
        </p:nvSpPr>
        <p:spPr>
          <a:xfrm>
            <a:off x="8470448" y="2773783"/>
            <a:ext cx="868680" cy="600165"/>
          </a:xfrm>
          <a:prstGeom prst="frame">
            <a:avLst/>
          </a:prstGeom>
          <a:solidFill>
            <a:srgbClr val="887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ame 20">
            <a:extLst>
              <a:ext uri="{FF2B5EF4-FFF2-40B4-BE49-F238E27FC236}">
                <a16:creationId xmlns:a16="http://schemas.microsoft.com/office/drawing/2014/main" id="{6204DF6A-39B7-C0BB-DB1E-4153676C1788}"/>
              </a:ext>
            </a:extLst>
          </p:cNvPr>
          <p:cNvSpPr/>
          <p:nvPr/>
        </p:nvSpPr>
        <p:spPr>
          <a:xfrm>
            <a:off x="9558097" y="2773783"/>
            <a:ext cx="868680" cy="600165"/>
          </a:xfrm>
          <a:prstGeom prst="frame">
            <a:avLst/>
          </a:prstGeom>
          <a:solidFill>
            <a:srgbClr val="887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A4E99A16-6F54-BA4A-4B22-A70F4923FDD1}"/>
              </a:ext>
            </a:extLst>
          </p:cNvPr>
          <p:cNvSpPr txBox="1"/>
          <p:nvPr/>
        </p:nvSpPr>
        <p:spPr>
          <a:xfrm>
            <a:off x="7467294" y="2889199"/>
            <a:ext cx="695677" cy="369332"/>
          </a:xfrm>
          <a:prstGeom prst="rect">
            <a:avLst/>
          </a:prstGeom>
          <a:noFill/>
        </p:spPr>
        <p:txBody>
          <a:bodyPr wrap="square" rtlCol="0">
            <a:spAutoFit/>
          </a:bodyPr>
          <a:lstStyle/>
          <a:p>
            <a:r>
              <a:rPr lang="en-US" dirty="0"/>
              <a:t>Earth</a:t>
            </a:r>
          </a:p>
        </p:txBody>
      </p:sp>
      <p:sp>
        <p:nvSpPr>
          <p:cNvPr id="23" name="Right Brace 22">
            <a:extLst>
              <a:ext uri="{FF2B5EF4-FFF2-40B4-BE49-F238E27FC236}">
                <a16:creationId xmlns:a16="http://schemas.microsoft.com/office/drawing/2014/main" id="{D0FF157D-6037-4115-1B43-041E201379A5}"/>
              </a:ext>
            </a:extLst>
          </p:cNvPr>
          <p:cNvSpPr/>
          <p:nvPr/>
        </p:nvSpPr>
        <p:spPr>
          <a:xfrm rot="16200000">
            <a:off x="7616700" y="-334332"/>
            <a:ext cx="499041" cy="584143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a:extLst>
              <a:ext uri="{FF2B5EF4-FFF2-40B4-BE49-F238E27FC236}">
                <a16:creationId xmlns:a16="http://schemas.microsoft.com/office/drawing/2014/main" id="{A343FB9B-EB12-F7E6-41C1-1D535DAC856E}"/>
              </a:ext>
            </a:extLst>
          </p:cNvPr>
          <p:cNvGrpSpPr/>
          <p:nvPr/>
        </p:nvGrpSpPr>
        <p:grpSpPr>
          <a:xfrm>
            <a:off x="1422317" y="5956732"/>
            <a:ext cx="9316978" cy="803962"/>
            <a:chOff x="1422317" y="5592732"/>
            <a:chExt cx="9316978" cy="803962"/>
          </a:xfrm>
        </p:grpSpPr>
        <p:sp>
          <p:nvSpPr>
            <p:cNvPr id="25" name="Oval 24">
              <a:extLst>
                <a:ext uri="{FF2B5EF4-FFF2-40B4-BE49-F238E27FC236}">
                  <a16:creationId xmlns:a16="http://schemas.microsoft.com/office/drawing/2014/main" id="{B0774C8F-7DC4-138D-8AC2-0112D99E6CE0}"/>
                </a:ext>
              </a:extLst>
            </p:cNvPr>
            <p:cNvSpPr/>
            <p:nvPr/>
          </p:nvSpPr>
          <p:spPr>
            <a:xfrm>
              <a:off x="1422317"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JPL</a:t>
              </a:r>
            </a:p>
          </p:txBody>
        </p:sp>
        <p:sp>
          <p:nvSpPr>
            <p:cNvPr id="26" name="Oval 25">
              <a:extLst>
                <a:ext uri="{FF2B5EF4-FFF2-40B4-BE49-F238E27FC236}">
                  <a16:creationId xmlns:a16="http://schemas.microsoft.com/office/drawing/2014/main" id="{5C23372C-EDBC-0059-967D-0D087079BCB2}"/>
                </a:ext>
              </a:extLst>
            </p:cNvPr>
            <p:cNvSpPr/>
            <p:nvPr/>
          </p:nvSpPr>
          <p:spPr>
            <a:xfrm>
              <a:off x="3332255"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Armstrong</a:t>
              </a:r>
            </a:p>
          </p:txBody>
        </p:sp>
        <p:sp>
          <p:nvSpPr>
            <p:cNvPr id="27" name="Oval 26">
              <a:extLst>
                <a:ext uri="{FF2B5EF4-FFF2-40B4-BE49-F238E27FC236}">
                  <a16:creationId xmlns:a16="http://schemas.microsoft.com/office/drawing/2014/main" id="{2A67B2AE-1668-41CB-DB0D-7B6BA5636C78}"/>
                </a:ext>
              </a:extLst>
            </p:cNvPr>
            <p:cNvSpPr/>
            <p:nvPr/>
          </p:nvSpPr>
          <p:spPr>
            <a:xfrm>
              <a:off x="5228472" y="5592732"/>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Ames</a:t>
              </a:r>
            </a:p>
          </p:txBody>
        </p:sp>
        <p:sp>
          <p:nvSpPr>
            <p:cNvPr id="28" name="Oval 27">
              <a:extLst>
                <a:ext uri="{FF2B5EF4-FFF2-40B4-BE49-F238E27FC236}">
                  <a16:creationId xmlns:a16="http://schemas.microsoft.com/office/drawing/2014/main" id="{FC0BE1BB-EFD2-C8A0-697D-0C6C672C80B4}"/>
                </a:ext>
              </a:extLst>
            </p:cNvPr>
            <p:cNvSpPr/>
            <p:nvPr/>
          </p:nvSpPr>
          <p:spPr>
            <a:xfrm>
              <a:off x="7133167" y="5619454"/>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Langley</a:t>
              </a:r>
            </a:p>
          </p:txBody>
        </p:sp>
        <p:sp>
          <p:nvSpPr>
            <p:cNvPr id="29" name="Oval 28">
              <a:extLst>
                <a:ext uri="{FF2B5EF4-FFF2-40B4-BE49-F238E27FC236}">
                  <a16:creationId xmlns:a16="http://schemas.microsoft.com/office/drawing/2014/main" id="{94560D86-BDB9-2F9B-9DC5-9070ECF32DE7}"/>
                </a:ext>
              </a:extLst>
            </p:cNvPr>
            <p:cNvSpPr/>
            <p:nvPr/>
          </p:nvSpPr>
          <p:spPr>
            <a:xfrm>
              <a:off x="9029384" y="5600039"/>
              <a:ext cx="1709911" cy="777240"/>
            </a:xfrm>
            <a:prstGeom prst="ellipse">
              <a:avLst/>
            </a:prstGeom>
            <a:solidFill>
              <a:srgbClr val="BCA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Goddard</a:t>
              </a:r>
            </a:p>
          </p:txBody>
        </p:sp>
      </p:grpSp>
      <p:sp>
        <p:nvSpPr>
          <p:cNvPr id="30" name="TextBox 29">
            <a:extLst>
              <a:ext uri="{FF2B5EF4-FFF2-40B4-BE49-F238E27FC236}">
                <a16:creationId xmlns:a16="http://schemas.microsoft.com/office/drawing/2014/main" id="{F3CFC7D3-4A0D-1C2F-3512-D5C9369B86C2}"/>
              </a:ext>
            </a:extLst>
          </p:cNvPr>
          <p:cNvSpPr txBox="1"/>
          <p:nvPr/>
        </p:nvSpPr>
        <p:spPr>
          <a:xfrm>
            <a:off x="8443632" y="3410338"/>
            <a:ext cx="3589323" cy="1754326"/>
          </a:xfrm>
          <a:prstGeom prst="rect">
            <a:avLst/>
          </a:prstGeom>
          <a:noFill/>
          <a:ln w="38100">
            <a:solidFill>
              <a:srgbClr val="887596"/>
            </a:solidFill>
          </a:ln>
        </p:spPr>
        <p:txBody>
          <a:bodyPr wrap="square" rtlCol="0">
            <a:spAutoFit/>
          </a:bodyPr>
          <a:lstStyle/>
          <a:p>
            <a:r>
              <a:rPr lang="en-US" dirty="0"/>
              <a:t>Earth Science Division Comms</a:t>
            </a:r>
          </a:p>
          <a:p>
            <a:pPr marL="285750" indent="-285750">
              <a:buFont typeface="Arial" panose="020B0604020202020204" pitchFamily="34" charset="0"/>
              <a:buChar char="•"/>
            </a:pPr>
            <a:r>
              <a:rPr lang="en-US" dirty="0"/>
              <a:t>Determines Division Messaging </a:t>
            </a:r>
          </a:p>
          <a:p>
            <a:pPr marL="285750" indent="-285750">
              <a:buFont typeface="Arial" panose="020B0604020202020204" pitchFamily="34" charset="0"/>
              <a:buChar char="•"/>
            </a:pPr>
            <a:r>
              <a:rPr lang="en-US" sz="1800" dirty="0"/>
              <a:t>Supports EVS, EVI, EVM media events and launches</a:t>
            </a:r>
          </a:p>
          <a:p>
            <a:pPr marL="285750" indent="-285750">
              <a:buFont typeface="Arial" panose="020B0604020202020204" pitchFamily="34" charset="0"/>
              <a:buChar char="•"/>
            </a:pPr>
            <a:r>
              <a:rPr lang="en-US" sz="1800" dirty="0"/>
              <a:t>Runs @</a:t>
            </a:r>
            <a:r>
              <a:rPr lang="en-US" sz="1800" dirty="0" err="1"/>
              <a:t>NASAEarth</a:t>
            </a:r>
            <a:r>
              <a:rPr lang="en-US" sz="1800" dirty="0"/>
              <a:t> social media accounts</a:t>
            </a:r>
          </a:p>
        </p:txBody>
      </p:sp>
      <p:pic>
        <p:nvPicPr>
          <p:cNvPr id="36" name="Picture 35" descr="A person smiling for a picture&#10;&#10;Description automatically generated">
            <a:extLst>
              <a:ext uri="{FF2B5EF4-FFF2-40B4-BE49-F238E27FC236}">
                <a16:creationId xmlns:a16="http://schemas.microsoft.com/office/drawing/2014/main" id="{A1E9C083-996D-3072-EC03-A25FA8C1729A}"/>
              </a:ext>
            </a:extLst>
          </p:cNvPr>
          <p:cNvPicPr>
            <a:picLocks noChangeAspect="1"/>
          </p:cNvPicPr>
          <p:nvPr/>
        </p:nvPicPr>
        <p:blipFill>
          <a:blip r:embed="rId3"/>
          <a:stretch>
            <a:fillRect/>
          </a:stretch>
        </p:blipFill>
        <p:spPr>
          <a:xfrm>
            <a:off x="6555526" y="3365692"/>
            <a:ext cx="1701800" cy="2133600"/>
          </a:xfrm>
          <a:prstGeom prst="rect">
            <a:avLst/>
          </a:prstGeom>
        </p:spPr>
      </p:pic>
      <p:sp>
        <p:nvSpPr>
          <p:cNvPr id="43" name="TextBox 42">
            <a:extLst>
              <a:ext uri="{FF2B5EF4-FFF2-40B4-BE49-F238E27FC236}">
                <a16:creationId xmlns:a16="http://schemas.microsoft.com/office/drawing/2014/main" id="{BCC0E0EA-A090-7D54-8C1A-51A93A3A4712}"/>
              </a:ext>
            </a:extLst>
          </p:cNvPr>
          <p:cNvSpPr txBox="1"/>
          <p:nvPr/>
        </p:nvSpPr>
        <p:spPr>
          <a:xfrm>
            <a:off x="3488067" y="5638203"/>
            <a:ext cx="4316798" cy="369332"/>
          </a:xfrm>
          <a:prstGeom prst="rect">
            <a:avLst/>
          </a:prstGeom>
          <a:noFill/>
        </p:spPr>
        <p:txBody>
          <a:bodyPr wrap="square" rtlCol="0">
            <a:spAutoFit/>
          </a:bodyPr>
          <a:lstStyle/>
          <a:p>
            <a:r>
              <a:rPr lang="en-US" dirty="0">
                <a:solidFill>
                  <a:srgbClr val="0F5C65"/>
                </a:solidFill>
              </a:rPr>
              <a:t>Assigned Comms Team for Each EV Mission</a:t>
            </a:r>
          </a:p>
        </p:txBody>
      </p:sp>
      <p:sp>
        <p:nvSpPr>
          <p:cNvPr id="44" name="Left-Right-Up Arrow 43">
            <a:extLst>
              <a:ext uri="{FF2B5EF4-FFF2-40B4-BE49-F238E27FC236}">
                <a16:creationId xmlns:a16="http://schemas.microsoft.com/office/drawing/2014/main" id="{A6A99BF1-80D4-C846-28DD-DEE1C8791D5C}"/>
              </a:ext>
            </a:extLst>
          </p:cNvPr>
          <p:cNvSpPr/>
          <p:nvPr/>
        </p:nvSpPr>
        <p:spPr>
          <a:xfrm rot="10800000">
            <a:off x="4579215" y="4432492"/>
            <a:ext cx="1790005" cy="1125388"/>
          </a:xfrm>
          <a:prstGeom prst="leftRightUpArrow">
            <a:avLst>
              <a:gd name="adj1" fmla="val 25000"/>
              <a:gd name="adj2" fmla="val 25000"/>
              <a:gd name="adj3" fmla="val 25000"/>
            </a:avLst>
          </a:prstGeom>
          <a:solidFill>
            <a:srgbClr val="0F5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15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p:bldP spid="23" grpId="0" animBg="1"/>
      <p:bldP spid="30" grpId="0" animBg="1"/>
      <p:bldP spid="43"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21414-D8A6-320F-4E24-D70298B55E5C}"/>
              </a:ext>
            </a:extLst>
          </p:cNvPr>
          <p:cNvSpPr>
            <a:spLocks noGrp="1"/>
          </p:cNvSpPr>
          <p:nvPr>
            <p:ph type="body" sz="quarter" idx="14"/>
          </p:nvPr>
        </p:nvSpPr>
        <p:spPr>
          <a:xfrm>
            <a:off x="43995" y="744890"/>
            <a:ext cx="12192000" cy="1446550"/>
          </a:xfrm>
        </p:spPr>
        <p:txBody>
          <a:bodyPr/>
          <a:lstStyle/>
          <a:p>
            <a:r>
              <a:rPr lang="en-US" dirty="0"/>
              <a:t>Why work within the NASA comms ecosystem?</a:t>
            </a:r>
          </a:p>
        </p:txBody>
      </p:sp>
      <p:sp>
        <p:nvSpPr>
          <p:cNvPr id="3" name="Text Placeholder 2">
            <a:extLst>
              <a:ext uri="{FF2B5EF4-FFF2-40B4-BE49-F238E27FC236}">
                <a16:creationId xmlns:a16="http://schemas.microsoft.com/office/drawing/2014/main" id="{70093855-0AD4-0B3F-8A28-5CC525C4541A}"/>
              </a:ext>
            </a:extLst>
          </p:cNvPr>
          <p:cNvSpPr>
            <a:spLocks noGrp="1"/>
          </p:cNvSpPr>
          <p:nvPr>
            <p:ph type="body" sz="quarter" idx="12"/>
          </p:nvPr>
        </p:nvSpPr>
        <p:spPr/>
        <p:txBody>
          <a:bodyPr/>
          <a:lstStyle/>
          <a:p>
            <a:r>
              <a:rPr lang="en-US" dirty="0"/>
              <a:t>Experienced Staff</a:t>
            </a:r>
          </a:p>
        </p:txBody>
      </p:sp>
      <p:sp>
        <p:nvSpPr>
          <p:cNvPr id="4" name="Text Placeholder 3">
            <a:extLst>
              <a:ext uri="{FF2B5EF4-FFF2-40B4-BE49-F238E27FC236}">
                <a16:creationId xmlns:a16="http://schemas.microsoft.com/office/drawing/2014/main" id="{ED00551F-54D7-A46D-ED03-2F64B9B708FD}"/>
              </a:ext>
            </a:extLst>
          </p:cNvPr>
          <p:cNvSpPr>
            <a:spLocks noGrp="1"/>
          </p:cNvSpPr>
          <p:nvPr>
            <p:ph type="body" sz="quarter" idx="13"/>
          </p:nvPr>
        </p:nvSpPr>
        <p:spPr>
          <a:xfrm>
            <a:off x="8204634" y="5666968"/>
            <a:ext cx="3208570" cy="430887"/>
          </a:xfrm>
        </p:spPr>
        <p:txBody>
          <a:bodyPr/>
          <a:lstStyle/>
          <a:p>
            <a:r>
              <a:rPr lang="en-US" dirty="0"/>
              <a:t>Existing Audiences</a:t>
            </a:r>
          </a:p>
        </p:txBody>
      </p:sp>
      <p:sp>
        <p:nvSpPr>
          <p:cNvPr id="5" name="Text Placeholder 4">
            <a:extLst>
              <a:ext uri="{FF2B5EF4-FFF2-40B4-BE49-F238E27FC236}">
                <a16:creationId xmlns:a16="http://schemas.microsoft.com/office/drawing/2014/main" id="{1C62253B-F04B-EDF3-5D3F-7F16F49588FC}"/>
              </a:ext>
            </a:extLst>
          </p:cNvPr>
          <p:cNvSpPr>
            <a:spLocks noGrp="1"/>
          </p:cNvSpPr>
          <p:nvPr>
            <p:ph type="body" sz="quarter" idx="15"/>
          </p:nvPr>
        </p:nvSpPr>
        <p:spPr>
          <a:xfrm>
            <a:off x="965827" y="4666560"/>
            <a:ext cx="3207174" cy="430887"/>
          </a:xfrm>
        </p:spPr>
        <p:txBody>
          <a:bodyPr/>
          <a:lstStyle/>
          <a:p>
            <a:r>
              <a:rPr lang="en-US" dirty="0"/>
              <a:t>Infrastructure</a:t>
            </a:r>
          </a:p>
        </p:txBody>
      </p:sp>
      <p:pic>
        <p:nvPicPr>
          <p:cNvPr id="11" name="Content Placeholder 10" descr="A video of a rocket on a beach&#10;&#10;Description automatically generated">
            <a:extLst>
              <a:ext uri="{FF2B5EF4-FFF2-40B4-BE49-F238E27FC236}">
                <a16:creationId xmlns:a16="http://schemas.microsoft.com/office/drawing/2014/main" id="{DD6AF9FF-6B06-B6D2-252F-D877BE2BCFCA}"/>
              </a:ext>
            </a:extLst>
          </p:cNvPr>
          <p:cNvPicPr>
            <a:picLocks noGrp="1" noChangeAspect="1"/>
          </p:cNvPicPr>
          <p:nvPr>
            <p:ph sz="quarter" idx="19"/>
          </p:nvPr>
        </p:nvPicPr>
        <p:blipFill>
          <a:blip r:embed="rId2"/>
          <a:stretch>
            <a:fillRect/>
          </a:stretch>
        </p:blipFill>
        <p:spPr>
          <a:xfrm>
            <a:off x="988315" y="2230438"/>
            <a:ext cx="3163696" cy="2286000"/>
          </a:xfrm>
        </p:spPr>
      </p:pic>
      <p:pic>
        <p:nvPicPr>
          <p:cNvPr id="13" name="Content Placeholder 12" descr="A person holding a camera to another person&#10;&#10;Description automatically generated">
            <a:extLst>
              <a:ext uri="{FF2B5EF4-FFF2-40B4-BE49-F238E27FC236}">
                <a16:creationId xmlns:a16="http://schemas.microsoft.com/office/drawing/2014/main" id="{78123DFD-1EF2-58CC-9BA2-0913BB37D852}"/>
              </a:ext>
            </a:extLst>
          </p:cNvPr>
          <p:cNvPicPr>
            <a:picLocks noGrp="1" noChangeAspect="1"/>
          </p:cNvPicPr>
          <p:nvPr>
            <p:ph sz="quarter" idx="20"/>
          </p:nvPr>
        </p:nvPicPr>
        <p:blipFill>
          <a:blip r:embed="rId3"/>
          <a:stretch>
            <a:fillRect/>
          </a:stretch>
        </p:blipFill>
        <p:spPr>
          <a:xfrm>
            <a:off x="4616450" y="2230438"/>
            <a:ext cx="3048000" cy="2286000"/>
          </a:xfrm>
        </p:spPr>
      </p:pic>
      <p:pic>
        <p:nvPicPr>
          <p:cNvPr id="15" name="Content Placeholder 14" descr="A screenshot of a social media post&#10;&#10;Description automatically generated">
            <a:extLst>
              <a:ext uri="{FF2B5EF4-FFF2-40B4-BE49-F238E27FC236}">
                <a16:creationId xmlns:a16="http://schemas.microsoft.com/office/drawing/2014/main" id="{D8631AE8-D0E9-E312-B4AE-B783918DEFBE}"/>
              </a:ext>
            </a:extLst>
          </p:cNvPr>
          <p:cNvPicPr>
            <a:picLocks noGrp="1" noChangeAspect="1"/>
          </p:cNvPicPr>
          <p:nvPr>
            <p:ph sz="quarter" idx="21"/>
          </p:nvPr>
        </p:nvPicPr>
        <p:blipFill>
          <a:blip r:embed="rId4"/>
          <a:stretch>
            <a:fillRect/>
          </a:stretch>
        </p:blipFill>
        <p:spPr>
          <a:xfrm>
            <a:off x="8204634" y="2243224"/>
            <a:ext cx="2919398" cy="3144794"/>
          </a:xfrm>
        </p:spPr>
      </p:pic>
      <p:sp>
        <p:nvSpPr>
          <p:cNvPr id="9" name="Text Placeholder 8">
            <a:extLst>
              <a:ext uri="{FF2B5EF4-FFF2-40B4-BE49-F238E27FC236}">
                <a16:creationId xmlns:a16="http://schemas.microsoft.com/office/drawing/2014/main" id="{5D888AA0-4501-E131-783A-13500F4A54FE}"/>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279321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0457D5-5708-23C7-E994-5D625339903C}"/>
              </a:ext>
            </a:extLst>
          </p:cNvPr>
          <p:cNvSpPr txBox="1"/>
          <p:nvPr/>
        </p:nvSpPr>
        <p:spPr>
          <a:xfrm>
            <a:off x="737347" y="1147483"/>
            <a:ext cx="7586382" cy="5016758"/>
          </a:xfrm>
          <a:prstGeom prst="rect">
            <a:avLst/>
          </a:prstGeom>
          <a:noFill/>
        </p:spPr>
        <p:txBody>
          <a:bodyPr wrap="square">
            <a:spAutoFit/>
          </a:bodyPr>
          <a:lstStyle/>
          <a:p>
            <a:r>
              <a:rPr lang="en-US" sz="3200" dirty="0">
                <a:solidFill>
                  <a:schemeClr val="bg1"/>
                </a:solidFill>
                <a:effectLst/>
                <a:latin typeface="Arial" panose="020B0604020202020204" pitchFamily="34" charset="0"/>
                <a:cs typeface="Arial" panose="020B0604020202020204" pitchFamily="34" charset="0"/>
              </a:rPr>
              <a:t>Ensure that the Earth Venture communications and outreach efforts are</a:t>
            </a:r>
          </a:p>
          <a:p>
            <a:r>
              <a:rPr lang="en-US" sz="3200" dirty="0">
                <a:solidFill>
                  <a:schemeClr val="bg1"/>
                </a:solidFill>
                <a:effectLst/>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pPr>
            <a:r>
              <a:rPr lang="en-US" sz="3200" dirty="0">
                <a:solidFill>
                  <a:schemeClr val="bg1"/>
                </a:solidFill>
                <a:effectLst/>
                <a:latin typeface="Arial" panose="020B0604020202020204" pitchFamily="34" charset="0"/>
                <a:cs typeface="Arial" panose="020B0604020202020204" pitchFamily="34" charset="0"/>
              </a:rPr>
              <a:t>aligned with NASA’s overall communications strategies, and</a:t>
            </a:r>
          </a:p>
          <a:p>
            <a:pPr lvl="2"/>
            <a:r>
              <a:rPr lang="en-US" sz="3200" dirty="0">
                <a:solidFill>
                  <a:schemeClr val="bg1"/>
                </a:solidFill>
                <a:effectLst/>
                <a:latin typeface="Arial" panose="020B0604020202020204" pitchFamily="34" charset="0"/>
                <a:cs typeface="Arial" panose="020B0604020202020204" pitchFamily="34" charset="0"/>
              </a:rPr>
              <a:t> </a:t>
            </a:r>
          </a:p>
          <a:p>
            <a:pPr marL="1200150" lvl="2" indent="-285750">
              <a:buFont typeface="Arial" panose="020B0604020202020204" pitchFamily="34" charset="0"/>
              <a:buChar char="•"/>
            </a:pPr>
            <a:r>
              <a:rPr lang="en-US" sz="3200" dirty="0">
                <a:solidFill>
                  <a:schemeClr val="bg1"/>
                </a:solidFill>
                <a:effectLst/>
                <a:latin typeface="Arial" panose="020B0604020202020204" pitchFamily="34" charset="0"/>
                <a:cs typeface="Arial" panose="020B0604020202020204" pitchFamily="34" charset="0"/>
              </a:rPr>
              <a:t>clearly convey how the Earth Venture program contributes to NASA’s mandate to expand the scientific understanding of Earth. </a:t>
            </a:r>
          </a:p>
        </p:txBody>
      </p:sp>
      <p:pic>
        <p:nvPicPr>
          <p:cNvPr id="4" name="Picture 3">
            <a:extLst>
              <a:ext uri="{FF2B5EF4-FFF2-40B4-BE49-F238E27FC236}">
                <a16:creationId xmlns:a16="http://schemas.microsoft.com/office/drawing/2014/main" id="{D2A13C53-5AA2-3E41-22FF-FAB8039A43FD}"/>
              </a:ext>
            </a:extLst>
          </p:cNvPr>
          <p:cNvPicPr>
            <a:picLocks noChangeAspect="1"/>
          </p:cNvPicPr>
          <p:nvPr/>
        </p:nvPicPr>
        <p:blipFill>
          <a:blip r:embed="rId2"/>
          <a:stretch>
            <a:fillRect/>
          </a:stretch>
        </p:blipFill>
        <p:spPr>
          <a:xfrm>
            <a:off x="8590430" y="4103400"/>
            <a:ext cx="3429000" cy="2057400"/>
          </a:xfrm>
          <a:prstGeom prst="rect">
            <a:avLst/>
          </a:prstGeom>
        </p:spPr>
      </p:pic>
      <p:pic>
        <p:nvPicPr>
          <p:cNvPr id="5" name="Picture 4">
            <a:extLst>
              <a:ext uri="{FF2B5EF4-FFF2-40B4-BE49-F238E27FC236}">
                <a16:creationId xmlns:a16="http://schemas.microsoft.com/office/drawing/2014/main" id="{F06ABE2A-D017-F137-BAB3-9F7658CF4FC7}"/>
              </a:ext>
            </a:extLst>
          </p:cNvPr>
          <p:cNvPicPr>
            <a:picLocks noChangeAspect="1"/>
          </p:cNvPicPr>
          <p:nvPr/>
        </p:nvPicPr>
        <p:blipFill>
          <a:blip r:embed="rId3"/>
          <a:stretch>
            <a:fillRect/>
          </a:stretch>
        </p:blipFill>
        <p:spPr>
          <a:xfrm>
            <a:off x="9314330" y="1308848"/>
            <a:ext cx="1981200" cy="1524000"/>
          </a:xfrm>
          <a:prstGeom prst="rect">
            <a:avLst/>
          </a:prstGeom>
        </p:spPr>
      </p:pic>
      <p:sp>
        <p:nvSpPr>
          <p:cNvPr id="6" name="TextBox 5">
            <a:extLst>
              <a:ext uri="{FF2B5EF4-FFF2-40B4-BE49-F238E27FC236}">
                <a16:creationId xmlns:a16="http://schemas.microsoft.com/office/drawing/2014/main" id="{45E06A84-77E2-2627-FCA3-0434E5347CD5}"/>
              </a:ext>
            </a:extLst>
          </p:cNvPr>
          <p:cNvSpPr txBox="1"/>
          <p:nvPr/>
        </p:nvSpPr>
        <p:spPr>
          <a:xfrm>
            <a:off x="737347" y="224153"/>
            <a:ext cx="3644153" cy="923330"/>
          </a:xfrm>
          <a:prstGeom prst="rect">
            <a:avLst/>
          </a:prstGeom>
          <a:noFill/>
        </p:spPr>
        <p:txBody>
          <a:bodyPr wrap="square" rtlCol="0">
            <a:spAutoFit/>
          </a:bodyPr>
          <a:lstStyle/>
          <a:p>
            <a:r>
              <a:rPr lang="en-US" sz="5400" b="1" i="1" dirty="0">
                <a:solidFill>
                  <a:schemeClr val="bg1"/>
                </a:solidFill>
                <a:effectLst/>
                <a:latin typeface="Arial" panose="020B0604020202020204" pitchFamily="34" charset="0"/>
                <a:cs typeface="Arial" panose="020B0604020202020204" pitchFamily="34" charset="0"/>
              </a:rPr>
              <a:t>Goal 1</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9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3_FRONT_OFFICE_MASTER" id="{F31A6C9A-47E5-F248-BF1D-CCB03C49F444}" vid="{3AE25FC0-8081-5B46-9AC6-44005CEE616F}"/>
    </a:ext>
  </a:extLst>
</a:theme>
</file>

<file path=ppt/theme/theme2.xml><?xml version="1.0" encoding="utf-8"?>
<a:theme xmlns:a="http://schemas.openxmlformats.org/drawingml/2006/main" name="3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4BDE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3_FRONT_OFFICE_MASTER" id="{F31A6C9A-47E5-F248-BF1D-CCB03C49F444}" vid="{23BD34FE-D170-2E4E-AC7E-293BAC6EDC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2_Office Theme</Template>
  <TotalTime>721</TotalTime>
  <Words>1477</Words>
  <Application>Microsoft Office PowerPoint</Application>
  <PresentationFormat>Widescreen</PresentationFormat>
  <Paragraphs>208</Paragraphs>
  <Slides>28</Slides>
  <Notes>5</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2_Office Theme</vt:lpstr>
      <vt:lpstr>3_Office Theme</vt:lpstr>
      <vt:lpstr>PowerPoint Presentation</vt:lpstr>
      <vt:lpstr>PowerPoint Presentation</vt:lpstr>
      <vt:lpstr>PowerPoint Presentation</vt:lpstr>
      <vt:lpstr>PowerPoint Presentation</vt:lpstr>
      <vt:lpstr>PowerPoint Presentation</vt:lpstr>
      <vt:lpstr>Intro to NASA Communications</vt:lpstr>
      <vt:lpstr>It can be confusing… but we all know each other</vt:lpstr>
      <vt:lpstr>PowerPoint Presentation</vt:lpstr>
      <vt:lpstr>PowerPoint Presentation</vt:lpstr>
      <vt:lpstr>NASA’s Overall Comms Strategy</vt:lpstr>
      <vt:lpstr>What this looks like in practice</vt:lpstr>
      <vt:lpstr>Intro to ESD Communications</vt:lpstr>
      <vt:lpstr>PowerPoint Presentation</vt:lpstr>
      <vt:lpstr>PowerPoint Presentation</vt:lpstr>
      <vt:lpstr>ESD Message Priorities</vt:lpstr>
      <vt:lpstr>PowerPoint Presentation</vt:lpstr>
      <vt:lpstr>Earth Science Division  Comms Strategy</vt:lpstr>
      <vt:lpstr>What this looks like in practice</vt:lpstr>
      <vt:lpstr>Comms for Your Mission</vt:lpstr>
      <vt:lpstr>PowerPoint Presentation</vt:lpstr>
      <vt:lpstr>PowerPoint Presentation</vt:lpstr>
      <vt:lpstr>PowerPoint Presentation</vt:lpstr>
      <vt:lpstr>PowerPoint Presentation</vt:lpstr>
      <vt:lpstr>PowerPoint Presentation</vt:lpstr>
      <vt:lpstr>PowerPoint Presentation</vt:lpstr>
      <vt:lpstr>We do not do new websites a mission page can be created within nasa.gov domain  We do not do mission-specific social media accounts we leverage accounts that have existing audiences</vt:lpstr>
      <vt:lpstr>To be aware of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Ellen T. (HQ-DK000)</dc:creator>
  <cp:lastModifiedBy>Gray, Ellen T. (HQ-DK000)</cp:lastModifiedBy>
  <cp:revision>8</cp:revision>
  <dcterms:created xsi:type="dcterms:W3CDTF">2023-08-21T18:08:18Z</dcterms:created>
  <dcterms:modified xsi:type="dcterms:W3CDTF">2023-08-23T11:38:44Z</dcterms:modified>
</cp:coreProperties>
</file>