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2" r:id="rId2"/>
    <p:sldMasterId id="2147483648" r:id="rId3"/>
  </p:sldMasterIdLst>
  <p:notesMasterIdLst>
    <p:notesMasterId r:id="rId37"/>
  </p:notesMasterIdLst>
  <p:sldIdLst>
    <p:sldId id="256" r:id="rId4"/>
    <p:sldId id="269" r:id="rId5"/>
    <p:sldId id="305" r:id="rId6"/>
    <p:sldId id="306" r:id="rId7"/>
    <p:sldId id="307" r:id="rId8"/>
    <p:sldId id="1042653247" r:id="rId9"/>
    <p:sldId id="266" r:id="rId10"/>
    <p:sldId id="268" r:id="rId11"/>
    <p:sldId id="270" r:id="rId12"/>
    <p:sldId id="275" r:id="rId13"/>
    <p:sldId id="1042653248" r:id="rId14"/>
    <p:sldId id="267" r:id="rId15"/>
    <p:sldId id="1042653246" r:id="rId16"/>
    <p:sldId id="308" r:id="rId17"/>
    <p:sldId id="299" r:id="rId18"/>
    <p:sldId id="262" r:id="rId19"/>
    <p:sldId id="1042653255" r:id="rId20"/>
    <p:sldId id="257" r:id="rId21"/>
    <p:sldId id="258" r:id="rId22"/>
    <p:sldId id="259" r:id="rId23"/>
    <p:sldId id="260" r:id="rId24"/>
    <p:sldId id="261" r:id="rId25"/>
    <p:sldId id="1042653256" r:id="rId26"/>
    <p:sldId id="263" r:id="rId27"/>
    <p:sldId id="264" r:id="rId28"/>
    <p:sldId id="271" r:id="rId29"/>
    <p:sldId id="265" r:id="rId30"/>
    <p:sldId id="1042653253" r:id="rId31"/>
    <p:sldId id="1042653254" r:id="rId32"/>
    <p:sldId id="1042653251" r:id="rId33"/>
    <p:sldId id="1042653257" r:id="rId34"/>
    <p:sldId id="1042653250" r:id="rId35"/>
    <p:sldId id="1042653252"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066"/>
    <a:srgbClr val="2A475B"/>
    <a:srgbClr val="243E50"/>
    <a:srgbClr val="2C6E9E"/>
    <a:srgbClr val="237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79506-B011-43F7-8B79-9078DE7B485F}" v="4" dt="2023-08-23T12:44:07.872"/>
    <p1510:client id="{56AF2760-C13C-BD4E-DAF3-D010607F73D9}" v="1755" dt="2023-08-23T13:20:31.304"/>
    <p1510:client id="{F37E549A-BA66-453F-B032-4BF5F4E5F9A7}" v="1531" dt="2023-08-22T21:14:45.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Earth Science Data Operations Manager </a:t>
            </a:r>
          </a:p>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Cloud – how are we supporting users? Diagram and fact sheet</a:t>
            </a:r>
          </a:p>
          <a:p>
            <a:pPr marL="0" lvl="0" indent="0" algn="l" rtl="0">
              <a:spcBef>
                <a:spcPts val="0"/>
              </a:spcBef>
              <a:spcAft>
                <a:spcPts val="0"/>
              </a:spcAft>
              <a:buNone/>
            </a:pPr>
            <a:r>
              <a:rPr lang="en-US" sz="1800">
                <a:solidFill>
                  <a:srgbClr val="000000"/>
                </a:solidFill>
                <a:effectLst/>
                <a:latin typeface="Calibri" panose="020F0502020204030204" pitchFamily="34" charset="0"/>
                <a:ea typeface="Times New Roman" panose="02020603050405020304" pitchFamily="18" charset="0"/>
              </a:rPr>
              <a:t>Next question of course is how do we help our users work with data in cloud</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but helping our data producers and data users move to the cloud has been a major focus for the DAACs – Openscapes – Cloud Playground (Earthdata Cloud Hub), webinars, tutorials, in person hack fests, cloud cookbook – PO.DAAC</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Besides getting our users to the cloud, we are also looking at how we can work differently now that our data is in the cloud. Because of the move to the cloud the DAACs are also able to focus on working more collaboratively. Many of NASA’s upcoming missions are multidisciplinary – that means that there might not be one DAAC that is perfect for working with all the communities that can use the data. Putting data in the cloud means that the different DAACs and access the data and provide tools and tutorials for their discipline users and working together to create multidisciplinary resources.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659" name="Google Shape;65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Earthdata is gateway to all the data --- Earthdata search, world view </a:t>
            </a:r>
            <a:r>
              <a:rPr lang="en-US" err="1"/>
              <a:t>etc</a:t>
            </a:r>
            <a:endParaRPr lang="en-US"/>
          </a:p>
          <a:p>
            <a:pPr marL="0" lvl="0" indent="0" algn="l" rtl="0">
              <a:spcBef>
                <a:spcPts val="0"/>
              </a:spcBef>
              <a:spcAft>
                <a:spcPts val="0"/>
              </a:spcAft>
              <a:buNone/>
            </a:pPr>
            <a:r>
              <a:rPr lang="en-US"/>
              <a:t>and services and tools and tutorials and more</a:t>
            </a: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14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6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Each of our DAACs has an Open Science Representative – these representatives meet monthly to discuss how to help our users understand SPD-41a and NASA’s Open Science requirements. </a:t>
            </a: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group will work together to create materials for our user communities.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They will also complete TOPS training</a:t>
            </a:r>
          </a:p>
          <a:p>
            <a:pPr marL="0" marR="0">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And work closely with our UN </a:t>
            </a:r>
            <a:r>
              <a:rPr lang="en-US" sz="1800" err="1">
                <a:effectLst/>
                <a:latin typeface="Times New Roman" panose="02020603050405020304" pitchFamily="18" charset="0"/>
                <a:ea typeface="Calibri" panose="020F0502020204030204" pitchFamily="34" charset="0"/>
                <a:cs typeface="Times New Roman" panose="02020603050405020304" pitchFamily="18" charset="0"/>
              </a:rPr>
              <a:t>pocs</a:t>
            </a:r>
            <a:r>
              <a:rPr lang="en-US" sz="1800">
                <a:effectLst/>
                <a:latin typeface="Times New Roman" panose="02020603050405020304" pitchFamily="18" charset="0"/>
                <a:ea typeface="Calibri" panose="020F0502020204030204" pitchFamily="34" charset="0"/>
                <a:cs typeface="Times New Roman" panose="02020603050405020304" pitchFamily="18" charset="0"/>
              </a:rPr>
              <a:t> to understand UN around 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800"/>
              </a:spcAft>
              <a:buNone/>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Openscapes – Working with science teams to help them get comfortable using the cloud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86057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 back to User needs</a:t>
            </a:r>
          </a:p>
          <a:p>
            <a:pPr marL="0" lvl="0" indent="0" algn="l" rtl="0">
              <a:spcBef>
                <a:spcPts val="0"/>
              </a:spcBef>
              <a:spcAft>
                <a:spcPts val="0"/>
              </a:spcAft>
              <a:buNone/>
            </a:pPr>
            <a:endParaRPr lang="en-US"/>
          </a:p>
          <a:p>
            <a:pPr marL="0" lvl="0" indent="0" algn="l" rtl="0">
              <a:spcBef>
                <a:spcPts val="0"/>
              </a:spcBef>
              <a:spcAft>
                <a:spcPts val="0"/>
              </a:spcAft>
              <a:buNone/>
            </a:pPr>
            <a:r>
              <a:rPr lang="en-US"/>
              <a:t>High priority for us</a:t>
            </a:r>
          </a:p>
          <a:p>
            <a:pPr marL="0" lvl="0" indent="0" algn="l" rtl="0">
              <a:spcBef>
                <a:spcPts val="0"/>
              </a:spcBef>
              <a:spcAft>
                <a:spcPts val="0"/>
              </a:spcAft>
              <a:buNone/>
            </a:pPr>
            <a:r>
              <a:rPr lang="en-US"/>
              <a:t>Reflected in ACSI scores</a:t>
            </a:r>
          </a:p>
          <a:p>
            <a:pPr marL="0" lvl="0" indent="0" algn="l" rtl="0">
              <a:spcBef>
                <a:spcPts val="0"/>
              </a:spcBef>
              <a:spcAft>
                <a:spcPts val="0"/>
              </a:spcAft>
              <a:buNone/>
            </a:pPr>
            <a:endParaRPr lang="en-US"/>
          </a:p>
          <a:p>
            <a:pPr marL="0" lvl="0" indent="0" algn="l" rtl="0">
              <a:spcBef>
                <a:spcPts val="0"/>
              </a:spcBef>
              <a:spcAft>
                <a:spcPts val="0"/>
              </a:spcAft>
              <a:buNone/>
            </a:pPr>
            <a:r>
              <a:rPr lang="en-US"/>
              <a:t>Engage with users through Earthdata Forum</a:t>
            </a:r>
          </a:p>
          <a:p>
            <a:pPr marL="0" lvl="0" indent="0" algn="l" rtl="0">
              <a:spcBef>
                <a:spcPts val="0"/>
              </a:spcBef>
              <a:spcAft>
                <a:spcPts val="0"/>
              </a:spcAft>
              <a:buNone/>
            </a:pPr>
            <a:r>
              <a:rPr lang="en-US"/>
              <a:t>User services and User Needs working groups – which include a representative from each DAAC</a:t>
            </a: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50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Airborne and field data have always been an important part of NASA’s Earth observations and have been archived in the DAACs for as log as there have been DAACs, but these data aren’t as well utilized as satellite data.</a:t>
            </a: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NASA’s Airborne Data Management Group (ADMG) was established by ESDS in 2018 to support NASA’s airborne science community. ESDIS and the DAACs work closely with ADMG – and together we established an Airborne and Field Data WG – which is really focused on how we can work together to improve discovery, access, and reuse of NASA’s airborne and field data across EOSDIS.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had our first Airborne and Field Data Workshop last year (2022). It was virtual -and included data users and producers who discussed what NASA was doing right and where we could improve. We spent a year looking at that feedback and wrote a white paper. As a result we are building an Airborne and Field data Resource Center on </a:t>
            </a:r>
            <a:r>
              <a:rPr lang="en-US" sz="1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Eatrhdata</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all this was done very openly  through collaborative sessions at conferences like AGU and </a:t>
            </a:r>
            <a:r>
              <a:rPr lang="en-US" sz="1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ESIp</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We’re going to hold another workshop next year.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263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762f9df3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2762f9df35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762f9df35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2762f9df352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80b1920e8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80b1920e8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ESDS – Cerese  - Headquarters Program</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ESDIS – Earth Science Data Systems Project one of several in the ESDS portfolio – Manage SIPS and DAACs which make up the worlds largest system for </a:t>
            </a:r>
          </a:p>
          <a:p>
            <a:pPr marL="158750" indent="0">
              <a:buNone/>
            </a:pPr>
            <a:r>
              <a:rPr lang="en-US"/>
              <a:t>Processing, archiving and distributing Earth Science data</a:t>
            </a:r>
          </a:p>
          <a:p>
            <a:pPr marL="158750" indent="0">
              <a:buNone/>
            </a:pPr>
            <a:r>
              <a:rPr lang="en-US"/>
              <a:t>And is responsible for ensuring the data is available for scientists to enable the study of the Earth, to policy and decision makers, and to the general public and promoting use of the data to a broad range of existing and potential user communities.</a:t>
            </a:r>
          </a:p>
          <a:p>
            <a:pPr marL="158750" indent="0">
              <a:buNone/>
            </a:pPr>
            <a:endParaRPr lang="en-US"/>
          </a:p>
          <a:p>
            <a:pPr marL="158750" indent="0">
              <a:buNone/>
            </a:pPr>
            <a:r>
              <a:rPr lang="en-US"/>
              <a:t>ESDS sets policy</a:t>
            </a:r>
          </a:p>
          <a:p>
            <a:pPr marL="158750" indent="0">
              <a:buNone/>
            </a:pPr>
            <a:r>
              <a:rPr lang="en-US"/>
              <a:t>ESDIS takes that policy and works with our DAACs to figure out how to implement it in a way that makes sense for our data providers and user communities</a:t>
            </a:r>
          </a:p>
          <a:p>
            <a:pPr marL="158750" indent="0">
              <a:buNone/>
            </a:pPr>
            <a:endParaRPr lang="en-US"/>
          </a:p>
          <a:p>
            <a:pPr marL="158750" indent="0">
              <a:buNone/>
            </a:pPr>
            <a:r>
              <a:rPr lang="en-US"/>
              <a:t>EOSDIS the system since 1990’s - updated</a:t>
            </a:r>
          </a:p>
        </p:txBody>
      </p:sp>
    </p:spTree>
    <p:extLst>
      <p:ext uri="{BB962C8B-B14F-4D97-AF65-F5344CB8AC3E}">
        <p14:creationId xmlns:p14="http://schemas.microsoft.com/office/powerpoint/2010/main" val="17180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62f9df35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762f9df352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680b1920e8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680b1920e8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endParaRPr sz="1200">
              <a:solidFill>
                <a:srgbClr val="434343"/>
              </a:solidFill>
              <a:latin typeface="Raleway"/>
              <a:ea typeface="Raleway"/>
              <a:cs typeface="Raleway"/>
              <a:sym typeface="Raleway"/>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680b1920e8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680b1920e8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62f9df352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762f9df3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62f9df35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762f9df352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Over 70% are data users (when adding both)</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We hit our target audience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Want producers to hear what users said</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Pie chart showing role of workshop registrants. More than one-third of registrants considered themselves both data users and data producers.   2nd figure shows most registrants were students, early and mid career scientists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62f9df35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762f9df352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a:t>Build a detailed resource center for data users on Earthdata that will direct users to appropriate resources based on needs.   The Airborne and Field Working Group (the Monday meetings) is going to build the resource together.  </a:t>
            </a:r>
            <a:endParaRPr/>
          </a:p>
          <a:p>
            <a:pPr marL="457200" lvl="0" indent="-228600" algn="l" rtl="0">
              <a:lnSpc>
                <a:spcPct val="100000"/>
              </a:lnSpc>
              <a:spcBef>
                <a:spcPts val="0"/>
              </a:spcBef>
              <a:spcAft>
                <a:spcPts val="0"/>
              </a:spcAft>
              <a:buSzPts val="1100"/>
              <a:buNone/>
            </a:pPr>
            <a:endParaRPr/>
          </a:p>
          <a:p>
            <a:pPr marL="228600" lvl="0" indent="0" algn="l" rtl="0">
              <a:lnSpc>
                <a:spcPct val="100000"/>
              </a:lnSpc>
              <a:spcBef>
                <a:spcPts val="0"/>
              </a:spcBef>
              <a:spcAft>
                <a:spcPts val="0"/>
              </a:spcAft>
              <a:buSzPts val="1100"/>
              <a:buNone/>
            </a:pPr>
            <a:r>
              <a:rPr lang="en"/>
              <a:t>Recommendations sorted into categories: high need, high return, low cost</a:t>
            </a:r>
            <a:endParaRPr/>
          </a:p>
          <a:p>
            <a:pPr marL="228600" lvl="0" indent="0" algn="l" rtl="0">
              <a:lnSpc>
                <a:spcPct val="100000"/>
              </a:lnSpc>
              <a:spcBef>
                <a:spcPts val="0"/>
              </a:spcBef>
              <a:spcAft>
                <a:spcPts val="0"/>
              </a:spcAft>
              <a:buSzPts val="1100"/>
              <a:buNone/>
            </a:pPr>
            <a:endParaRPr/>
          </a:p>
          <a:p>
            <a:pPr marL="228600" lvl="0" indent="0" algn="l" rtl="0">
              <a:lnSpc>
                <a:spcPct val="100000"/>
              </a:lnSpc>
              <a:spcBef>
                <a:spcPts val="0"/>
              </a:spcBef>
              <a:spcAft>
                <a:spcPts val="0"/>
              </a:spcAft>
              <a:buSzPts val="1100"/>
              <a:buNone/>
            </a:pPr>
            <a:r>
              <a:rPr lang="en"/>
              <a:t>3rd bullet: We need contextual information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62f9df352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762f9df352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a:t>Just highlight a coupe that I want to mention</a:t>
            </a:r>
            <a:endParaRPr/>
          </a:p>
          <a:p>
            <a:pPr marL="457200" lvl="0" indent="-228600" algn="l" rtl="0">
              <a:lnSpc>
                <a:spcPct val="100000"/>
              </a:lnSpc>
              <a:spcBef>
                <a:spcPts val="0"/>
              </a:spcBef>
              <a:spcAft>
                <a:spcPts val="0"/>
              </a:spcAft>
              <a:buSzPts val="1100"/>
              <a:buNone/>
            </a:pPr>
            <a:r>
              <a:rPr lang="en"/>
              <a:t>Note that this is a long list as users have a lot of needs and they have various amount of effort and work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62f9df35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762f9df352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a:t>Culture changes: High return, low cost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80b1920e8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680b1920e8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endParaRPr sz="1200">
              <a:solidFill>
                <a:srgbClr val="434343"/>
              </a:solidFill>
              <a:latin typeface="Raleway"/>
              <a:ea typeface="Raleway"/>
              <a:cs typeface="Raleway"/>
              <a:sym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bg1"/>
                </a:solidFill>
              </a:rPr>
              <a:t>The SIPS perform forward processing of standard data products that are redistributed by the DAACs and reprocess data to incorporate algorithm improvements</a:t>
            </a:r>
          </a:p>
          <a:p>
            <a:endParaRPr lang="en-US"/>
          </a:p>
        </p:txBody>
      </p:sp>
    </p:spTree>
    <p:extLst>
      <p:ext uri="{BB962C8B-B14F-4D97-AF65-F5344CB8AC3E}">
        <p14:creationId xmlns:p14="http://schemas.microsoft.com/office/powerpoint/2010/main" val="377603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12 data archives</a:t>
            </a:r>
          </a:p>
          <a:p>
            <a:pPr marL="158750" indent="0">
              <a:buNone/>
            </a:pPr>
            <a:r>
              <a:rPr lang="en-US"/>
              <a:t>Distributed across the US – ASDC here, 4 at Goddard, PODAAC and ASF</a:t>
            </a:r>
          </a:p>
          <a:p>
            <a:pPr marL="158750" indent="0">
              <a:buNone/>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DAACs – I’ll talk more specifically about </a:t>
            </a:r>
            <a:r>
              <a:rPr lang="en-US" err="1"/>
              <a:t>wht</a:t>
            </a:r>
            <a:r>
              <a:rPr lang="en-US"/>
              <a:t> they do in a minute, but they do  the real work of ingesting, archiving and distributing Earth Science data</a:t>
            </a:r>
          </a:p>
          <a:p>
            <a:pPr marL="158750" indent="0">
              <a:buNone/>
            </a:pPr>
            <a:endParaRPr lang="en-US"/>
          </a:p>
          <a:p>
            <a:pPr marL="158750" indent="0">
              <a:buNone/>
            </a:pPr>
            <a:r>
              <a:rPr lang="en-US"/>
              <a:t>Each discipline orientation and thus have specialized tools, </a:t>
            </a:r>
            <a:r>
              <a:rPr lang="en-US" err="1"/>
              <a:t>services,</a:t>
            </a:r>
            <a:r>
              <a:rPr lang="en-US"/>
              <a:t> resources developed for their specific communities</a:t>
            </a:r>
          </a:p>
        </p:txBody>
      </p:sp>
    </p:spTree>
    <p:extLst>
      <p:ext uri="{BB962C8B-B14F-4D97-AF65-F5344CB8AC3E}">
        <p14:creationId xmlns:p14="http://schemas.microsoft.com/office/powerpoint/2010/main" val="1204662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Discipline not the only factor in determining which DAAC works with a mission – especially since many are interdisciplinary (GEDI) and uses often extend beyond purpose of mission</a:t>
            </a:r>
          </a:p>
          <a:p>
            <a:pPr marL="158750" indent="0">
              <a:buNone/>
            </a:pPr>
            <a:endParaRPr lang="en-US"/>
          </a:p>
          <a:p>
            <a:pPr marL="158750" indent="0">
              <a:buNone/>
            </a:pPr>
            <a:r>
              <a:rPr lang="en-US"/>
              <a:t>How DAAC assignments made</a:t>
            </a:r>
          </a:p>
          <a:p>
            <a:pPr marL="158750" indent="0">
              <a:buNone/>
            </a:pPr>
            <a:r>
              <a:rPr lang="en-US"/>
              <a:t>PLRA – at very least need data products and anticipated volumes</a:t>
            </a:r>
          </a:p>
        </p:txBody>
      </p:sp>
    </p:spTree>
    <p:extLst>
      <p:ext uri="{BB962C8B-B14F-4D97-AF65-F5344CB8AC3E}">
        <p14:creationId xmlns:p14="http://schemas.microsoft.com/office/powerpoint/2010/main" val="282208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LOS – during DAAC assignment the LOS is also determined</a:t>
            </a:r>
          </a:p>
          <a:p>
            <a:pPr marL="0" lvl="0" indent="0" algn="l" rtl="0">
              <a:spcBef>
                <a:spcPts val="0"/>
              </a:spcBef>
              <a:spcAft>
                <a:spcPts val="0"/>
              </a:spcAft>
              <a:buNone/>
            </a:pPr>
            <a:endParaRPr lang="en-US"/>
          </a:p>
          <a:p>
            <a:pPr marL="0" lvl="0" indent="0" algn="l" rtl="0">
              <a:spcBef>
                <a:spcPts val="0"/>
              </a:spcBef>
              <a:spcAft>
                <a:spcPts val="0"/>
              </a:spcAft>
              <a:buNone/>
            </a:pPr>
            <a:r>
              <a:rPr lang="en-US"/>
              <a:t>3 levels of service – </a:t>
            </a:r>
          </a:p>
          <a:p>
            <a:pPr marL="0" lvl="0" indent="0" algn="l" rtl="0">
              <a:spcBef>
                <a:spcPts val="0"/>
              </a:spcBef>
              <a:spcAft>
                <a:spcPts val="0"/>
              </a:spcAft>
              <a:buNone/>
            </a:pPr>
            <a:r>
              <a:rPr lang="en-US"/>
              <a:t>Basic – accurate data and meta data meeting </a:t>
            </a:r>
            <a:r>
              <a:rPr lang="en-US" err="1"/>
              <a:t>esdis</a:t>
            </a:r>
            <a:r>
              <a:rPr lang="en-US"/>
              <a:t> standards, DOI, landing page, some documentation – nothing fancy</a:t>
            </a:r>
          </a:p>
          <a:p>
            <a:pPr marL="0" lvl="0" indent="0" algn="l" rtl="0">
              <a:spcBef>
                <a:spcPts val="0"/>
              </a:spcBef>
              <a:spcAft>
                <a:spcPts val="0"/>
              </a:spcAft>
              <a:buNone/>
            </a:pPr>
            <a:r>
              <a:rPr lang="en-US"/>
              <a:t>in general missions get a comprehensive LOS which may include the development of tools/services for that mission, user engagement, additional documentation etc.</a:t>
            </a:r>
            <a:endParaRPr/>
          </a:p>
        </p:txBody>
      </p:sp>
      <p:sp>
        <p:nvSpPr>
          <p:cNvPr id="155" name="Google Shape;1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56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How many worked with DAACS?</a:t>
            </a:r>
          </a:p>
          <a:p>
            <a:pPr marL="0" lvl="0" indent="0" algn="l" rtl="0">
              <a:spcBef>
                <a:spcPts val="0"/>
              </a:spcBef>
              <a:spcAft>
                <a:spcPts val="0"/>
              </a:spcAft>
              <a:buNone/>
            </a:pPr>
            <a:r>
              <a:rPr lang="en-US"/>
              <a:t>Interactive – talk about how DAACs help – could be doing anything better?</a:t>
            </a: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Work with the science teams – starting early in the mission life cycle – to ensure that the data and metadata are reliable and high quality – meet ESDIS standards  </a:t>
            </a:r>
          </a:p>
        </p:txBody>
      </p:sp>
    </p:spTree>
    <p:extLst>
      <p:ext uri="{BB962C8B-B14F-4D97-AF65-F5344CB8AC3E}">
        <p14:creationId xmlns:p14="http://schemas.microsoft.com/office/powerpoint/2010/main" val="367960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 growth rate = 4 library of congress</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EOSDIS archives include more than 15,000 datasets which have a volume of more than 87 Pb in our archives and that includes at least 20 PB in the cloud. With SWOT, that rate is growing by 61 TB a day –all the current holdings of the library of Congress add up to about 15 TB, so we are growing at a rate of 4 Library of Congress a 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567" name="Google Shape;56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ngle Column Content">
  <p:cSld name="Single Column Content">
    <p:spTree>
      <p:nvGrpSpPr>
        <p:cNvPr id="1" name="Shape 53"/>
        <p:cNvGrpSpPr/>
        <p:nvPr/>
      </p:nvGrpSpPr>
      <p:grpSpPr>
        <a:xfrm>
          <a:off x="0" y="0"/>
          <a:ext cx="0" cy="0"/>
          <a:chOff x="0" y="0"/>
          <a:chExt cx="0" cy="0"/>
        </a:xfrm>
      </p:grpSpPr>
      <p:sp>
        <p:nvSpPr>
          <p:cNvPr id="54" name="Google Shape;5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46"/>
          <p:cNvSpPr txBox="1">
            <a:spLocks noGrp="1"/>
          </p:cNvSpPr>
          <p:nvPr>
            <p:ph type="ftr" idx="11"/>
          </p:nvPr>
        </p:nvSpPr>
        <p:spPr>
          <a:xfrm>
            <a:off x="3911600" y="5991226"/>
            <a:ext cx="74422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6"/>
          <p:cNvSpPr txBox="1">
            <a:spLocks noGrp="1"/>
          </p:cNvSpPr>
          <p:nvPr>
            <p:ph type="sldNum" idx="12"/>
          </p:nvPr>
        </p:nvSpPr>
        <p:spPr>
          <a:xfrm>
            <a:off x="48260" y="6149657"/>
            <a:ext cx="431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Calibri"/>
                <a:ea typeface="Calibri"/>
                <a:cs typeface="Calibri"/>
                <a:sym typeface="Calibri"/>
              </a:defRPr>
            </a:lvl1pPr>
            <a:lvl2pPr marL="0" lvl="1" indent="0" algn="ctr">
              <a:spcBef>
                <a:spcPts val="0"/>
              </a:spcBef>
              <a:buNone/>
              <a:defRPr sz="1400">
                <a:solidFill>
                  <a:schemeClr val="lt1"/>
                </a:solidFill>
                <a:latin typeface="Calibri"/>
                <a:ea typeface="Calibri"/>
                <a:cs typeface="Calibri"/>
                <a:sym typeface="Calibri"/>
              </a:defRPr>
            </a:lvl2pPr>
            <a:lvl3pPr marL="0" lvl="2" indent="0" algn="ctr">
              <a:spcBef>
                <a:spcPts val="0"/>
              </a:spcBef>
              <a:buNone/>
              <a:defRPr sz="1400">
                <a:solidFill>
                  <a:schemeClr val="lt1"/>
                </a:solidFill>
                <a:latin typeface="Calibri"/>
                <a:ea typeface="Calibri"/>
                <a:cs typeface="Calibri"/>
                <a:sym typeface="Calibri"/>
              </a:defRPr>
            </a:lvl3pPr>
            <a:lvl4pPr marL="0" lvl="3" indent="0" algn="ctr">
              <a:spcBef>
                <a:spcPts val="0"/>
              </a:spcBef>
              <a:buNone/>
              <a:defRPr sz="1400">
                <a:solidFill>
                  <a:schemeClr val="lt1"/>
                </a:solidFill>
                <a:latin typeface="Calibri"/>
                <a:ea typeface="Calibri"/>
                <a:cs typeface="Calibri"/>
                <a:sym typeface="Calibri"/>
              </a:defRPr>
            </a:lvl4pPr>
            <a:lvl5pPr marL="0" lvl="4" indent="0" algn="ctr">
              <a:spcBef>
                <a:spcPts val="0"/>
              </a:spcBef>
              <a:buNone/>
              <a:defRPr sz="1400">
                <a:solidFill>
                  <a:schemeClr val="lt1"/>
                </a:solidFill>
                <a:latin typeface="Calibri"/>
                <a:ea typeface="Calibri"/>
                <a:cs typeface="Calibri"/>
                <a:sym typeface="Calibri"/>
              </a:defRPr>
            </a:lvl5pPr>
            <a:lvl6pPr marL="0" lvl="5" indent="0" algn="ctr">
              <a:spcBef>
                <a:spcPts val="0"/>
              </a:spcBef>
              <a:buNone/>
              <a:defRPr sz="1400">
                <a:solidFill>
                  <a:schemeClr val="lt1"/>
                </a:solidFill>
                <a:latin typeface="Calibri"/>
                <a:ea typeface="Calibri"/>
                <a:cs typeface="Calibri"/>
                <a:sym typeface="Calibri"/>
              </a:defRPr>
            </a:lvl6pPr>
            <a:lvl7pPr marL="0" lvl="6" indent="0" algn="ctr">
              <a:spcBef>
                <a:spcPts val="0"/>
              </a:spcBef>
              <a:buNone/>
              <a:defRPr sz="1400">
                <a:solidFill>
                  <a:schemeClr val="lt1"/>
                </a:solidFill>
                <a:latin typeface="Calibri"/>
                <a:ea typeface="Calibri"/>
                <a:cs typeface="Calibri"/>
                <a:sym typeface="Calibri"/>
              </a:defRPr>
            </a:lvl7pPr>
            <a:lvl8pPr marL="0" lvl="7" indent="0" algn="ctr">
              <a:spcBef>
                <a:spcPts val="0"/>
              </a:spcBef>
              <a:buNone/>
              <a:defRPr sz="1400">
                <a:solidFill>
                  <a:schemeClr val="lt1"/>
                </a:solidFill>
                <a:latin typeface="Calibri"/>
                <a:ea typeface="Calibri"/>
                <a:cs typeface="Calibri"/>
                <a:sym typeface="Calibri"/>
              </a:defRPr>
            </a:lvl8pPr>
            <a:lvl9pPr marL="0" lvl="8" indent="0" algn="ctr">
              <a:spcBef>
                <a:spcPts val="0"/>
              </a:spcBef>
              <a:buNone/>
              <a:defRPr sz="14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46"/>
          <p:cNvSpPr txBox="1"/>
          <p:nvPr/>
        </p:nvSpPr>
        <p:spPr>
          <a:xfrm>
            <a:off x="7421879" y="3608506"/>
            <a:ext cx="271272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a:solidFill>
                  <a:schemeClr val="lt1"/>
                </a:solidFill>
                <a:latin typeface="Open Sans"/>
                <a:ea typeface="Open Sans"/>
                <a:cs typeface="Open Sans"/>
                <a:sym typeface="Open Sans"/>
              </a:rPr>
              <a:t>Image goes here</a:t>
            </a:r>
            <a:endParaRPr/>
          </a:p>
        </p:txBody>
      </p:sp>
      <p:sp>
        <p:nvSpPr>
          <p:cNvPr id="59" name="Google Shape;59;p46"/>
          <p:cNvSpPr txBox="1">
            <a:spLocks noGrp="1"/>
          </p:cNvSpPr>
          <p:nvPr>
            <p:ph type="body" idx="1"/>
          </p:nvPr>
        </p:nvSpPr>
        <p:spPr>
          <a:xfrm>
            <a:off x="838200" y="1825624"/>
            <a:ext cx="10515599" cy="393509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3200"/>
              <a:buNone/>
              <a:defRPr>
                <a:latin typeface="Calibri"/>
                <a:ea typeface="Calibri"/>
                <a:cs typeface="Calibri"/>
                <a:sym typeface="Calibri"/>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870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3766118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Single Column" type="tx">
  <p:cSld name="Title &amp; Single Column">
    <p:spTree>
      <p:nvGrpSpPr>
        <p:cNvPr id="1" name="Shape 17"/>
        <p:cNvGrpSpPr/>
        <p:nvPr/>
      </p:nvGrpSpPr>
      <p:grpSpPr>
        <a:xfrm>
          <a:off x="0" y="0"/>
          <a:ext cx="0" cy="0"/>
          <a:chOff x="0" y="0"/>
          <a:chExt cx="0" cy="0"/>
        </a:xfrm>
      </p:grpSpPr>
      <p:sp>
        <p:nvSpPr>
          <p:cNvPr id="18" name="Google Shape;18;p3"/>
          <p:cNvSpPr/>
          <p:nvPr/>
        </p:nvSpPr>
        <p:spPr>
          <a:xfrm>
            <a:off x="0" y="6361900"/>
            <a:ext cx="12244800" cy="572400"/>
          </a:xfrm>
          <a:prstGeom prst="rect">
            <a:avLst/>
          </a:prstGeom>
          <a:gradFill>
            <a:gsLst>
              <a:gs pos="0">
                <a:srgbClr val="2F8BBD"/>
              </a:gs>
              <a:gs pos="100000">
                <a:srgbClr val="8FBDD6"/>
              </a:gs>
              <a:gs pos="100000">
                <a:schemeClr val="lt2"/>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 name="Google Shape;19;p3"/>
          <p:cNvSpPr txBox="1">
            <a:spLocks noGrp="1"/>
          </p:cNvSpPr>
          <p:nvPr>
            <p:ph type="title"/>
          </p:nvPr>
        </p:nvSpPr>
        <p:spPr>
          <a:xfrm>
            <a:off x="1013333" y="593367"/>
            <a:ext cx="10763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C5370"/>
              </a:buClr>
              <a:buSzPts val="2800"/>
              <a:buFont typeface="Roboto Medium"/>
              <a:buNone/>
              <a:defRPr>
                <a:solidFill>
                  <a:srgbClr val="1C5370"/>
                </a:solidFill>
                <a:latin typeface="Roboto Medium"/>
                <a:ea typeface="Roboto Medium"/>
                <a:cs typeface="Roboto Medium"/>
                <a:sym typeface="Roboto Medium"/>
              </a:defRPr>
            </a:lvl1pPr>
            <a:lvl2pPr lvl="1" rtl="0">
              <a:spcBef>
                <a:spcPts val="0"/>
              </a:spcBef>
              <a:spcAft>
                <a:spcPts val="0"/>
              </a:spcAft>
              <a:buSzPts val="2800"/>
              <a:buFont typeface="Roboto Medium"/>
              <a:buNone/>
              <a:defRPr>
                <a:latin typeface="Roboto Medium"/>
                <a:ea typeface="Roboto Medium"/>
                <a:cs typeface="Roboto Medium"/>
                <a:sym typeface="Roboto Medium"/>
              </a:defRPr>
            </a:lvl2pPr>
            <a:lvl3pPr lvl="2" rtl="0">
              <a:spcBef>
                <a:spcPts val="0"/>
              </a:spcBef>
              <a:spcAft>
                <a:spcPts val="0"/>
              </a:spcAft>
              <a:buSzPts val="2800"/>
              <a:buFont typeface="Roboto Medium"/>
              <a:buNone/>
              <a:defRPr>
                <a:latin typeface="Roboto Medium"/>
                <a:ea typeface="Roboto Medium"/>
                <a:cs typeface="Roboto Medium"/>
                <a:sym typeface="Roboto Medium"/>
              </a:defRPr>
            </a:lvl3pPr>
            <a:lvl4pPr lvl="3" rtl="0">
              <a:spcBef>
                <a:spcPts val="0"/>
              </a:spcBef>
              <a:spcAft>
                <a:spcPts val="0"/>
              </a:spcAft>
              <a:buSzPts val="2800"/>
              <a:buFont typeface="Roboto Medium"/>
              <a:buNone/>
              <a:defRPr>
                <a:latin typeface="Roboto Medium"/>
                <a:ea typeface="Roboto Medium"/>
                <a:cs typeface="Roboto Medium"/>
                <a:sym typeface="Roboto Medium"/>
              </a:defRPr>
            </a:lvl4pPr>
            <a:lvl5pPr lvl="4" rtl="0">
              <a:spcBef>
                <a:spcPts val="0"/>
              </a:spcBef>
              <a:spcAft>
                <a:spcPts val="0"/>
              </a:spcAft>
              <a:buSzPts val="2800"/>
              <a:buFont typeface="Roboto Medium"/>
              <a:buNone/>
              <a:defRPr>
                <a:latin typeface="Roboto Medium"/>
                <a:ea typeface="Roboto Medium"/>
                <a:cs typeface="Roboto Medium"/>
                <a:sym typeface="Roboto Medium"/>
              </a:defRPr>
            </a:lvl5pPr>
            <a:lvl6pPr lvl="5" rtl="0">
              <a:spcBef>
                <a:spcPts val="0"/>
              </a:spcBef>
              <a:spcAft>
                <a:spcPts val="0"/>
              </a:spcAft>
              <a:buSzPts val="2800"/>
              <a:buFont typeface="Roboto Medium"/>
              <a:buNone/>
              <a:defRPr>
                <a:latin typeface="Roboto Medium"/>
                <a:ea typeface="Roboto Medium"/>
                <a:cs typeface="Roboto Medium"/>
                <a:sym typeface="Roboto Medium"/>
              </a:defRPr>
            </a:lvl6pPr>
            <a:lvl7pPr lvl="6" rtl="0">
              <a:spcBef>
                <a:spcPts val="0"/>
              </a:spcBef>
              <a:spcAft>
                <a:spcPts val="0"/>
              </a:spcAft>
              <a:buSzPts val="2800"/>
              <a:buFont typeface="Roboto Medium"/>
              <a:buNone/>
              <a:defRPr>
                <a:latin typeface="Roboto Medium"/>
                <a:ea typeface="Roboto Medium"/>
                <a:cs typeface="Roboto Medium"/>
                <a:sym typeface="Roboto Medium"/>
              </a:defRPr>
            </a:lvl7pPr>
            <a:lvl8pPr lvl="7" rtl="0">
              <a:spcBef>
                <a:spcPts val="0"/>
              </a:spcBef>
              <a:spcAft>
                <a:spcPts val="0"/>
              </a:spcAft>
              <a:buSzPts val="2800"/>
              <a:buFont typeface="Roboto Medium"/>
              <a:buNone/>
              <a:defRPr>
                <a:latin typeface="Roboto Medium"/>
                <a:ea typeface="Roboto Medium"/>
                <a:cs typeface="Roboto Medium"/>
                <a:sym typeface="Roboto Medium"/>
              </a:defRPr>
            </a:lvl8pPr>
            <a:lvl9pPr lvl="8" rtl="0">
              <a:spcBef>
                <a:spcPts val="0"/>
              </a:spcBef>
              <a:spcAft>
                <a:spcPts val="0"/>
              </a:spcAft>
              <a:buSzPts val="2800"/>
              <a:buFont typeface="Roboto Medium"/>
              <a:buNone/>
              <a:defRPr>
                <a:latin typeface="Roboto Medium"/>
                <a:ea typeface="Roboto Medium"/>
                <a:cs typeface="Roboto Medium"/>
                <a:sym typeface="Roboto Medium"/>
              </a:defRPr>
            </a:lvl9pPr>
          </a:lstStyle>
          <a:p>
            <a:endParaRPr/>
          </a:p>
        </p:txBody>
      </p:sp>
      <p:sp>
        <p:nvSpPr>
          <p:cNvPr id="20" name="Google Shape;20;p3"/>
          <p:cNvSpPr txBox="1">
            <a:spLocks noGrp="1"/>
          </p:cNvSpPr>
          <p:nvPr>
            <p:ph type="body" idx="1"/>
          </p:nvPr>
        </p:nvSpPr>
        <p:spPr>
          <a:xfrm>
            <a:off x="1197200" y="1536633"/>
            <a:ext cx="105792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dk1"/>
              </a:buClr>
              <a:buSzPts val="1800"/>
              <a:buFont typeface="Roboto"/>
              <a:buChar char="●"/>
              <a:defRPr>
                <a:solidFill>
                  <a:schemeClr val="dk1"/>
                </a:solidFill>
                <a:latin typeface="Roboto"/>
                <a:ea typeface="Roboto"/>
                <a:cs typeface="Roboto"/>
                <a:sym typeface="Roboto"/>
              </a:defRPr>
            </a:lvl1pPr>
            <a:lvl2pPr marL="1219170" lvl="1"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2pPr>
            <a:lvl3pPr marL="1828754" lvl="2"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3pPr>
            <a:lvl4pPr marL="2438339" lvl="3"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4pPr>
            <a:lvl5pPr marL="3047924" lvl="4"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5pPr>
            <a:lvl6pPr marL="3657509" lvl="5"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6pPr>
            <a:lvl7pPr marL="4267093" lvl="6"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7pPr>
            <a:lvl8pPr marL="4876678" lvl="7"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8pPr>
            <a:lvl9pPr marL="5486263" lvl="8" indent="-423323"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9pPr>
          </a:lstStyle>
          <a:p>
            <a:endParaRPr/>
          </a:p>
        </p:txBody>
      </p:sp>
      <p:sp>
        <p:nvSpPr>
          <p:cNvPr id="21" name="Google Shape;21;p3"/>
          <p:cNvSpPr/>
          <p:nvPr/>
        </p:nvSpPr>
        <p:spPr>
          <a:xfrm rot="10800000" flipH="1">
            <a:off x="-18167" y="-9933"/>
            <a:ext cx="370400" cy="6956000"/>
          </a:xfrm>
          <a:prstGeom prst="round1Rect">
            <a:avLst>
              <a:gd name="adj" fmla="val 50000"/>
            </a:avLst>
          </a:prstGeom>
          <a:solidFill>
            <a:srgbClr val="1F55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22" name="Google Shape;22;p3"/>
          <p:cNvCxnSpPr/>
          <p:nvPr/>
        </p:nvCxnSpPr>
        <p:spPr>
          <a:xfrm>
            <a:off x="589033" y="76633"/>
            <a:ext cx="11414000" cy="14000"/>
          </a:xfrm>
          <a:prstGeom prst="straightConnector1">
            <a:avLst/>
          </a:prstGeom>
          <a:noFill/>
          <a:ln w="19050" cap="flat" cmpd="sng">
            <a:solidFill>
              <a:srgbClr val="1F5573"/>
            </a:solidFill>
            <a:prstDash val="solid"/>
            <a:round/>
            <a:headEnd type="none" w="med" len="med"/>
            <a:tailEnd type="none" w="med" len="med"/>
          </a:ln>
        </p:spPr>
      </p:cxnSp>
    </p:spTree>
    <p:extLst>
      <p:ext uri="{BB962C8B-B14F-4D97-AF65-F5344CB8AC3E}">
        <p14:creationId xmlns:p14="http://schemas.microsoft.com/office/powerpoint/2010/main" val="1891757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8695-433E-D826-E7D3-BDD19379D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A3B79-D80E-1D28-0807-8677768F8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296AF6-3D82-3BCA-7ABE-C6A5771F8901}"/>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F95F96A3-780A-D008-2A21-4C788589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0BF9A-6E91-6528-C40D-A6A7A666F359}"/>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2614068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1CC2-45E6-B707-2608-B4847DC67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E9B966-3083-1526-54DB-FA9BDB42D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9372B-6AEA-312C-BEA2-5FE3E6E9F1BB}"/>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5F95FDD9-D9D2-648A-72F3-D8FD63DEA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BE0AE-4240-E6F0-F2F3-7B6515370895}"/>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239604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19E3-EFF0-11C0-D1E5-1A6403D6CD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F634B8-526D-2D68-4CEA-497CE61FBD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A6D0F3-9534-1F58-CD07-11F5AEA346B0}"/>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FE830E6D-A587-E5F7-2024-9C508C2FF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93538-F865-124D-74CF-D39B1191B323}"/>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2671861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BB0E-1F63-D6CC-CD34-D58E0C271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F7AAA-06A4-389C-50C6-FCEB223055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C05ED4-B01A-417C-EEB6-10837A445C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07441-235C-02AE-DCEB-56B0C5E4F910}"/>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6" name="Footer Placeholder 5">
            <a:extLst>
              <a:ext uri="{FF2B5EF4-FFF2-40B4-BE49-F238E27FC236}">
                <a16:creationId xmlns:a16="http://schemas.microsoft.com/office/drawing/2014/main" id="{6E4992AF-FF90-8585-0578-E795AED10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8F023-A0CE-30B8-DDD6-8C520C0ACBCA}"/>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3935379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77F7-1988-2D7E-030F-DEFD16FAF4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FE6FD2-B679-BED0-AF42-BF15C933C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60C392-F54F-B04B-6A85-0933F85A0B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515565-D820-546C-618E-D1E546329B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DE21E6-63EB-066F-FC5B-947D6C2B1F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E461B8-7767-B400-8663-C9F78107A4BB}"/>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8" name="Footer Placeholder 7">
            <a:extLst>
              <a:ext uri="{FF2B5EF4-FFF2-40B4-BE49-F238E27FC236}">
                <a16:creationId xmlns:a16="http://schemas.microsoft.com/office/drawing/2014/main" id="{2EC5DB9A-6678-5865-E2F3-6214F2CE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0D572D-601C-3B1E-39EB-0123E335374C}"/>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252383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647E-4868-D010-A407-C37023B79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B979D4-78EB-04D3-C1AC-A0F0514E9EFB}"/>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4" name="Footer Placeholder 3">
            <a:extLst>
              <a:ext uri="{FF2B5EF4-FFF2-40B4-BE49-F238E27FC236}">
                <a16:creationId xmlns:a16="http://schemas.microsoft.com/office/drawing/2014/main" id="{E3745D75-D3A2-1182-E451-30BCB121D8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3A325C-C34A-1DAE-D4CC-807D62B357F7}"/>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1614708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25528-81C3-5CFD-4042-C2F056048381}"/>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3" name="Footer Placeholder 2">
            <a:extLst>
              <a:ext uri="{FF2B5EF4-FFF2-40B4-BE49-F238E27FC236}">
                <a16:creationId xmlns:a16="http://schemas.microsoft.com/office/drawing/2014/main" id="{15C20536-FC13-A75A-2D6A-AA220C5B9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4BC36D-F26D-5886-EDC7-30044BC37FEB}"/>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260247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4702-918B-69F4-3E64-0F4038884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A55E24-0EDF-154E-971E-DF091FA0E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FE4DCF-660C-CCEF-9098-78FB06EC3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89AF6-326B-0A97-FEED-5FC5901B0B7D}"/>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6" name="Footer Placeholder 5">
            <a:extLst>
              <a:ext uri="{FF2B5EF4-FFF2-40B4-BE49-F238E27FC236}">
                <a16:creationId xmlns:a16="http://schemas.microsoft.com/office/drawing/2014/main" id="{1645498D-9BCC-F1B9-0F67-53BA5C69C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F2B47-76CA-88FD-3D7C-53DBF62A2EF4}"/>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32429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D8A5-65BC-9EBB-EE07-43A38C707F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CB091-194F-D111-1A26-DC587A521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16524-A840-C6C0-DF4B-BE2AFA4C8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D4C21-3E1C-5FC4-3B74-02C636FE65A9}"/>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6" name="Footer Placeholder 5">
            <a:extLst>
              <a:ext uri="{FF2B5EF4-FFF2-40B4-BE49-F238E27FC236}">
                <a16:creationId xmlns:a16="http://schemas.microsoft.com/office/drawing/2014/main" id="{C6E7EEBC-C0FB-9B12-D4D2-D55A18D54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DFD64-D906-2907-FCAE-EC7F64B732E1}"/>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3413807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66FF-04EB-31C3-6622-27F5863E6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DCBA5-819B-27D0-8B5E-21FCE2E04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A0762-35A3-C561-9FFE-5811924EF404}"/>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0DC24FAD-F64E-17E1-0479-3C8BF3523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EBFC9-C94D-A183-42D8-35EBAFEBE132}"/>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1995641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C4DE64-F562-34A2-294D-8C1D12700B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441CB-620E-604C-4954-63B7B6A6E9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CBA91-7057-740C-9E47-9A6923671F79}"/>
              </a:ext>
            </a:extLst>
          </p:cNvPr>
          <p:cNvSpPr>
            <a:spLocks noGrp="1"/>
          </p:cNvSpPr>
          <p:nvPr>
            <p:ph type="dt" sz="half" idx="10"/>
          </p:nvPr>
        </p:nvSpPr>
        <p:spPr/>
        <p:txBody>
          <a:body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DA97938A-9F23-DA31-D886-C85B568C0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0469B-2BB5-3637-1B1A-7726B66DE996}"/>
              </a:ext>
            </a:extLst>
          </p:cNvPr>
          <p:cNvSpPr>
            <a:spLocks noGrp="1"/>
          </p:cNvSpPr>
          <p:nvPr>
            <p:ph type="sldNum" sz="quarter" idx="12"/>
          </p:nvPr>
        </p:nvSpPr>
        <p:spPr/>
        <p:txBody>
          <a:bodyPr/>
          <a:lstStyle/>
          <a:p>
            <a:fld id="{B5760656-2D4C-4ED4-9D32-51709B0C1855}" type="slidenum">
              <a:rPr lang="en-US" smtClean="0"/>
              <a:t>‹#›</a:t>
            </a:fld>
            <a:endParaRPr lang="en-US"/>
          </a:p>
        </p:txBody>
      </p:sp>
    </p:spTree>
    <p:extLst>
      <p:ext uri="{BB962C8B-B14F-4D97-AF65-F5344CB8AC3E}">
        <p14:creationId xmlns:p14="http://schemas.microsoft.com/office/powerpoint/2010/main" val="3968187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7D9E45-1A75-04D6-C65B-3462FCF13B54}"/>
              </a:ext>
            </a:extLst>
          </p:cNvPr>
          <p:cNvPicPr>
            <a:picLocks noChangeAspect="1"/>
          </p:cNvPicPr>
          <p:nvPr userDrawn="1"/>
        </p:nvPicPr>
        <p:blipFill>
          <a:blip r:embed="rId2"/>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9A5A0A14-7570-C822-9A85-C1E73A899DAF}"/>
              </a:ext>
            </a:extLst>
          </p:cNvPr>
          <p:cNvSpPr/>
          <p:nvPr userDrawn="1"/>
        </p:nvSpPr>
        <p:spPr>
          <a:xfrm>
            <a:off x="-2" y="5212079"/>
            <a:ext cx="12192002" cy="1645921"/>
          </a:xfrm>
          <a:prstGeom prst="rect">
            <a:avLst/>
          </a:prstGeom>
          <a:solidFill>
            <a:schemeClr val="accent1">
              <a:lumMod val="50000"/>
              <a:alpha val="71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9C9495-CD52-30D5-F28B-0D3CD3E478A0}"/>
              </a:ext>
            </a:extLst>
          </p:cNvPr>
          <p:cNvSpPr/>
          <p:nvPr userDrawn="1"/>
        </p:nvSpPr>
        <p:spPr>
          <a:xfrm>
            <a:off x="13919836" y="1503047"/>
            <a:ext cx="12192000" cy="2200375"/>
          </a:xfrm>
          <a:prstGeom prst="rect">
            <a:avLst/>
          </a:prstGeom>
          <a:solidFill>
            <a:schemeClr val="accent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A520D20-CC47-3924-DFC2-2F1723739C35}"/>
              </a:ext>
            </a:extLst>
          </p:cNvPr>
          <p:cNvSpPr/>
          <p:nvPr userDrawn="1"/>
        </p:nvSpPr>
        <p:spPr>
          <a:xfrm flipH="1">
            <a:off x="15018656" y="-1723954"/>
            <a:ext cx="6047734" cy="6858000"/>
          </a:xfrm>
          <a:prstGeom prst="rect">
            <a:avLst/>
          </a:prstGeom>
          <a:gradFill>
            <a:gsLst>
              <a:gs pos="0">
                <a:schemeClr val="accent2"/>
              </a:gs>
              <a:gs pos="61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C6687D3-E8B3-E41F-219D-ADAA06432D11}"/>
              </a:ext>
            </a:extLst>
          </p:cNvPr>
          <p:cNvSpPr/>
          <p:nvPr userDrawn="1"/>
        </p:nvSpPr>
        <p:spPr>
          <a:xfrm>
            <a:off x="0" y="0"/>
            <a:ext cx="12192002" cy="1645921"/>
          </a:xfrm>
          <a:prstGeom prst="rect">
            <a:avLst/>
          </a:prstGeom>
          <a:solidFill>
            <a:schemeClr val="accent1">
              <a:lumMod val="50000"/>
              <a:alpha val="71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61973A2-CAA9-7651-BA5A-9BA25CC76276}"/>
              </a:ext>
            </a:extLst>
          </p:cNvPr>
          <p:cNvSpPr/>
          <p:nvPr userDrawn="1"/>
        </p:nvSpPr>
        <p:spPr>
          <a:xfrm>
            <a:off x="-2" y="1645921"/>
            <a:ext cx="12192002" cy="3566157"/>
          </a:xfrm>
          <a:prstGeom prst="rect">
            <a:avLst/>
          </a:prstGeom>
          <a:gradFill flip="none" rotWithShape="1">
            <a:gsLst>
              <a:gs pos="0">
                <a:schemeClr val="accent4">
                  <a:alpha val="36000"/>
                </a:schemeClr>
              </a:gs>
              <a:gs pos="77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90D98-F936-18BF-6E17-A3B6E5E23DB2}"/>
              </a:ext>
            </a:extLst>
          </p:cNvPr>
          <p:cNvSpPr>
            <a:spLocks noGrp="1"/>
          </p:cNvSpPr>
          <p:nvPr>
            <p:ph type="ctrTitle"/>
          </p:nvPr>
        </p:nvSpPr>
        <p:spPr>
          <a:xfrm>
            <a:off x="650241" y="1756345"/>
            <a:ext cx="5727562" cy="2113885"/>
          </a:xfrm>
          <a:prstGeom prst="rect">
            <a:avLst/>
          </a:prstGeom>
          <a:noFill/>
        </p:spPr>
        <p:txBody>
          <a:bodyPr anchor="ctr">
            <a:noAutofit/>
          </a:bodyPr>
          <a:lstStyle>
            <a:lvl1pPr marL="0" algn="l">
              <a:lnSpc>
                <a:spcPct val="100000"/>
              </a:lnSpc>
              <a:spcBef>
                <a:spcPts val="0"/>
              </a:spcBef>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213DDC8-8137-F776-3B1D-88D1D9E62F2D}"/>
              </a:ext>
            </a:extLst>
          </p:cNvPr>
          <p:cNvSpPr>
            <a:spLocks noGrp="1"/>
          </p:cNvSpPr>
          <p:nvPr>
            <p:ph type="subTitle" idx="1"/>
          </p:nvPr>
        </p:nvSpPr>
        <p:spPr>
          <a:xfrm>
            <a:off x="650240" y="4055904"/>
            <a:ext cx="5727562" cy="752625"/>
          </a:xfrm>
          <a:noFill/>
        </p:spPr>
        <p:txBody>
          <a:bodyPr anchor="ctr">
            <a:normAutofit/>
          </a:bodyPr>
          <a:lstStyle>
            <a:lvl1pPr marL="0" indent="0" algn="l">
              <a:lnSpc>
                <a:spcPct val="100000"/>
              </a:lnSpc>
              <a:spcBef>
                <a:spcPts val="1200"/>
              </a:spcBef>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7" name="Picture 56">
            <a:extLst>
              <a:ext uri="{FF2B5EF4-FFF2-40B4-BE49-F238E27FC236}">
                <a16:creationId xmlns:a16="http://schemas.microsoft.com/office/drawing/2014/main" id="{61C5FBFF-2BFB-C040-FDD9-FA98D2530E4F}"/>
              </a:ext>
            </a:extLst>
          </p:cNvPr>
          <p:cNvPicPr>
            <a:picLocks noChangeAspect="1"/>
          </p:cNvPicPr>
          <p:nvPr userDrawn="1"/>
        </p:nvPicPr>
        <p:blipFill>
          <a:blip r:embed="rId3"/>
          <a:srcRect/>
          <a:stretch/>
        </p:blipFill>
        <p:spPr>
          <a:xfrm>
            <a:off x="6377804" y="912701"/>
            <a:ext cx="5428116" cy="5428116"/>
          </a:xfrm>
          <a:prstGeom prst="rect">
            <a:avLst/>
          </a:prstGeom>
        </p:spPr>
      </p:pic>
      <p:pic>
        <p:nvPicPr>
          <p:cNvPr id="8" name="Picture 7" descr="Text&#10;&#10;Description automatically generated">
            <a:extLst>
              <a:ext uri="{FF2B5EF4-FFF2-40B4-BE49-F238E27FC236}">
                <a16:creationId xmlns:a16="http://schemas.microsoft.com/office/drawing/2014/main" id="{12545612-7CC9-9026-478C-D78B023F9076}"/>
              </a:ext>
            </a:extLst>
          </p:cNvPr>
          <p:cNvPicPr>
            <a:picLocks noChangeAspect="1"/>
          </p:cNvPicPr>
          <p:nvPr userDrawn="1"/>
        </p:nvPicPr>
        <p:blipFill>
          <a:blip r:embed="rId4"/>
          <a:stretch>
            <a:fillRect/>
          </a:stretch>
        </p:blipFill>
        <p:spPr>
          <a:xfrm>
            <a:off x="457200" y="5524126"/>
            <a:ext cx="4053840" cy="1110354"/>
          </a:xfrm>
          <a:prstGeom prst="rect">
            <a:avLst/>
          </a:prstGeom>
        </p:spPr>
      </p:pic>
    </p:spTree>
    <p:extLst>
      <p:ext uri="{BB962C8B-B14F-4D97-AF65-F5344CB8AC3E}">
        <p14:creationId xmlns:p14="http://schemas.microsoft.com/office/powerpoint/2010/main" val="3452761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TO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A05732-1FAC-7A23-A2A4-3CA4D9A90419}"/>
              </a:ext>
            </a:extLst>
          </p:cNvPr>
          <p:cNvSpPr>
            <a:spLocks noGrp="1"/>
          </p:cNvSpPr>
          <p:nvPr>
            <p:ph type="ftr" sz="quarter" idx="11"/>
          </p:nvPr>
        </p:nvSpPr>
        <p:spPr>
          <a:xfrm>
            <a:off x="4630366" y="5991226"/>
            <a:ext cx="6723434" cy="730250"/>
          </a:xfrm>
        </p:spPr>
        <p:txBody>
          <a:bodyPr/>
          <a:lstStyle/>
          <a:p>
            <a:endParaRPr lang="en-US"/>
          </a:p>
        </p:txBody>
      </p:sp>
      <p:sp>
        <p:nvSpPr>
          <p:cNvPr id="6" name="Slide Number Placeholder 5">
            <a:extLst>
              <a:ext uri="{FF2B5EF4-FFF2-40B4-BE49-F238E27FC236}">
                <a16:creationId xmlns:a16="http://schemas.microsoft.com/office/drawing/2014/main" id="{BF83B340-8EF8-E21F-C477-8C613155261A}"/>
              </a:ext>
            </a:extLst>
          </p:cNvPr>
          <p:cNvSpPr>
            <a:spLocks noGrp="1"/>
          </p:cNvSpPr>
          <p:nvPr>
            <p:ph type="sldNum" sz="quarter" idx="12"/>
          </p:nvPr>
        </p:nvSpPr>
        <p:spPr/>
        <p:txBody>
          <a:bodyPr/>
          <a:lstStyle/>
          <a:p>
            <a:fld id="{1A3032F6-4788-0C4A-B0D8-03B8E72BF810}" type="slidenum">
              <a:rPr lang="en-US" smtClean="0"/>
              <a:t>‹#›</a:t>
            </a:fld>
            <a:endParaRPr lang="en-US"/>
          </a:p>
        </p:txBody>
      </p:sp>
      <p:pic>
        <p:nvPicPr>
          <p:cNvPr id="7" name="Picture 6" descr="A picture containing outdoor, nature, mountain&#10;&#10;Description automatically generated">
            <a:extLst>
              <a:ext uri="{FF2B5EF4-FFF2-40B4-BE49-F238E27FC236}">
                <a16:creationId xmlns:a16="http://schemas.microsoft.com/office/drawing/2014/main" id="{0E6A1354-0A9B-89FE-5005-632913F3EF6D}"/>
              </a:ext>
            </a:extLst>
          </p:cNvPr>
          <p:cNvPicPr>
            <a:picLocks noChangeAspect="1"/>
          </p:cNvPicPr>
          <p:nvPr userDrawn="1"/>
        </p:nvPicPr>
        <p:blipFill>
          <a:blip r:embed="rId2"/>
          <a:stretch>
            <a:fillRect/>
          </a:stretch>
        </p:blipFill>
        <p:spPr>
          <a:xfrm>
            <a:off x="524510" y="2239"/>
            <a:ext cx="11667490" cy="6855761"/>
          </a:xfrm>
          <a:prstGeom prst="rect">
            <a:avLst/>
          </a:prstGeom>
        </p:spPr>
      </p:pic>
      <p:sp>
        <p:nvSpPr>
          <p:cNvPr id="8" name="Rectangle 7">
            <a:extLst>
              <a:ext uri="{FF2B5EF4-FFF2-40B4-BE49-F238E27FC236}">
                <a16:creationId xmlns:a16="http://schemas.microsoft.com/office/drawing/2014/main" id="{8E0872B7-C0CD-0850-5F97-F6609D5AFC51}"/>
              </a:ext>
            </a:extLst>
          </p:cNvPr>
          <p:cNvSpPr/>
          <p:nvPr userDrawn="1"/>
        </p:nvSpPr>
        <p:spPr>
          <a:xfrm>
            <a:off x="524510" y="0"/>
            <a:ext cx="8578850" cy="6855761"/>
          </a:xfrm>
          <a:prstGeom prst="rect">
            <a:avLst/>
          </a:prstGeom>
          <a:solidFill>
            <a:schemeClr val="accent1">
              <a:lumMod val="50000"/>
              <a:alpha val="71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FFAD89-7176-996F-0BD4-7A03ECECC441}"/>
              </a:ext>
            </a:extLst>
          </p:cNvPr>
          <p:cNvSpPr/>
          <p:nvPr userDrawn="1"/>
        </p:nvSpPr>
        <p:spPr>
          <a:xfrm>
            <a:off x="9103360" y="2"/>
            <a:ext cx="3088640" cy="6857998"/>
          </a:xfrm>
          <a:prstGeom prst="rect">
            <a:avLst/>
          </a:pr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2C09B-1452-F951-5518-C256F115A445}"/>
              </a:ext>
            </a:extLst>
          </p:cNvPr>
          <p:cNvSpPr>
            <a:spLocks noGrp="1"/>
          </p:cNvSpPr>
          <p:nvPr>
            <p:ph type="title"/>
          </p:nvPr>
        </p:nvSpPr>
        <p:spPr>
          <a:xfrm>
            <a:off x="838200" y="710264"/>
            <a:ext cx="7879080" cy="980424"/>
          </a:xfrm>
          <a:prstGeom prst="rect">
            <a:avLst/>
          </a:prstGeom>
        </p:spPr>
        <p:txBody>
          <a:bodyPr anchor="t"/>
          <a:lstStyle>
            <a:lvl1pPr>
              <a:buClr>
                <a:schemeClr val="bg1"/>
              </a:buCl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D7C5834-7514-89FB-1069-C147691E8EE6}"/>
              </a:ext>
            </a:extLst>
          </p:cNvPr>
          <p:cNvSpPr>
            <a:spLocks noGrp="1"/>
          </p:cNvSpPr>
          <p:nvPr>
            <p:ph idx="1"/>
          </p:nvPr>
        </p:nvSpPr>
        <p:spPr>
          <a:xfrm>
            <a:off x="838200" y="1825625"/>
            <a:ext cx="7879080" cy="3914775"/>
          </a:xfrm>
        </p:spPr>
        <p:txBody>
          <a:bodyPr/>
          <a:lstStyle>
            <a:lvl1pPr>
              <a:buClr>
                <a:schemeClr val="bg1"/>
              </a:buClr>
              <a:defRPr>
                <a:solidFill>
                  <a:schemeClr val="bg1"/>
                </a:solidFill>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EBC2BC57-A472-1E39-ACDC-57585D9D5E52}"/>
              </a:ext>
            </a:extLst>
          </p:cNvPr>
          <p:cNvCxnSpPr/>
          <p:nvPr userDrawn="1"/>
        </p:nvCxnSpPr>
        <p:spPr>
          <a:xfrm>
            <a:off x="995680" y="558800"/>
            <a:ext cx="179832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381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6B30A-B3FC-84C8-613D-8AA1BDB98E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00" y="0"/>
            <a:ext cx="11684000" cy="6858000"/>
          </a:xfrm>
          <a:prstGeom prst="rect">
            <a:avLst/>
          </a:prstGeom>
        </p:spPr>
      </p:pic>
      <p:sp>
        <p:nvSpPr>
          <p:cNvPr id="10" name="Rectangle 9">
            <a:extLst>
              <a:ext uri="{FF2B5EF4-FFF2-40B4-BE49-F238E27FC236}">
                <a16:creationId xmlns:a16="http://schemas.microsoft.com/office/drawing/2014/main" id="{ED040C18-394E-EAA8-2170-F227922CA919}"/>
              </a:ext>
            </a:extLst>
          </p:cNvPr>
          <p:cNvSpPr/>
          <p:nvPr userDrawn="1"/>
        </p:nvSpPr>
        <p:spPr>
          <a:xfrm>
            <a:off x="508001" y="0"/>
            <a:ext cx="8567418" cy="6858000"/>
          </a:xfrm>
          <a:prstGeom prst="rect">
            <a:avLst/>
          </a:prstGeom>
          <a:solidFill>
            <a:schemeClr val="accent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1852852"/>
            <a:ext cx="6898640" cy="1864360"/>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914401" y="3722292"/>
            <a:ext cx="6898640" cy="1500187"/>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06F67596-4874-C1FF-EC26-DFB4ED1C36C3}"/>
              </a:ext>
            </a:extLst>
          </p:cNvPr>
          <p:cNvCxnSpPr/>
          <p:nvPr userDrawn="1"/>
        </p:nvCxnSpPr>
        <p:spPr>
          <a:xfrm>
            <a:off x="1036321" y="1666240"/>
            <a:ext cx="1991360" cy="0"/>
          </a:xfrm>
          <a:prstGeom prst="line">
            <a:avLst/>
          </a:prstGeom>
          <a:ln w="38100">
            <a:solidFill>
              <a:srgbClr val="47DA8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E31EEF-3C2E-7535-DDBF-4A1184600CA1}"/>
              </a:ext>
            </a:extLst>
          </p:cNvPr>
          <p:cNvSpPr/>
          <p:nvPr userDrawn="1"/>
        </p:nvSpPr>
        <p:spPr>
          <a:xfrm>
            <a:off x="-20319" y="0"/>
            <a:ext cx="528320" cy="6858000"/>
          </a:xfrm>
          <a:prstGeom prst="rect">
            <a:avLst/>
          </a:prstGeom>
          <a:solidFill>
            <a:srgbClr val="47D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Tree>
    <p:extLst>
      <p:ext uri="{BB962C8B-B14F-4D97-AF65-F5344CB8AC3E}">
        <p14:creationId xmlns:p14="http://schemas.microsoft.com/office/powerpoint/2010/main" val="1734854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32B658D0-DFBF-FE67-CFBB-02736CC24C93}"/>
              </a:ext>
            </a:extLst>
          </p:cNvPr>
          <p:cNvSpPr>
            <a:spLocks noGrp="1"/>
          </p:cNvSpPr>
          <p:nvPr>
            <p:ph type="body" sz="quarter" idx="14"/>
          </p:nvPr>
        </p:nvSpPr>
        <p:spPr>
          <a:xfrm>
            <a:off x="838200" y="1879600"/>
            <a:ext cx="10515600" cy="3759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6723434" cy="730250"/>
          </a:xfrm>
        </p:spPr>
        <p:txBody>
          <a:bodyPr/>
          <a:lstStyle/>
          <a:p>
            <a:endParaRPr lang="en-US"/>
          </a:p>
        </p:txBody>
      </p:sp>
    </p:spTree>
    <p:extLst>
      <p:ext uri="{BB962C8B-B14F-4D97-AF65-F5344CB8AC3E}">
        <p14:creationId xmlns:p14="http://schemas.microsoft.com/office/powerpoint/2010/main" val="168587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with satell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8468360" cy="1325563"/>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32B658D0-DFBF-FE67-CFBB-02736CC24C93}"/>
              </a:ext>
            </a:extLst>
          </p:cNvPr>
          <p:cNvSpPr>
            <a:spLocks noGrp="1"/>
          </p:cNvSpPr>
          <p:nvPr>
            <p:ph type="body" sz="quarter" idx="14"/>
          </p:nvPr>
        </p:nvSpPr>
        <p:spPr>
          <a:xfrm>
            <a:off x="838200" y="1879600"/>
            <a:ext cx="10515600" cy="3759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6723434" cy="730250"/>
          </a:xfrm>
        </p:spPr>
        <p:txBody>
          <a:bodyPr/>
          <a:lstStyle/>
          <a:p>
            <a:endParaRPr lang="en-US"/>
          </a:p>
        </p:txBody>
      </p:sp>
      <p:pic>
        <p:nvPicPr>
          <p:cNvPr id="5" name="Picture 4" descr="Icon&#10;&#10;Description automatically generated">
            <a:extLst>
              <a:ext uri="{FF2B5EF4-FFF2-40B4-BE49-F238E27FC236}">
                <a16:creationId xmlns:a16="http://schemas.microsoft.com/office/drawing/2014/main" id="{4B85CC19-6470-E8C2-D410-B5A86BBAC010}"/>
              </a:ext>
            </a:extLst>
          </p:cNvPr>
          <p:cNvPicPr>
            <a:picLocks noChangeAspect="1"/>
          </p:cNvPicPr>
          <p:nvPr userDrawn="1"/>
        </p:nvPicPr>
        <p:blipFill>
          <a:blip r:embed="rId2"/>
          <a:stretch>
            <a:fillRect/>
          </a:stretch>
        </p:blipFill>
        <p:spPr>
          <a:xfrm>
            <a:off x="9515674" y="136524"/>
            <a:ext cx="2551865" cy="2372996"/>
          </a:xfrm>
          <a:prstGeom prst="rect">
            <a:avLst/>
          </a:prstGeom>
        </p:spPr>
      </p:pic>
    </p:spTree>
    <p:extLst>
      <p:ext uri="{BB962C8B-B14F-4D97-AF65-F5344CB8AC3E}">
        <p14:creationId xmlns:p14="http://schemas.microsoft.com/office/powerpoint/2010/main" val="1322915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199" y="365125"/>
            <a:ext cx="10896601" cy="1325563"/>
          </a:xfrm>
          <a:prstGeom prst="rect">
            <a:avLst/>
          </a:prstGeom>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32B658D0-DFBF-FE67-CFBB-02736CC24C93}"/>
              </a:ext>
            </a:extLst>
          </p:cNvPr>
          <p:cNvSpPr>
            <a:spLocks noGrp="1"/>
          </p:cNvSpPr>
          <p:nvPr>
            <p:ph type="body" sz="quarter" idx="14"/>
          </p:nvPr>
        </p:nvSpPr>
        <p:spPr>
          <a:xfrm>
            <a:off x="838200" y="1879600"/>
            <a:ext cx="5394960" cy="3759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5C6DD1E5-A66E-1A60-8075-A14C860F07CD}"/>
              </a:ext>
            </a:extLst>
          </p:cNvPr>
          <p:cNvSpPr>
            <a:spLocks noGrp="1"/>
          </p:cNvSpPr>
          <p:nvPr>
            <p:ph type="body" sz="quarter" idx="15"/>
          </p:nvPr>
        </p:nvSpPr>
        <p:spPr>
          <a:xfrm>
            <a:off x="6339840" y="1879600"/>
            <a:ext cx="5394961" cy="37592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ooter Placeholder 4">
            <a:extLst>
              <a:ext uri="{FF2B5EF4-FFF2-40B4-BE49-F238E27FC236}">
                <a16:creationId xmlns:a16="http://schemas.microsoft.com/office/drawing/2014/main" id="{70635B42-5B15-6129-4970-118D088E299B}"/>
              </a:ext>
            </a:extLst>
          </p:cNvPr>
          <p:cNvSpPr>
            <a:spLocks noGrp="1"/>
          </p:cNvSpPr>
          <p:nvPr>
            <p:ph type="ftr" sz="quarter" idx="11"/>
          </p:nvPr>
        </p:nvSpPr>
        <p:spPr>
          <a:xfrm>
            <a:off x="4630366" y="5991226"/>
            <a:ext cx="6723434" cy="730250"/>
          </a:xfrm>
        </p:spPr>
        <p:txBody>
          <a:bodyPr/>
          <a:lstStyle/>
          <a:p>
            <a:endParaRPr lang="en-US"/>
          </a:p>
        </p:txBody>
      </p:sp>
    </p:spTree>
    <p:extLst>
      <p:ext uri="{BB962C8B-B14F-4D97-AF65-F5344CB8AC3E}">
        <p14:creationId xmlns:p14="http://schemas.microsoft.com/office/powerpoint/2010/main" val="1330557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DE0D-F4C0-CE44-1746-3D9712D102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B72C54-2DBB-B4AB-7862-D80C9CE609FD}"/>
              </a:ext>
            </a:extLst>
          </p:cNvPr>
          <p:cNvSpPr>
            <a:spLocks noGrp="1"/>
          </p:cNvSpPr>
          <p:nvPr>
            <p:ph type="body" idx="1" hasCustomPrompt="1"/>
          </p:nvPr>
        </p:nvSpPr>
        <p:spPr>
          <a:xfrm>
            <a:off x="836612" y="1762443"/>
            <a:ext cx="5157787" cy="574357"/>
          </a:xfrm>
        </p:spPr>
        <p:txBody>
          <a:bodyPr anchor="t"/>
          <a:lstStyle>
            <a:lvl1pPr marL="0" indent="0">
              <a:buNone/>
              <a:defRPr sz="2400" b="1">
                <a:solidFill>
                  <a:srgbClr val="32323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One Heading</a:t>
            </a:r>
          </a:p>
        </p:txBody>
      </p:sp>
      <p:sp>
        <p:nvSpPr>
          <p:cNvPr id="5" name="Text Placeholder 4">
            <a:extLst>
              <a:ext uri="{FF2B5EF4-FFF2-40B4-BE49-F238E27FC236}">
                <a16:creationId xmlns:a16="http://schemas.microsoft.com/office/drawing/2014/main" id="{B58AAD10-C1E2-5288-A1D8-7E5F67DB177B}"/>
              </a:ext>
            </a:extLst>
          </p:cNvPr>
          <p:cNvSpPr>
            <a:spLocks noGrp="1"/>
          </p:cNvSpPr>
          <p:nvPr>
            <p:ph type="body" sz="quarter" idx="3" hasCustomPrompt="1"/>
          </p:nvPr>
        </p:nvSpPr>
        <p:spPr>
          <a:xfrm>
            <a:off x="6172200" y="1762443"/>
            <a:ext cx="5183188" cy="574357"/>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Column Two Heading</a:t>
            </a:r>
          </a:p>
        </p:txBody>
      </p:sp>
      <p:sp>
        <p:nvSpPr>
          <p:cNvPr id="9" name="Slide Number Placeholder 8">
            <a:extLst>
              <a:ext uri="{FF2B5EF4-FFF2-40B4-BE49-F238E27FC236}">
                <a16:creationId xmlns:a16="http://schemas.microsoft.com/office/drawing/2014/main" id="{73686602-C5A3-1471-CCB8-43194CF334E9}"/>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2DB7771A-B7C7-1DC4-6D9E-C02A7779F2A2}"/>
              </a:ext>
            </a:extLst>
          </p:cNvPr>
          <p:cNvSpPr>
            <a:spLocks noGrp="1"/>
          </p:cNvSpPr>
          <p:nvPr>
            <p:ph type="body" sz="quarter" idx="14"/>
          </p:nvPr>
        </p:nvSpPr>
        <p:spPr>
          <a:xfrm>
            <a:off x="836613" y="2479675"/>
            <a:ext cx="5157787" cy="315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6FDE6E72-CE05-CA45-CDFC-878CF406D3E1}"/>
              </a:ext>
            </a:extLst>
          </p:cNvPr>
          <p:cNvSpPr>
            <a:spLocks noGrp="1"/>
          </p:cNvSpPr>
          <p:nvPr>
            <p:ph type="body" sz="quarter" idx="15"/>
          </p:nvPr>
        </p:nvSpPr>
        <p:spPr>
          <a:xfrm>
            <a:off x="6184900" y="2490470"/>
            <a:ext cx="5157787" cy="315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E6E73605-6AEA-B17F-1A28-DF7FE2E9FFE5}"/>
              </a:ext>
            </a:extLst>
          </p:cNvPr>
          <p:cNvSpPr>
            <a:spLocks noGrp="1"/>
          </p:cNvSpPr>
          <p:nvPr>
            <p:ph type="ftr" sz="quarter" idx="11"/>
          </p:nvPr>
        </p:nvSpPr>
        <p:spPr>
          <a:xfrm>
            <a:off x="4630366" y="5991226"/>
            <a:ext cx="6723434" cy="730250"/>
          </a:xfrm>
        </p:spPr>
        <p:txBody>
          <a:bodyPr/>
          <a:lstStyle/>
          <a:p>
            <a:endParaRPr lang="en-US"/>
          </a:p>
        </p:txBody>
      </p:sp>
    </p:spTree>
    <p:extLst>
      <p:ext uri="{BB962C8B-B14F-4D97-AF65-F5344CB8AC3E}">
        <p14:creationId xmlns:p14="http://schemas.microsoft.com/office/powerpoint/2010/main" val="3877269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C7E3-EE44-72D2-CF26-707D2319AAC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122AB79-947C-B671-360F-793AD31684E7}"/>
              </a:ext>
            </a:extLst>
          </p:cNvPr>
          <p:cNvSpPr>
            <a:spLocks noGrp="1"/>
          </p:cNvSpPr>
          <p:nvPr>
            <p:ph type="sldNum" sz="quarter" idx="12"/>
          </p:nvPr>
        </p:nvSpPr>
        <p:spPr/>
        <p:txBody>
          <a:bodyPr/>
          <a:lstStyle/>
          <a:p>
            <a:fld id="{1A3032F6-4788-0C4A-B0D8-03B8E72BF810}" type="slidenum">
              <a:rPr lang="en-US" smtClean="0"/>
              <a:pPr/>
              <a:t>‹#›</a:t>
            </a:fld>
            <a:endParaRPr lang="en-US"/>
          </a:p>
        </p:txBody>
      </p:sp>
      <p:sp>
        <p:nvSpPr>
          <p:cNvPr id="7" name="Chart Placeholder 6">
            <a:extLst>
              <a:ext uri="{FF2B5EF4-FFF2-40B4-BE49-F238E27FC236}">
                <a16:creationId xmlns:a16="http://schemas.microsoft.com/office/drawing/2014/main" id="{D9864733-5ECB-9BF6-DA81-A50C22F6129C}"/>
              </a:ext>
            </a:extLst>
          </p:cNvPr>
          <p:cNvSpPr>
            <a:spLocks noGrp="1"/>
          </p:cNvSpPr>
          <p:nvPr>
            <p:ph type="chart" sz="quarter" idx="13"/>
          </p:nvPr>
        </p:nvSpPr>
        <p:spPr>
          <a:xfrm>
            <a:off x="838200" y="1828800"/>
            <a:ext cx="10515600" cy="3962400"/>
          </a:xfrm>
        </p:spPr>
        <p:txBody>
          <a:bodyPr/>
          <a:lstStyle>
            <a:lvl1pPr marL="0" indent="0">
              <a:buNone/>
              <a:defRPr/>
            </a:lvl1pPr>
          </a:lstStyle>
          <a:p>
            <a:r>
              <a:rPr lang="en-US"/>
              <a:t>Click icon to add chart</a:t>
            </a:r>
          </a:p>
        </p:txBody>
      </p:sp>
      <p:sp>
        <p:nvSpPr>
          <p:cNvPr id="6" name="Footer Placeholder 4">
            <a:extLst>
              <a:ext uri="{FF2B5EF4-FFF2-40B4-BE49-F238E27FC236}">
                <a16:creationId xmlns:a16="http://schemas.microsoft.com/office/drawing/2014/main" id="{A0F9A063-8B5F-1B8B-F15B-E1E0C097E01F}"/>
              </a:ext>
            </a:extLst>
          </p:cNvPr>
          <p:cNvSpPr>
            <a:spLocks noGrp="1"/>
          </p:cNvSpPr>
          <p:nvPr>
            <p:ph type="ftr" sz="quarter" idx="11"/>
          </p:nvPr>
        </p:nvSpPr>
        <p:spPr>
          <a:xfrm>
            <a:off x="4630366" y="5991226"/>
            <a:ext cx="6723434" cy="730250"/>
          </a:xfrm>
        </p:spPr>
        <p:txBody>
          <a:bodyPr/>
          <a:lstStyle/>
          <a:p>
            <a:endParaRPr lang="en-US"/>
          </a:p>
        </p:txBody>
      </p:sp>
    </p:spTree>
    <p:extLst>
      <p:ext uri="{BB962C8B-B14F-4D97-AF65-F5344CB8AC3E}">
        <p14:creationId xmlns:p14="http://schemas.microsoft.com/office/powerpoint/2010/main" val="903215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16" name="Picture 15" descr="A close-up of a person's eye&#10;&#10;Description automatically generated with low confidence">
            <a:extLst>
              <a:ext uri="{FF2B5EF4-FFF2-40B4-BE49-F238E27FC236}">
                <a16:creationId xmlns:a16="http://schemas.microsoft.com/office/drawing/2014/main" id="{053E2948-652C-2CB9-FDFB-8B5671E1A3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3784927-3EAF-7BC1-2C61-E7303E5FAE8A}"/>
              </a:ext>
            </a:extLst>
          </p:cNvPr>
          <p:cNvSpPr/>
          <p:nvPr userDrawn="1"/>
        </p:nvSpPr>
        <p:spPr>
          <a:xfrm>
            <a:off x="494030" y="487676"/>
            <a:ext cx="11212819" cy="5882640"/>
          </a:xfrm>
          <a:prstGeom prst="rect">
            <a:avLst/>
          </a:prstGeom>
          <a:solidFill>
            <a:schemeClr val="accent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466086-0096-F20E-2439-EDE6974193D1}"/>
              </a:ext>
            </a:extLst>
          </p:cNvPr>
          <p:cNvSpPr/>
          <p:nvPr userDrawn="1"/>
        </p:nvSpPr>
        <p:spPr>
          <a:xfrm>
            <a:off x="-1" y="0"/>
            <a:ext cx="494030" cy="6857997"/>
          </a:xfrm>
          <a:prstGeom prst="rect">
            <a:avLst/>
          </a:prstGeom>
          <a:solidFill>
            <a:srgbClr val="47DA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854D4D-1B05-7903-21FA-2570036ADF1D}"/>
              </a:ext>
            </a:extLst>
          </p:cNvPr>
          <p:cNvSpPr/>
          <p:nvPr userDrawn="1"/>
        </p:nvSpPr>
        <p:spPr>
          <a:xfrm>
            <a:off x="11695427" y="-2"/>
            <a:ext cx="496573" cy="6857997"/>
          </a:xfrm>
          <a:prstGeom prst="rect">
            <a:avLst/>
          </a:prstGeom>
          <a:solidFill>
            <a:srgbClr val="47DA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380463-8EB5-54E9-C655-2E06E3FFBB4C}"/>
              </a:ext>
            </a:extLst>
          </p:cNvPr>
          <p:cNvSpPr/>
          <p:nvPr userDrawn="1"/>
        </p:nvSpPr>
        <p:spPr>
          <a:xfrm>
            <a:off x="494028" y="-2"/>
            <a:ext cx="11200125" cy="487680"/>
          </a:xfrm>
          <a:prstGeom prst="rect">
            <a:avLst/>
          </a:prstGeom>
          <a:solidFill>
            <a:srgbClr val="47DA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6B70CF-5B0B-64A1-9FF8-9C3152187DA3}"/>
              </a:ext>
            </a:extLst>
          </p:cNvPr>
          <p:cNvSpPr/>
          <p:nvPr userDrawn="1"/>
        </p:nvSpPr>
        <p:spPr>
          <a:xfrm>
            <a:off x="492757" y="6370313"/>
            <a:ext cx="11200125" cy="487680"/>
          </a:xfrm>
          <a:prstGeom prst="rect">
            <a:avLst/>
          </a:prstGeom>
          <a:solidFill>
            <a:srgbClr val="47DA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003CBF-54BA-9C4B-73D2-74A65BAE919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7" name="Title 1">
            <a:extLst>
              <a:ext uri="{FF2B5EF4-FFF2-40B4-BE49-F238E27FC236}">
                <a16:creationId xmlns:a16="http://schemas.microsoft.com/office/drawing/2014/main" id="{917A1F30-3812-4641-C8B2-4CB0A9B34B47}"/>
              </a:ext>
            </a:extLst>
          </p:cNvPr>
          <p:cNvSpPr txBox="1">
            <a:spLocks/>
          </p:cNvSpPr>
          <p:nvPr userDrawn="1"/>
        </p:nvSpPr>
        <p:spPr>
          <a:xfrm>
            <a:off x="1743740" y="606960"/>
            <a:ext cx="6018500" cy="7849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latin typeface="+mj-lt"/>
            </a:endParaRPr>
          </a:p>
        </p:txBody>
      </p:sp>
      <p:sp>
        <p:nvSpPr>
          <p:cNvPr id="12" name="Title 1">
            <a:extLst>
              <a:ext uri="{FF2B5EF4-FFF2-40B4-BE49-F238E27FC236}">
                <a16:creationId xmlns:a16="http://schemas.microsoft.com/office/drawing/2014/main" id="{4ADC92D4-A7E5-4957-D612-45BBB57A4907}"/>
              </a:ext>
            </a:extLst>
          </p:cNvPr>
          <p:cNvSpPr>
            <a:spLocks noGrp="1"/>
          </p:cNvSpPr>
          <p:nvPr>
            <p:ph type="title"/>
          </p:nvPr>
        </p:nvSpPr>
        <p:spPr>
          <a:xfrm>
            <a:off x="1534160" y="1635760"/>
            <a:ext cx="8930640" cy="1864360"/>
          </a:xfrm>
          <a:prstGeom prst="rect">
            <a:avLst/>
          </a:prstGeom>
        </p:spPr>
        <p:txBody>
          <a:bodyPr anchor="ctr">
            <a:normAutofit/>
          </a:bodyPr>
          <a:lstStyle>
            <a:lvl1pPr algn="ctr">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7B27A7D7-FE94-3633-8989-22FC18FFDB73}"/>
              </a:ext>
            </a:extLst>
          </p:cNvPr>
          <p:cNvSpPr>
            <a:spLocks noGrp="1"/>
          </p:cNvSpPr>
          <p:nvPr>
            <p:ph type="body" idx="1" hasCustomPrompt="1"/>
          </p:nvPr>
        </p:nvSpPr>
        <p:spPr>
          <a:xfrm>
            <a:off x="1534160" y="3596640"/>
            <a:ext cx="8930640" cy="1500187"/>
          </a:xfrm>
        </p:spPr>
        <p:txBody>
          <a:bodyPr anchor="ctr">
            <a:normAutofit/>
          </a:bodyPr>
          <a:lstStyle>
            <a:lvl1pPr marL="0" indent="0" algn="ctr">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Place social media, website address, or any other communications information here.</a:t>
            </a:r>
          </a:p>
        </p:txBody>
      </p:sp>
    </p:spTree>
    <p:extLst>
      <p:ext uri="{BB962C8B-B14F-4D97-AF65-F5344CB8AC3E}">
        <p14:creationId xmlns:p14="http://schemas.microsoft.com/office/powerpoint/2010/main" val="2703506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09187-56A7-AE87-0D31-6461FA8DC1C7}"/>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AF71CAE-62F4-547C-966F-878879C6A3AE}"/>
              </a:ext>
            </a:extLst>
          </p:cNvPr>
          <p:cNvSpPr/>
          <p:nvPr userDrawn="1"/>
        </p:nvSpPr>
        <p:spPr>
          <a:xfrm>
            <a:off x="726331" y="659080"/>
            <a:ext cx="10739337" cy="5539840"/>
          </a:xfrm>
          <a:prstGeom prst="rect">
            <a:avLst/>
          </a:prstGeom>
          <a:solidFill>
            <a:schemeClr val="accent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540CC9-86E5-1449-4B28-6BE2751B598C}"/>
              </a:ext>
            </a:extLst>
          </p:cNvPr>
          <p:cNvSpPr/>
          <p:nvPr userDrawn="1"/>
        </p:nvSpPr>
        <p:spPr>
          <a:xfrm>
            <a:off x="1173804" y="1115199"/>
            <a:ext cx="9786025" cy="461091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50D9ADF-13D6-08B8-BF76-E65B3EF71896}"/>
              </a:ext>
            </a:extLst>
          </p:cNvPr>
          <p:cNvSpPr>
            <a:spLocks noGrp="1"/>
          </p:cNvSpPr>
          <p:nvPr>
            <p:ph type="title"/>
          </p:nvPr>
        </p:nvSpPr>
        <p:spPr>
          <a:xfrm>
            <a:off x="1828800" y="1658083"/>
            <a:ext cx="8432800" cy="1932130"/>
          </a:xfrm>
          <a:prstGeom prst="rect">
            <a:avLst/>
          </a:prstGeom>
        </p:spPr>
        <p:txBody>
          <a:bodyPr anchor="ctr">
            <a:normAutofit/>
          </a:bodyPr>
          <a:lstStyle>
            <a:lvl1pPr algn="ctr">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DA300424-1ED6-085D-21CE-10324C3B3CBD}"/>
              </a:ext>
            </a:extLst>
          </p:cNvPr>
          <p:cNvSpPr>
            <a:spLocks noGrp="1"/>
          </p:cNvSpPr>
          <p:nvPr>
            <p:ph type="body" idx="1" hasCustomPrompt="1"/>
          </p:nvPr>
        </p:nvSpPr>
        <p:spPr>
          <a:xfrm>
            <a:off x="1828800" y="3535680"/>
            <a:ext cx="8432800" cy="1554719"/>
          </a:xfrm>
        </p:spPr>
        <p:txBody>
          <a:bodyPr anchor="ctr">
            <a:normAutofit/>
          </a:bodyPr>
          <a:lstStyle>
            <a:lvl1pPr marL="0" indent="0" algn="ctr">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Place social media, website address, or any other communications information here.</a:t>
            </a:r>
          </a:p>
        </p:txBody>
      </p:sp>
    </p:spTree>
    <p:extLst>
      <p:ext uri="{BB962C8B-B14F-4D97-AF65-F5344CB8AC3E}">
        <p14:creationId xmlns:p14="http://schemas.microsoft.com/office/powerpoint/2010/main" val="200880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15600" y="593368"/>
            <a:ext cx="11360800" cy="763560"/>
          </a:xfrm>
          <a:prstGeom prst="rect">
            <a:avLst/>
          </a:prstGeom>
          <a:noFill/>
          <a:ln>
            <a:noFill/>
          </a:ln>
        </p:spPr>
        <p:txBody>
          <a:bodyPr spcFirstLastPara="1" wrap="square" lIns="68575" tIns="68575" rIns="68575" bIns="68575" anchor="t" anchorCtr="0">
            <a:normAutofit/>
          </a:bodyPr>
          <a:lstStyle>
            <a:lvl1pPr lvl="0" algn="l" rtl="0">
              <a:lnSpc>
                <a:spcPct val="90000"/>
              </a:lnSpc>
              <a:spcBef>
                <a:spcPts val="0"/>
              </a:spcBef>
              <a:spcAft>
                <a:spcPts val="0"/>
              </a:spcAft>
              <a:buClr>
                <a:schemeClr val="dk1"/>
              </a:buClr>
              <a:buSzPts val="2100"/>
              <a:buFont typeface="Calibri"/>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73" name="Google Shape;73;p17"/>
          <p:cNvSpPr txBox="1">
            <a:spLocks noGrp="1"/>
          </p:cNvSpPr>
          <p:nvPr>
            <p:ph type="body" idx="1"/>
          </p:nvPr>
        </p:nvSpPr>
        <p:spPr>
          <a:xfrm>
            <a:off x="415600" y="1536634"/>
            <a:ext cx="5333200" cy="4555080"/>
          </a:xfrm>
          <a:prstGeom prst="rect">
            <a:avLst/>
          </a:prstGeom>
          <a:noFill/>
          <a:ln>
            <a:noFill/>
          </a:ln>
        </p:spPr>
        <p:txBody>
          <a:bodyPr spcFirstLastPara="1" wrap="square" lIns="68575" tIns="68575" rIns="68575" bIns="68575" anchor="t" anchorCtr="0">
            <a:normAutofit/>
          </a:bodyPr>
          <a:lstStyle>
            <a:lvl1pPr marL="548640" lvl="0" indent="-358140" algn="l" rtl="0">
              <a:lnSpc>
                <a:spcPct val="90000"/>
              </a:lnSpc>
              <a:spcBef>
                <a:spcPts val="0"/>
              </a:spcBef>
              <a:spcAft>
                <a:spcPts val="0"/>
              </a:spcAft>
              <a:buClr>
                <a:schemeClr val="dk1"/>
              </a:buClr>
              <a:buSzPts val="1100"/>
              <a:buChar char="●"/>
              <a:defRPr sz="1680"/>
            </a:lvl1pPr>
            <a:lvl2pPr marL="1097280" lvl="1" indent="-342900" algn="l" rtl="0">
              <a:lnSpc>
                <a:spcPct val="90000"/>
              </a:lnSpc>
              <a:spcBef>
                <a:spcPts val="0"/>
              </a:spcBef>
              <a:spcAft>
                <a:spcPts val="0"/>
              </a:spcAft>
              <a:buClr>
                <a:schemeClr val="dk1"/>
              </a:buClr>
              <a:buSzPts val="900"/>
              <a:buChar char="○"/>
              <a:defRPr sz="1440"/>
            </a:lvl2pPr>
            <a:lvl3pPr marL="1645920" lvl="2" indent="-342900" algn="l" rtl="0">
              <a:lnSpc>
                <a:spcPct val="90000"/>
              </a:lnSpc>
              <a:spcBef>
                <a:spcPts val="0"/>
              </a:spcBef>
              <a:spcAft>
                <a:spcPts val="0"/>
              </a:spcAft>
              <a:buClr>
                <a:schemeClr val="dk1"/>
              </a:buClr>
              <a:buSzPts val="900"/>
              <a:buChar char="■"/>
              <a:defRPr sz="1440"/>
            </a:lvl3pPr>
            <a:lvl4pPr marL="2194560" lvl="3" indent="-342900" algn="l" rtl="0">
              <a:lnSpc>
                <a:spcPct val="90000"/>
              </a:lnSpc>
              <a:spcBef>
                <a:spcPts val="0"/>
              </a:spcBef>
              <a:spcAft>
                <a:spcPts val="0"/>
              </a:spcAft>
              <a:buClr>
                <a:schemeClr val="dk1"/>
              </a:buClr>
              <a:buSzPts val="900"/>
              <a:buChar char="●"/>
              <a:defRPr sz="1440"/>
            </a:lvl4pPr>
            <a:lvl5pPr marL="2743200" lvl="4" indent="-342900" algn="l" rtl="0">
              <a:lnSpc>
                <a:spcPct val="90000"/>
              </a:lnSpc>
              <a:spcBef>
                <a:spcPts val="0"/>
              </a:spcBef>
              <a:spcAft>
                <a:spcPts val="0"/>
              </a:spcAft>
              <a:buClr>
                <a:schemeClr val="dk1"/>
              </a:buClr>
              <a:buSzPts val="900"/>
              <a:buChar char="○"/>
              <a:defRPr sz="1440"/>
            </a:lvl5pPr>
            <a:lvl6pPr marL="3291840" lvl="5" indent="-342900" algn="l" rtl="0">
              <a:lnSpc>
                <a:spcPct val="90000"/>
              </a:lnSpc>
              <a:spcBef>
                <a:spcPts val="0"/>
              </a:spcBef>
              <a:spcAft>
                <a:spcPts val="0"/>
              </a:spcAft>
              <a:buClr>
                <a:schemeClr val="dk1"/>
              </a:buClr>
              <a:buSzPts val="900"/>
              <a:buChar char="■"/>
              <a:defRPr sz="1440"/>
            </a:lvl6pPr>
            <a:lvl7pPr marL="3840480" lvl="6" indent="-342900" algn="l" rtl="0">
              <a:lnSpc>
                <a:spcPct val="90000"/>
              </a:lnSpc>
              <a:spcBef>
                <a:spcPts val="0"/>
              </a:spcBef>
              <a:spcAft>
                <a:spcPts val="0"/>
              </a:spcAft>
              <a:buClr>
                <a:schemeClr val="dk1"/>
              </a:buClr>
              <a:buSzPts val="900"/>
              <a:buChar char="●"/>
              <a:defRPr sz="1440"/>
            </a:lvl7pPr>
            <a:lvl8pPr marL="4389120" lvl="7" indent="-342900" algn="l" rtl="0">
              <a:lnSpc>
                <a:spcPct val="90000"/>
              </a:lnSpc>
              <a:spcBef>
                <a:spcPts val="0"/>
              </a:spcBef>
              <a:spcAft>
                <a:spcPts val="0"/>
              </a:spcAft>
              <a:buClr>
                <a:schemeClr val="dk1"/>
              </a:buClr>
              <a:buSzPts val="900"/>
              <a:buChar char="○"/>
              <a:defRPr sz="1440"/>
            </a:lvl8pPr>
            <a:lvl9pPr marL="4937760" lvl="8" indent="-342900" algn="l" rtl="0">
              <a:lnSpc>
                <a:spcPct val="90000"/>
              </a:lnSpc>
              <a:spcBef>
                <a:spcPts val="0"/>
              </a:spcBef>
              <a:spcAft>
                <a:spcPts val="0"/>
              </a:spcAft>
              <a:buClr>
                <a:schemeClr val="dk1"/>
              </a:buClr>
              <a:buSzPts val="900"/>
              <a:buChar char="■"/>
              <a:defRPr sz="1440"/>
            </a:lvl9pPr>
          </a:lstStyle>
          <a:p>
            <a:endParaRPr/>
          </a:p>
        </p:txBody>
      </p:sp>
      <p:sp>
        <p:nvSpPr>
          <p:cNvPr id="74" name="Google Shape;74;p17"/>
          <p:cNvSpPr txBox="1">
            <a:spLocks noGrp="1"/>
          </p:cNvSpPr>
          <p:nvPr>
            <p:ph type="body" idx="2"/>
          </p:nvPr>
        </p:nvSpPr>
        <p:spPr>
          <a:xfrm>
            <a:off x="6443200" y="1536634"/>
            <a:ext cx="5333200" cy="4555080"/>
          </a:xfrm>
          <a:prstGeom prst="rect">
            <a:avLst/>
          </a:prstGeom>
          <a:noFill/>
          <a:ln>
            <a:noFill/>
          </a:ln>
        </p:spPr>
        <p:txBody>
          <a:bodyPr spcFirstLastPara="1" wrap="square" lIns="68575" tIns="68575" rIns="68575" bIns="68575" anchor="t" anchorCtr="0">
            <a:normAutofit/>
          </a:bodyPr>
          <a:lstStyle>
            <a:lvl1pPr marL="548640" lvl="0" indent="-358140" algn="l" rtl="0">
              <a:lnSpc>
                <a:spcPct val="90000"/>
              </a:lnSpc>
              <a:spcBef>
                <a:spcPts val="0"/>
              </a:spcBef>
              <a:spcAft>
                <a:spcPts val="0"/>
              </a:spcAft>
              <a:buClr>
                <a:schemeClr val="dk1"/>
              </a:buClr>
              <a:buSzPts val="1100"/>
              <a:buChar char="●"/>
              <a:defRPr sz="1680"/>
            </a:lvl1pPr>
            <a:lvl2pPr marL="1097280" lvl="1" indent="-342900" algn="l" rtl="0">
              <a:lnSpc>
                <a:spcPct val="90000"/>
              </a:lnSpc>
              <a:spcBef>
                <a:spcPts val="0"/>
              </a:spcBef>
              <a:spcAft>
                <a:spcPts val="0"/>
              </a:spcAft>
              <a:buClr>
                <a:schemeClr val="dk1"/>
              </a:buClr>
              <a:buSzPts val="900"/>
              <a:buChar char="○"/>
              <a:defRPr sz="1440"/>
            </a:lvl2pPr>
            <a:lvl3pPr marL="1645920" lvl="2" indent="-342900" algn="l" rtl="0">
              <a:lnSpc>
                <a:spcPct val="90000"/>
              </a:lnSpc>
              <a:spcBef>
                <a:spcPts val="0"/>
              </a:spcBef>
              <a:spcAft>
                <a:spcPts val="0"/>
              </a:spcAft>
              <a:buClr>
                <a:schemeClr val="dk1"/>
              </a:buClr>
              <a:buSzPts val="900"/>
              <a:buChar char="■"/>
              <a:defRPr sz="1440"/>
            </a:lvl3pPr>
            <a:lvl4pPr marL="2194560" lvl="3" indent="-342900" algn="l" rtl="0">
              <a:lnSpc>
                <a:spcPct val="90000"/>
              </a:lnSpc>
              <a:spcBef>
                <a:spcPts val="0"/>
              </a:spcBef>
              <a:spcAft>
                <a:spcPts val="0"/>
              </a:spcAft>
              <a:buClr>
                <a:schemeClr val="dk1"/>
              </a:buClr>
              <a:buSzPts val="900"/>
              <a:buChar char="●"/>
              <a:defRPr sz="1440"/>
            </a:lvl4pPr>
            <a:lvl5pPr marL="2743200" lvl="4" indent="-342900" algn="l" rtl="0">
              <a:lnSpc>
                <a:spcPct val="90000"/>
              </a:lnSpc>
              <a:spcBef>
                <a:spcPts val="0"/>
              </a:spcBef>
              <a:spcAft>
                <a:spcPts val="0"/>
              </a:spcAft>
              <a:buClr>
                <a:schemeClr val="dk1"/>
              </a:buClr>
              <a:buSzPts val="900"/>
              <a:buChar char="○"/>
              <a:defRPr sz="1440"/>
            </a:lvl5pPr>
            <a:lvl6pPr marL="3291840" lvl="5" indent="-342900" algn="l" rtl="0">
              <a:lnSpc>
                <a:spcPct val="90000"/>
              </a:lnSpc>
              <a:spcBef>
                <a:spcPts val="0"/>
              </a:spcBef>
              <a:spcAft>
                <a:spcPts val="0"/>
              </a:spcAft>
              <a:buClr>
                <a:schemeClr val="dk1"/>
              </a:buClr>
              <a:buSzPts val="900"/>
              <a:buChar char="■"/>
              <a:defRPr sz="1440"/>
            </a:lvl6pPr>
            <a:lvl7pPr marL="3840480" lvl="6" indent="-342900" algn="l" rtl="0">
              <a:lnSpc>
                <a:spcPct val="90000"/>
              </a:lnSpc>
              <a:spcBef>
                <a:spcPts val="0"/>
              </a:spcBef>
              <a:spcAft>
                <a:spcPts val="0"/>
              </a:spcAft>
              <a:buClr>
                <a:schemeClr val="dk1"/>
              </a:buClr>
              <a:buSzPts val="900"/>
              <a:buChar char="●"/>
              <a:defRPr sz="1440"/>
            </a:lvl7pPr>
            <a:lvl8pPr marL="4389120" lvl="7" indent="-342900" algn="l" rtl="0">
              <a:lnSpc>
                <a:spcPct val="90000"/>
              </a:lnSpc>
              <a:spcBef>
                <a:spcPts val="0"/>
              </a:spcBef>
              <a:spcAft>
                <a:spcPts val="0"/>
              </a:spcAft>
              <a:buClr>
                <a:schemeClr val="dk1"/>
              </a:buClr>
              <a:buSzPts val="900"/>
              <a:buChar char="○"/>
              <a:defRPr sz="1440"/>
            </a:lvl8pPr>
            <a:lvl9pPr marL="4937760" lvl="8" indent="-342900" algn="l" rtl="0">
              <a:lnSpc>
                <a:spcPct val="90000"/>
              </a:lnSpc>
              <a:spcBef>
                <a:spcPts val="0"/>
              </a:spcBef>
              <a:spcAft>
                <a:spcPts val="0"/>
              </a:spcAft>
              <a:buClr>
                <a:schemeClr val="dk1"/>
              </a:buClr>
              <a:buSzPts val="900"/>
              <a:buChar char="■"/>
              <a:defRPr sz="1440"/>
            </a:lvl9pPr>
          </a:lstStyle>
          <a:p>
            <a:endParaRPr/>
          </a:p>
        </p:txBody>
      </p:sp>
      <p:sp>
        <p:nvSpPr>
          <p:cNvPr id="75" name="Google Shape;75;p17"/>
          <p:cNvSpPr txBox="1">
            <a:spLocks noGrp="1"/>
          </p:cNvSpPr>
          <p:nvPr>
            <p:ph type="sldNum" idx="12"/>
          </p:nvPr>
        </p:nvSpPr>
        <p:spPr>
          <a:xfrm>
            <a:off x="11296611" y="6217624"/>
            <a:ext cx="731600" cy="52488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08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581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8/23/2023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995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5B1D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5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494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0" r:id="rId5"/>
    <p:sldLayoutId id="2147483681" r:id="rId6"/>
    <p:sldLayoutId id="2147483654" r:id="rId7"/>
    <p:sldLayoutId id="2147483684" r:id="rId8"/>
    <p:sldLayoutId id="2147483656" r:id="rId9"/>
    <p:sldLayoutId id="2147483657" r:id="rId10"/>
    <p:sldLayoutId id="2147483658" r:id="rId11"/>
    <p:sldLayoutId id="2147483672" r:id="rId12"/>
    <p:sldLayoutId id="2147483673"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4A42B-0A33-AF79-2F23-AF4B49A27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E50561-18AF-EC24-615A-22BB729A5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38EA-ACDE-F243-7EF9-5F8E880A39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3749-F520-4B66-8471-0955F391834A}" type="datetimeFigureOut">
              <a:rPr lang="en-US" smtClean="0"/>
              <a:t>8/23/2023</a:t>
            </a:fld>
            <a:endParaRPr lang="en-US"/>
          </a:p>
        </p:txBody>
      </p:sp>
      <p:sp>
        <p:nvSpPr>
          <p:cNvPr id="5" name="Footer Placeholder 4">
            <a:extLst>
              <a:ext uri="{FF2B5EF4-FFF2-40B4-BE49-F238E27FC236}">
                <a16:creationId xmlns:a16="http://schemas.microsoft.com/office/drawing/2014/main" id="{E399B4E5-8BF2-0A95-E6BE-167738205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13364E-E8DC-4C49-E9E3-C009DE942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60656-2D4C-4ED4-9D32-51709B0C1855}" type="slidenum">
              <a:rPr lang="en-US" smtClean="0"/>
              <a:t>‹#›</a:t>
            </a:fld>
            <a:endParaRPr lang="en-US"/>
          </a:p>
        </p:txBody>
      </p:sp>
    </p:spTree>
    <p:extLst>
      <p:ext uri="{BB962C8B-B14F-4D97-AF65-F5344CB8AC3E}">
        <p14:creationId xmlns:p14="http://schemas.microsoft.com/office/powerpoint/2010/main" val="3302732216"/>
      </p:ext>
    </p:extLst>
  </p:cSld>
  <p:clrMap bg1="lt1" tx1="dk1" bg2="lt2" tx2="dk2" accent1="accent1" accent2="accent2" accent3="accent3" accent4="accent4" accent5="accent5" accent6="accent6" hlink="hlink" folHlink="folHlink"/>
  <p:sldLayoutIdLst>
    <p:sldLayoutId id="2147483683" r:id="rId1"/>
    <p:sldLayoutId id="2147483678" r:id="rId2"/>
    <p:sldLayoutId id="2147483679"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1987E-C1D8-6FB1-754E-670193DD1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54525A-8B6F-BD61-EE49-946146304453}"/>
              </a:ext>
            </a:extLst>
          </p:cNvPr>
          <p:cNvSpPr>
            <a:spLocks noGrp="1"/>
          </p:cNvSpPr>
          <p:nvPr>
            <p:ph type="body" idx="1"/>
          </p:nvPr>
        </p:nvSpPr>
        <p:spPr>
          <a:xfrm>
            <a:off x="838200" y="1825625"/>
            <a:ext cx="10515600" cy="3914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6E6DB32-C680-40A3-9A20-1DE276905667}"/>
              </a:ext>
            </a:extLst>
          </p:cNvPr>
          <p:cNvSpPr>
            <a:spLocks noGrp="1"/>
          </p:cNvSpPr>
          <p:nvPr>
            <p:ph type="ftr" sz="quarter" idx="3"/>
          </p:nvPr>
        </p:nvSpPr>
        <p:spPr>
          <a:xfrm>
            <a:off x="5892800" y="5967094"/>
            <a:ext cx="5461000" cy="730250"/>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Open Sans" panose="020B0606030504020204" pitchFamily="34" charset="0"/>
                <a:cs typeface="Arial" panose="020B0604020202020204" pitchFamily="34" charset="0"/>
              </a:defRPr>
            </a:lvl1pPr>
          </a:lstStyle>
          <a:p>
            <a:endParaRPr lang="en-US"/>
          </a:p>
        </p:txBody>
      </p:sp>
      <p:sp>
        <p:nvSpPr>
          <p:cNvPr id="10" name="Rectangle 9">
            <a:extLst>
              <a:ext uri="{FF2B5EF4-FFF2-40B4-BE49-F238E27FC236}">
                <a16:creationId xmlns:a16="http://schemas.microsoft.com/office/drawing/2014/main" id="{4F8E789B-C761-2589-301A-49E7B2899D83}"/>
              </a:ext>
            </a:extLst>
          </p:cNvPr>
          <p:cNvSpPr/>
          <p:nvPr userDrawn="1"/>
        </p:nvSpPr>
        <p:spPr>
          <a:xfrm>
            <a:off x="0" y="0"/>
            <a:ext cx="528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6AC5B50-FEAF-4424-9F6A-20D4BA76D1B8}"/>
              </a:ext>
            </a:extLst>
          </p:cNvPr>
          <p:cNvSpPr>
            <a:spLocks noGrp="1"/>
          </p:cNvSpPr>
          <p:nvPr>
            <p:ph type="sldNum" sz="quarter" idx="4"/>
          </p:nvPr>
        </p:nvSpPr>
        <p:spPr>
          <a:xfrm>
            <a:off x="48260" y="6149657"/>
            <a:ext cx="431800" cy="365125"/>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A3032F6-4788-0C4A-B0D8-03B8E72BF810}" type="slidenum">
              <a:rPr lang="en-US" smtClean="0"/>
              <a:pPr/>
              <a:t>‹#›</a:t>
            </a:fld>
            <a:endParaRPr lang="en-US"/>
          </a:p>
        </p:txBody>
      </p:sp>
      <p:pic>
        <p:nvPicPr>
          <p:cNvPr id="7" name="Picture 6" descr="A picture containing text, sign, clipart&#10;&#10;Description automatically generated">
            <a:extLst>
              <a:ext uri="{FF2B5EF4-FFF2-40B4-BE49-F238E27FC236}">
                <a16:creationId xmlns:a16="http://schemas.microsoft.com/office/drawing/2014/main" id="{8EA43D62-1D73-ABC2-0537-13969AC631E0}"/>
              </a:ext>
            </a:extLst>
          </p:cNvPr>
          <p:cNvPicPr>
            <a:picLocks noChangeAspect="1"/>
          </p:cNvPicPr>
          <p:nvPr userDrawn="1"/>
        </p:nvPicPr>
        <p:blipFill>
          <a:blip r:embed="rId15"/>
          <a:stretch>
            <a:fillRect/>
          </a:stretch>
        </p:blipFill>
        <p:spPr>
          <a:xfrm>
            <a:off x="698500" y="5837554"/>
            <a:ext cx="3507740" cy="887015"/>
          </a:xfrm>
          <a:prstGeom prst="rect">
            <a:avLst/>
          </a:prstGeom>
        </p:spPr>
      </p:pic>
    </p:spTree>
    <p:extLst>
      <p:ext uri="{BB962C8B-B14F-4D97-AF65-F5344CB8AC3E}">
        <p14:creationId xmlns:p14="http://schemas.microsoft.com/office/powerpoint/2010/main" val="376923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3" r:id="rId5"/>
    <p:sldLayoutId id="2147483652" r:id="rId6"/>
    <p:sldLayoutId id="2147483653" r:id="rId7"/>
    <p:sldLayoutId id="2147483660" r:id="rId8"/>
    <p:sldLayoutId id="2147483661" r:id="rId9"/>
    <p:sldLayoutId id="2147483655"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b="0" i="0"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8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26.png"/><Relationship Id="rId4" Type="http://schemas.openxmlformats.org/officeDocument/2006/relationships/hyperlink" Target="http://earthdata.nasa.gov/"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heroictechwriting.com/2015/03/12/alphabet-soup-and-working-in-the-technology-busines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hyperlink" Target="https://earthdata.nasa.gov/esds/impact/admg/admg-definitions" TargetMode="External"/><Relationship Id="rId4" Type="http://schemas.openxmlformats.org/officeDocument/2006/relationships/hyperlink" Target="https://www.earthdata.nasa.gov/esds/impact/adm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impact.earthdata.nasa.gov/casei/" TargetMode="External"/><Relationship Id="rId5" Type="http://schemas.openxmlformats.org/officeDocument/2006/relationships/image" Target="../media/image4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earthdata.nasa.gov/esds/impact/admg/nasa-airborne-and-field-data-workshop"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hyperlink" Target="https://doi.org/10.5281/zenodo.773459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earthdata.nasa.gov/learn/webinars-and-tutorials/webinar-casei-2023-08-30" TargetMode="External"/><Relationship Id="rId5" Type="http://schemas.openxmlformats.org/officeDocument/2006/relationships/hyperlink" Target="mailto:deborah.smith@uah.edu" TargetMode="External"/><Relationship Id="rId4" Type="http://schemas.openxmlformats.org/officeDocument/2006/relationships/hyperlink" Target="https://impact.earthdata.nasa.gov/case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dn.earthdata.nasa.gov/conduit/upload/10607/NASA_ESD_Preservation_Spec.pdf"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A view of the earth from space&#10;&#10;Description automatically generated with medium confidence"/>
          <p:cNvPicPr preferRelativeResize="0"/>
          <p:nvPr/>
        </p:nvPicPr>
        <p:blipFill rotWithShape="1">
          <a:blip r:embed="rId3">
            <a:alphaModFix/>
          </a:blip>
          <a:srcRect r="19426"/>
          <a:stretch/>
        </p:blipFill>
        <p:spPr>
          <a:xfrm>
            <a:off x="3882571" y="10"/>
            <a:ext cx="8309429" cy="685799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grpSp>
        <p:nvGrpSpPr>
          <p:cNvPr id="85" name="Google Shape;85;p13"/>
          <p:cNvGrpSpPr/>
          <p:nvPr/>
        </p:nvGrpSpPr>
        <p:grpSpPr>
          <a:xfrm>
            <a:off x="-2" y="-1"/>
            <a:ext cx="4581526" cy="6858002"/>
            <a:chOff x="-2" y="-1"/>
            <a:chExt cx="4581526" cy="6858002"/>
          </a:xfrm>
        </p:grpSpPr>
        <p:sp>
          <p:nvSpPr>
            <p:cNvPr id="86" name="Google Shape;86;p13"/>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dist="50800" algn="c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7" name="Google Shape;87;p13"/>
            <p:cNvGrpSpPr/>
            <p:nvPr/>
          </p:nvGrpSpPr>
          <p:grpSpPr>
            <a:xfrm>
              <a:off x="3697283" y="0"/>
              <a:ext cx="884241" cy="6858002"/>
              <a:chOff x="3697283" y="0"/>
              <a:chExt cx="884241" cy="6858002"/>
            </a:xfrm>
          </p:grpSpPr>
          <p:grpSp>
            <p:nvGrpSpPr>
              <p:cNvPr id="88" name="Google Shape;88;p13"/>
              <p:cNvGrpSpPr/>
              <p:nvPr/>
            </p:nvGrpSpPr>
            <p:grpSpPr>
              <a:xfrm>
                <a:off x="3697283" y="0"/>
                <a:ext cx="884241" cy="6858001"/>
                <a:chOff x="3697283" y="0"/>
                <a:chExt cx="884241" cy="6858001"/>
              </a:xfrm>
            </p:grpSpPr>
            <p:sp>
              <p:nvSpPr>
                <p:cNvPr id="89" name="Google Shape;89;p13"/>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3"/>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1" name="Google Shape;91;p13"/>
              <p:cNvGrpSpPr/>
              <p:nvPr/>
            </p:nvGrpSpPr>
            <p:grpSpPr>
              <a:xfrm>
                <a:off x="3697283" y="1"/>
                <a:ext cx="884241" cy="6858001"/>
                <a:chOff x="3697283" y="0"/>
                <a:chExt cx="884241" cy="6858001"/>
              </a:xfrm>
            </p:grpSpPr>
            <p:sp>
              <p:nvSpPr>
                <p:cNvPr id="92" name="Google Shape;92;p13"/>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3"/>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grpSp>
      <p:sp>
        <p:nvSpPr>
          <p:cNvPr id="94" name="Google Shape;94;p13"/>
          <p:cNvSpPr/>
          <p:nvPr/>
        </p:nvSpPr>
        <p:spPr>
          <a:xfrm rot="10800000">
            <a:off x="3073003" y="-2"/>
            <a:ext cx="637674" cy="6857999"/>
          </a:xfrm>
          <a:prstGeom prst="rect">
            <a:avLst/>
          </a:prstGeom>
          <a:gradFill>
            <a:gsLst>
              <a:gs pos="0">
                <a:schemeClr val="dk1"/>
              </a:gs>
              <a:gs pos="37000">
                <a:schemeClr val="dk1"/>
              </a:gs>
              <a:gs pos="56000">
                <a:srgbClr val="000000">
                  <a:alpha val="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Google Shape;95;p13" descr="Graphical user interface, application, Word&#10;&#10;Description automatically generated"/>
          <p:cNvPicPr preferRelativeResize="0"/>
          <p:nvPr/>
        </p:nvPicPr>
        <p:blipFill rotWithShape="1">
          <a:blip r:embed="rId5">
            <a:alphaModFix/>
          </a:blip>
          <a:srcRect l="29545" r="68717" b="62632"/>
          <a:stretch/>
        </p:blipFill>
        <p:spPr>
          <a:xfrm>
            <a:off x="2887579" y="1"/>
            <a:ext cx="624281" cy="1940234"/>
          </a:xfrm>
          <a:prstGeom prst="rect">
            <a:avLst/>
          </a:prstGeom>
          <a:noFill/>
          <a:ln>
            <a:noFill/>
          </a:ln>
        </p:spPr>
      </p:pic>
      <p:pic>
        <p:nvPicPr>
          <p:cNvPr id="96" name="Google Shape;96;p13" descr="Graphical user interface, application, Word&#10;&#10;Description automatically generated"/>
          <p:cNvPicPr preferRelativeResize="0"/>
          <p:nvPr/>
        </p:nvPicPr>
        <p:blipFill rotWithShape="1">
          <a:blip r:embed="rId5">
            <a:alphaModFix/>
          </a:blip>
          <a:srcRect r="68717" b="62632"/>
          <a:stretch/>
        </p:blipFill>
        <p:spPr>
          <a:xfrm>
            <a:off x="0" y="1"/>
            <a:ext cx="2887579" cy="1940234"/>
          </a:xfrm>
          <a:prstGeom prst="rect">
            <a:avLst/>
          </a:prstGeom>
          <a:noFill/>
          <a:ln>
            <a:noFill/>
          </a:ln>
        </p:spPr>
      </p:pic>
      <p:pic>
        <p:nvPicPr>
          <p:cNvPr id="97" name="Google Shape;97;p13" descr="Graphical user interface, application, Word&#10;&#10;Description automatically generated"/>
          <p:cNvPicPr preferRelativeResize="0"/>
          <p:nvPr/>
        </p:nvPicPr>
        <p:blipFill rotWithShape="1">
          <a:blip r:embed="rId6">
            <a:alphaModFix/>
          </a:blip>
          <a:srcRect l="27403" t="23333" r="68716" b="11226"/>
          <a:stretch/>
        </p:blipFill>
        <p:spPr>
          <a:xfrm>
            <a:off x="-9527" y="1195916"/>
            <a:ext cx="3511859" cy="5657168"/>
          </a:xfrm>
          <a:prstGeom prst="rect">
            <a:avLst/>
          </a:prstGeom>
          <a:noFill/>
          <a:ln>
            <a:noFill/>
          </a:ln>
        </p:spPr>
      </p:pic>
      <p:pic>
        <p:nvPicPr>
          <p:cNvPr id="98" name="Google Shape;98;p13" descr="Logo, icon&#10;&#10;Description automatically generated"/>
          <p:cNvPicPr preferRelativeResize="0"/>
          <p:nvPr/>
        </p:nvPicPr>
        <p:blipFill rotWithShape="1">
          <a:blip r:embed="rId7">
            <a:alphaModFix/>
          </a:blip>
          <a:srcRect/>
          <a:stretch/>
        </p:blipFill>
        <p:spPr>
          <a:xfrm>
            <a:off x="189617" y="6136105"/>
            <a:ext cx="741788" cy="613612"/>
          </a:xfrm>
          <a:prstGeom prst="rect">
            <a:avLst/>
          </a:prstGeom>
          <a:noFill/>
          <a:ln>
            <a:noFill/>
          </a:ln>
        </p:spPr>
      </p:pic>
      <p:pic>
        <p:nvPicPr>
          <p:cNvPr id="99" name="Google Shape;99;p13" descr="Graphical user interface, application, Word&#10;&#10;Description automatically generated"/>
          <p:cNvPicPr preferRelativeResize="0"/>
          <p:nvPr/>
        </p:nvPicPr>
        <p:blipFill rotWithShape="1">
          <a:blip r:embed="rId6">
            <a:alphaModFix/>
          </a:blip>
          <a:srcRect l="31092" t="23333" r="68716" b="11226"/>
          <a:stretch/>
        </p:blipFill>
        <p:spPr>
          <a:xfrm>
            <a:off x="2887580" y="1275347"/>
            <a:ext cx="531974" cy="5582652"/>
          </a:xfrm>
          <a:prstGeom prst="rect">
            <a:avLst/>
          </a:prstGeom>
          <a:noFill/>
          <a:ln>
            <a:noFill/>
          </a:ln>
        </p:spPr>
      </p:pic>
      <p:sp>
        <p:nvSpPr>
          <p:cNvPr id="100" name="Google Shape;100;p13"/>
          <p:cNvSpPr/>
          <p:nvPr/>
        </p:nvSpPr>
        <p:spPr>
          <a:xfrm rot="10800000">
            <a:off x="3153567" y="-6"/>
            <a:ext cx="521503" cy="6857999"/>
          </a:xfrm>
          <a:prstGeom prst="rect">
            <a:avLst/>
          </a:prstGeom>
          <a:gradFill>
            <a:gsLst>
              <a:gs pos="0">
                <a:schemeClr val="dk1"/>
              </a:gs>
              <a:gs pos="37000">
                <a:schemeClr val="dk1"/>
              </a:gs>
              <a:gs pos="56000">
                <a:srgbClr val="000000">
                  <a:alpha val="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3"/>
          <p:cNvSpPr/>
          <p:nvPr/>
        </p:nvSpPr>
        <p:spPr>
          <a:xfrm>
            <a:off x="242483" y="4313032"/>
            <a:ext cx="1411183" cy="7218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4">
                  <a:lumMod val="60000"/>
                  <a:lumOff val="40000"/>
                </a:schemeClr>
              </a:solidFill>
              <a:latin typeface="Calibri"/>
              <a:ea typeface="Calibri"/>
              <a:cs typeface="Calibri"/>
              <a:sym typeface="Calibri"/>
            </a:endParaRPr>
          </a:p>
        </p:txBody>
      </p:sp>
      <p:sp>
        <p:nvSpPr>
          <p:cNvPr id="102" name="Google Shape;102;p13"/>
          <p:cNvSpPr txBox="1"/>
          <p:nvPr/>
        </p:nvSpPr>
        <p:spPr>
          <a:xfrm>
            <a:off x="196533" y="4508252"/>
            <a:ext cx="2664115"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Sara Lubkin</a:t>
            </a:r>
          </a:p>
          <a:p>
            <a:pPr marL="0" marR="0" lvl="0" indent="0" algn="l" rtl="0">
              <a:spcBef>
                <a:spcPts val="0"/>
              </a:spcBef>
              <a:spcAft>
                <a:spcPts val="0"/>
              </a:spcAft>
              <a:buNone/>
            </a:pPr>
            <a:r>
              <a:rPr lang="en-US" sz="1800">
                <a:solidFill>
                  <a:schemeClr val="lt1"/>
                </a:solidFill>
                <a:latin typeface="Calibri"/>
                <a:cs typeface="Calibri"/>
                <a:sym typeface="Calibri"/>
              </a:rPr>
              <a:t>ESDIS Science Data Operations Manager</a:t>
            </a:r>
          </a:p>
          <a:p>
            <a:pPr marL="0" marR="0" lvl="0" indent="0" algn="l" rtl="0">
              <a:spcBef>
                <a:spcPts val="0"/>
              </a:spcBef>
              <a:spcAft>
                <a:spcPts val="0"/>
              </a:spcAft>
              <a:buNone/>
            </a:pPr>
            <a:r>
              <a:rPr lang="en-US" sz="1800">
                <a:solidFill>
                  <a:schemeClr val="lt1"/>
                </a:solidFill>
                <a:latin typeface="Calibri"/>
                <a:cs typeface="Calibri"/>
                <a:sym typeface="Calibri"/>
              </a:rPr>
              <a:t>8/23/2023</a:t>
            </a:r>
            <a:endParaRPr/>
          </a:p>
        </p:txBody>
      </p:sp>
      <p:sp>
        <p:nvSpPr>
          <p:cNvPr id="103" name="Google Shape;103;p13"/>
          <p:cNvSpPr txBox="1"/>
          <p:nvPr/>
        </p:nvSpPr>
        <p:spPr>
          <a:xfrm>
            <a:off x="169601" y="1856239"/>
            <a:ext cx="3249953"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Calibri"/>
                <a:cs typeface="Calibri"/>
                <a:sym typeface="Calibri"/>
              </a:rPr>
              <a:t>Working with ESDIS and the DAACs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0"/>
        <p:cNvGrpSpPr/>
        <p:nvPr/>
      </p:nvGrpSpPr>
      <p:grpSpPr>
        <a:xfrm>
          <a:off x="0" y="0"/>
          <a:ext cx="0" cy="0"/>
          <a:chOff x="0" y="0"/>
          <a:chExt cx="0" cy="0"/>
        </a:xfrm>
      </p:grpSpPr>
      <p:sp>
        <p:nvSpPr>
          <p:cNvPr id="662" name="Google Shape;662;p20"/>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
        <p:nvSpPr>
          <p:cNvPr id="663" name="Google Shape;663;p20"/>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
        <p:nvSpPr>
          <p:cNvPr id="664" name="Google Shape;664;p20"/>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
        <p:nvSpPr>
          <p:cNvPr id="665" name="Google Shape;665;p20"/>
          <p:cNvSpPr txBox="1"/>
          <p:nvPr/>
        </p:nvSpPr>
        <p:spPr>
          <a:xfrm>
            <a:off x="0" y="579738"/>
            <a:ext cx="5148470" cy="5364755"/>
          </a:xfrm>
          <a:prstGeom prst="rect">
            <a:avLst/>
          </a:prstGeom>
          <a:noFill/>
          <a:ln>
            <a:noFill/>
          </a:ln>
        </p:spPr>
        <p:txBody>
          <a:bodyPr spcFirstLastPara="1" wrap="square" lIns="121900" tIns="121900" rIns="121900" bIns="121900" anchor="t" anchorCtr="0">
            <a:noAutofit/>
          </a:bodyPr>
          <a:lstStyle/>
          <a:p>
            <a:pPr marL="609585" marR="0" lvl="0" indent="-457188" algn="l" rtl="0">
              <a:spcBef>
                <a:spcPts val="0"/>
              </a:spcBef>
              <a:spcAft>
                <a:spcPts val="0"/>
              </a:spcAft>
              <a:buClr>
                <a:schemeClr val="lt1"/>
              </a:buClr>
              <a:buSzPts val="1470"/>
              <a:buFont typeface="Calibri"/>
              <a:buChar char="●"/>
            </a:pPr>
            <a:r>
              <a:rPr lang="en-US" sz="2100">
                <a:solidFill>
                  <a:schemeClr val="bg2"/>
                </a:solidFill>
                <a:latin typeface="Calibri"/>
                <a:ea typeface="Calibri"/>
                <a:cs typeface="Calibri"/>
                <a:sym typeface="Calibri"/>
              </a:rPr>
              <a:t>EDC is a “managed” commercial cloud for EOSDIS</a:t>
            </a:r>
            <a:endParaRPr>
              <a:solidFill>
                <a:schemeClr val="bg2"/>
              </a:solidFill>
            </a:endParaRPr>
          </a:p>
          <a:p>
            <a:pPr marL="609585" marR="0" lvl="0" indent="-457188" algn="l" rtl="0">
              <a:spcBef>
                <a:spcPts val="1200"/>
              </a:spcBef>
              <a:spcAft>
                <a:spcPts val="0"/>
              </a:spcAft>
              <a:buClr>
                <a:schemeClr val="lt1"/>
              </a:buClr>
              <a:buSzPts val="1470"/>
              <a:buFont typeface="Calibri"/>
              <a:buChar char="●"/>
            </a:pPr>
            <a:r>
              <a:rPr lang="en-US" sz="2100">
                <a:solidFill>
                  <a:schemeClr val="bg2"/>
                </a:solidFill>
                <a:latin typeface="Calibri"/>
                <a:ea typeface="Calibri"/>
                <a:cs typeface="Calibri"/>
                <a:sym typeface="Calibri"/>
              </a:rPr>
              <a:t>It improves the efficiency of NASA’s data systems operations – maintaining the free/open data policy</a:t>
            </a:r>
            <a:endParaRPr>
              <a:solidFill>
                <a:schemeClr val="bg2"/>
              </a:solidFill>
            </a:endParaRPr>
          </a:p>
          <a:p>
            <a:pPr marL="609585" marR="0" lvl="0" indent="-457188" algn="l" rtl="0">
              <a:spcBef>
                <a:spcPts val="1200"/>
              </a:spcBef>
              <a:spcAft>
                <a:spcPts val="0"/>
              </a:spcAft>
              <a:buClr>
                <a:schemeClr val="lt1"/>
              </a:buClr>
              <a:buSzPts val="1470"/>
              <a:buFont typeface="Calibri"/>
              <a:buChar char="●"/>
            </a:pPr>
            <a:r>
              <a:rPr lang="en-US" sz="2100">
                <a:solidFill>
                  <a:schemeClr val="bg2"/>
                </a:solidFill>
                <a:latin typeface="Calibri"/>
                <a:ea typeface="Calibri"/>
                <a:cs typeface="Calibri"/>
                <a:sym typeface="Calibri"/>
              </a:rPr>
              <a:t>Specifically architected for EOSDIS applications and mission data ingest, archive, distribution</a:t>
            </a:r>
            <a:endParaRPr>
              <a:solidFill>
                <a:schemeClr val="bg2"/>
              </a:solidFill>
            </a:endParaRPr>
          </a:p>
          <a:p>
            <a:pPr marL="609585" marR="0" lvl="0" indent="-457188" algn="l" rtl="0">
              <a:spcBef>
                <a:spcPts val="1200"/>
              </a:spcBef>
              <a:spcAft>
                <a:spcPts val="0"/>
              </a:spcAft>
              <a:buClr>
                <a:schemeClr val="lt1"/>
              </a:buClr>
              <a:buSzPts val="1470"/>
              <a:buFont typeface="Calibri"/>
              <a:buChar char="●"/>
            </a:pPr>
            <a:r>
              <a:rPr lang="en-US" sz="2100">
                <a:solidFill>
                  <a:schemeClr val="bg2"/>
                </a:solidFill>
                <a:latin typeface="Calibri"/>
                <a:ea typeface="Calibri"/>
                <a:cs typeface="Calibri"/>
                <a:sym typeface="Calibri"/>
              </a:rPr>
              <a:t>EDC became operational July 2019, DAAC focused needs.</a:t>
            </a:r>
            <a:endParaRPr>
              <a:solidFill>
                <a:schemeClr val="bg2"/>
              </a:solidFill>
            </a:endParaRPr>
          </a:p>
          <a:p>
            <a:pPr marL="609585" marR="0" lvl="0" indent="-457188" algn="l" rtl="0">
              <a:spcBef>
                <a:spcPts val="1200"/>
              </a:spcBef>
              <a:spcAft>
                <a:spcPts val="0"/>
              </a:spcAft>
              <a:buClr>
                <a:schemeClr val="lt1"/>
              </a:buClr>
              <a:buSzPts val="1470"/>
              <a:buFont typeface="Calibri"/>
              <a:buChar char="●"/>
            </a:pPr>
            <a:r>
              <a:rPr lang="en-US" sz="2100">
                <a:solidFill>
                  <a:schemeClr val="bg2"/>
                </a:solidFill>
                <a:latin typeface="Calibri"/>
                <a:ea typeface="Calibri"/>
                <a:cs typeface="Calibri"/>
                <a:sym typeface="Calibri"/>
              </a:rPr>
              <a:t>Currently EDC has routine systematic onboarding of mission data by DAACs</a:t>
            </a:r>
          </a:p>
          <a:p>
            <a:pPr marL="609585" marR="0" lvl="0" indent="-457188" algn="l" rtl="0">
              <a:spcBef>
                <a:spcPts val="1200"/>
              </a:spcBef>
              <a:spcAft>
                <a:spcPts val="0"/>
              </a:spcAft>
              <a:buClr>
                <a:schemeClr val="lt1"/>
              </a:buClr>
              <a:buSzPts val="1470"/>
              <a:buFont typeface="Calibri"/>
              <a:buChar char="●"/>
            </a:pPr>
            <a:r>
              <a:rPr lang="en-US" sz="2100">
                <a:solidFill>
                  <a:schemeClr val="bg2"/>
                </a:solidFill>
                <a:latin typeface="Calibri"/>
                <a:cs typeface="Calibri"/>
                <a:sym typeface="Calibri"/>
              </a:rPr>
              <a:t>New missions go directly to Cloud</a:t>
            </a:r>
            <a:endParaRPr>
              <a:solidFill>
                <a:schemeClr val="bg2"/>
              </a:solidFill>
            </a:endParaRPr>
          </a:p>
          <a:p>
            <a:pPr marL="609585" marR="0" lvl="0" indent="-363843" algn="l" rtl="0">
              <a:spcBef>
                <a:spcPts val="1200"/>
              </a:spcBef>
              <a:spcAft>
                <a:spcPts val="1200"/>
              </a:spcAft>
              <a:buClr>
                <a:srgbClr val="FF0000"/>
              </a:buClr>
              <a:buSzPts val="1470"/>
              <a:buFont typeface="Calibri"/>
              <a:buNone/>
            </a:pPr>
            <a:endParaRPr sz="2100" b="1">
              <a:solidFill>
                <a:schemeClr val="dk1"/>
              </a:solidFill>
              <a:latin typeface="Monda"/>
              <a:ea typeface="Monda"/>
              <a:cs typeface="Monda"/>
              <a:sym typeface="Monda"/>
            </a:endParaRPr>
          </a:p>
        </p:txBody>
      </p:sp>
      <p:pic>
        <p:nvPicPr>
          <p:cNvPr id="666" name="Google Shape;666;p20"/>
          <p:cNvPicPr preferRelativeResize="0"/>
          <p:nvPr/>
        </p:nvPicPr>
        <p:blipFill rotWithShape="1">
          <a:blip r:embed="rId3">
            <a:clrChange>
              <a:clrFrom>
                <a:srgbClr val="FFFFFF"/>
              </a:clrFrom>
              <a:clrTo>
                <a:srgbClr val="FFFFFF">
                  <a:alpha val="0"/>
                </a:srgbClr>
              </a:clrTo>
            </a:clrChange>
            <a:alphaModFix/>
          </a:blip>
          <a:srcRect/>
          <a:stretch/>
        </p:blipFill>
        <p:spPr>
          <a:xfrm>
            <a:off x="4638032" y="1087157"/>
            <a:ext cx="7734523" cy="4866666"/>
          </a:xfrm>
          <a:prstGeom prst="rect">
            <a:avLst/>
          </a:prstGeom>
          <a:noFill/>
          <a:ln>
            <a:noFill/>
          </a:ln>
        </p:spPr>
      </p:pic>
      <p:sp>
        <p:nvSpPr>
          <p:cNvPr id="667" name="Google Shape;667;p20"/>
          <p:cNvSpPr/>
          <p:nvPr/>
        </p:nvSpPr>
        <p:spPr>
          <a:xfrm>
            <a:off x="6523856" y="5790605"/>
            <a:ext cx="44515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NASA Earthdata Cloud (EDC) – </a:t>
            </a:r>
            <a:r>
              <a:rPr lang="en-US" sz="14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http://earthdata.nasa.gov</a:t>
            </a:r>
            <a:r>
              <a:rPr lang="en-US" sz="1400" b="1">
                <a:solidFill>
                  <a:schemeClr val="dk1"/>
                </a:solidFill>
                <a:latin typeface="Calibri"/>
                <a:ea typeface="Calibri"/>
                <a:cs typeface="Calibri"/>
                <a:sym typeface="Calibri"/>
              </a:rPr>
              <a:t> </a:t>
            </a:r>
            <a:endParaRPr/>
          </a:p>
        </p:txBody>
      </p:sp>
      <p:pic>
        <p:nvPicPr>
          <p:cNvPr id="668" name="Google Shape;668;p20" descr="Text&#10;&#10;Description automatically generated"/>
          <p:cNvPicPr preferRelativeResize="0"/>
          <p:nvPr/>
        </p:nvPicPr>
        <p:blipFill rotWithShape="1">
          <a:blip r:embed="rId5">
            <a:alphaModFix/>
          </a:blip>
          <a:srcRect t="17585" b="4373"/>
          <a:stretch/>
        </p:blipFill>
        <p:spPr>
          <a:xfrm>
            <a:off x="5305595" y="78706"/>
            <a:ext cx="2436521" cy="2016901"/>
          </a:xfrm>
          <a:prstGeom prst="rect">
            <a:avLst/>
          </a:prstGeom>
          <a:noFill/>
          <a:ln>
            <a:noFill/>
          </a:ln>
        </p:spPr>
      </p:pic>
      <p:pic>
        <p:nvPicPr>
          <p:cNvPr id="2" name="Google Shape;117;p15" descr="Graphical user interface, application, Word&#10;&#10;Description automatically generated">
            <a:extLst>
              <a:ext uri="{FF2B5EF4-FFF2-40B4-BE49-F238E27FC236}">
                <a16:creationId xmlns:a16="http://schemas.microsoft.com/office/drawing/2014/main" id="{B0FB2D8F-DDCD-A782-1C13-EB090E16C58B}"/>
              </a:ext>
            </a:extLst>
          </p:cNvPr>
          <p:cNvPicPr preferRelativeResize="0"/>
          <p:nvPr/>
        </p:nvPicPr>
        <p:blipFill rotWithShape="1">
          <a:blip r:embed="rId6">
            <a:alphaModFix/>
          </a:blip>
          <a:srcRect l="27403" t="23333" r="68716" b="11226"/>
          <a:stretch/>
        </p:blipFill>
        <p:spPr>
          <a:xfrm>
            <a:off x="0" y="0"/>
            <a:ext cx="473244" cy="6858000"/>
          </a:xfrm>
          <a:prstGeom prst="rect">
            <a:avLst/>
          </a:prstGeom>
          <a:noFill/>
          <a:ln>
            <a:noFill/>
          </a:ln>
        </p:spPr>
      </p:pic>
      <p:pic>
        <p:nvPicPr>
          <p:cNvPr id="3" name="Google Shape;118;p15" descr="Logo&#10;&#10;Description automatically generated">
            <a:extLst>
              <a:ext uri="{FF2B5EF4-FFF2-40B4-BE49-F238E27FC236}">
                <a16:creationId xmlns:a16="http://schemas.microsoft.com/office/drawing/2014/main" id="{7740B11C-9986-1B91-C329-94ED28E3F5C1}"/>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559240" y="6213418"/>
            <a:ext cx="2111771" cy="6445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16"/>
          <p:cNvGrpSpPr/>
          <p:nvPr/>
        </p:nvGrpSpPr>
        <p:grpSpPr>
          <a:xfrm>
            <a:off x="0" y="0"/>
            <a:ext cx="12191999" cy="700664"/>
            <a:chOff x="0" y="0"/>
            <a:chExt cx="12191999" cy="700664"/>
          </a:xfrm>
        </p:grpSpPr>
        <p:pic>
          <p:nvPicPr>
            <p:cNvPr id="126" name="Google Shape;126;p16" descr="Graphical user interface, application&#10;&#10;Description automatically generated"/>
            <p:cNvPicPr preferRelativeResize="0"/>
            <p:nvPr/>
          </p:nvPicPr>
          <p:blipFill rotWithShape="1">
            <a:blip r:embed="rId3">
              <a:alphaModFix/>
            </a:blip>
            <a:srcRect r="20178" b="81905"/>
            <a:stretch/>
          </p:blipFill>
          <p:spPr>
            <a:xfrm>
              <a:off x="0" y="0"/>
              <a:ext cx="5455578" cy="700664"/>
            </a:xfrm>
            <a:prstGeom prst="rect">
              <a:avLst/>
            </a:prstGeom>
            <a:noFill/>
            <a:ln>
              <a:noFill/>
            </a:ln>
          </p:spPr>
        </p:pic>
        <p:sp>
          <p:nvSpPr>
            <p:cNvPr id="127" name="Google Shape;127;p16"/>
            <p:cNvSpPr/>
            <p:nvPr/>
          </p:nvSpPr>
          <p:spPr>
            <a:xfrm>
              <a:off x="5006938" y="0"/>
              <a:ext cx="7185061" cy="700664"/>
            </a:xfrm>
            <a:prstGeom prst="rect">
              <a:avLst/>
            </a:prstGeom>
            <a:gradFill>
              <a:gsLst>
                <a:gs pos="0">
                  <a:srgbClr val="243E50"/>
                </a:gs>
                <a:gs pos="7000">
                  <a:srgbClr val="243E50"/>
                </a:gs>
                <a:gs pos="82000">
                  <a:srgbClr val="305066"/>
                </a:gs>
                <a:gs pos="100000">
                  <a:srgbClr val="30506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 name="Google Shape;128;p16" descr="Logo, icon&#10;&#10;Description automatically generated"/>
            <p:cNvPicPr preferRelativeResize="0"/>
            <p:nvPr/>
          </p:nvPicPr>
          <p:blipFill rotWithShape="1">
            <a:blip r:embed="rId4">
              <a:alphaModFix/>
            </a:blip>
            <a:srcRect/>
            <a:stretch/>
          </p:blipFill>
          <p:spPr>
            <a:xfrm>
              <a:off x="11388161" y="60356"/>
              <a:ext cx="701096" cy="579951"/>
            </a:xfrm>
            <a:prstGeom prst="rect">
              <a:avLst/>
            </a:prstGeom>
            <a:noFill/>
            <a:ln>
              <a:noFill/>
            </a:ln>
          </p:spPr>
        </p:pic>
      </p:grpSp>
      <p:sp>
        <p:nvSpPr>
          <p:cNvPr id="2" name="Google Shape;529;p12">
            <a:extLst>
              <a:ext uri="{FF2B5EF4-FFF2-40B4-BE49-F238E27FC236}">
                <a16:creationId xmlns:a16="http://schemas.microsoft.com/office/drawing/2014/main" id="{58FF6D34-5D2B-E896-9789-453B9AE6012E}"/>
              </a:ext>
            </a:extLst>
          </p:cNvPr>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
        <p:nvSpPr>
          <p:cNvPr id="4" name="Google Shape;530;p12">
            <a:extLst>
              <a:ext uri="{FF2B5EF4-FFF2-40B4-BE49-F238E27FC236}">
                <a16:creationId xmlns:a16="http://schemas.microsoft.com/office/drawing/2014/main" id="{7F7D5D94-462D-DDB2-3B47-172CBFF0EF3A}"/>
              </a:ext>
            </a:extLst>
          </p:cNvPr>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pic>
        <p:nvPicPr>
          <p:cNvPr id="7" name="Google Shape;532;p12">
            <a:extLst>
              <a:ext uri="{FF2B5EF4-FFF2-40B4-BE49-F238E27FC236}">
                <a16:creationId xmlns:a16="http://schemas.microsoft.com/office/drawing/2014/main" id="{14C56EFD-B29C-C9BE-A2BA-F7755220F629}"/>
              </a:ext>
            </a:extLst>
          </p:cNvPr>
          <p:cNvPicPr preferRelativeResize="0"/>
          <p:nvPr/>
        </p:nvPicPr>
        <p:blipFill rotWithShape="1">
          <a:blip r:embed="rId5">
            <a:alphaModFix/>
          </a:blip>
          <a:srcRect/>
          <a:stretch/>
        </p:blipFill>
        <p:spPr>
          <a:xfrm>
            <a:off x="647927" y="3027112"/>
            <a:ext cx="1068060" cy="1068060"/>
          </a:xfrm>
          <a:prstGeom prst="rect">
            <a:avLst/>
          </a:prstGeom>
          <a:noFill/>
          <a:ln>
            <a:noFill/>
          </a:ln>
        </p:spPr>
      </p:pic>
      <p:pic>
        <p:nvPicPr>
          <p:cNvPr id="8" name="Google Shape;533;p12">
            <a:extLst>
              <a:ext uri="{FF2B5EF4-FFF2-40B4-BE49-F238E27FC236}">
                <a16:creationId xmlns:a16="http://schemas.microsoft.com/office/drawing/2014/main" id="{1CDFAEEC-6EB9-8E85-DE6C-17E2066866BA}"/>
              </a:ext>
            </a:extLst>
          </p:cNvPr>
          <p:cNvPicPr preferRelativeResize="0"/>
          <p:nvPr/>
        </p:nvPicPr>
        <p:blipFill rotWithShape="1">
          <a:blip r:embed="rId6">
            <a:alphaModFix/>
          </a:blip>
          <a:srcRect/>
          <a:stretch/>
        </p:blipFill>
        <p:spPr>
          <a:xfrm>
            <a:off x="2205602" y="2581848"/>
            <a:ext cx="2510374" cy="1916090"/>
          </a:xfrm>
          <a:prstGeom prst="rect">
            <a:avLst/>
          </a:prstGeom>
          <a:no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pic>
      <p:pic>
        <p:nvPicPr>
          <p:cNvPr id="9" name="Google Shape;534;p12">
            <a:extLst>
              <a:ext uri="{FF2B5EF4-FFF2-40B4-BE49-F238E27FC236}">
                <a16:creationId xmlns:a16="http://schemas.microsoft.com/office/drawing/2014/main" id="{59535E99-DB1C-7033-9C34-1121C36646BF}"/>
              </a:ext>
            </a:extLst>
          </p:cNvPr>
          <p:cNvPicPr preferRelativeResize="0"/>
          <p:nvPr/>
        </p:nvPicPr>
        <p:blipFill rotWithShape="1">
          <a:blip r:embed="rId7">
            <a:alphaModFix/>
          </a:blip>
          <a:srcRect/>
          <a:stretch/>
        </p:blipFill>
        <p:spPr>
          <a:xfrm>
            <a:off x="8173141" y="744614"/>
            <a:ext cx="3105201" cy="2333714"/>
          </a:xfrm>
          <a:prstGeom prst="rect">
            <a:avLst/>
          </a:prstGeom>
          <a:no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pic>
      <p:pic>
        <p:nvPicPr>
          <p:cNvPr id="10" name="Google Shape;535;p12">
            <a:extLst>
              <a:ext uri="{FF2B5EF4-FFF2-40B4-BE49-F238E27FC236}">
                <a16:creationId xmlns:a16="http://schemas.microsoft.com/office/drawing/2014/main" id="{E9591CB3-42C6-4BE8-CFD8-518D1B665AC4}"/>
              </a:ext>
            </a:extLst>
          </p:cNvPr>
          <p:cNvPicPr preferRelativeResize="0"/>
          <p:nvPr/>
        </p:nvPicPr>
        <p:blipFill rotWithShape="1">
          <a:blip r:embed="rId8">
            <a:alphaModFix/>
          </a:blip>
          <a:srcRect/>
          <a:stretch/>
        </p:blipFill>
        <p:spPr>
          <a:xfrm>
            <a:off x="8232818" y="4343904"/>
            <a:ext cx="3105201" cy="2157748"/>
          </a:xfrm>
          <a:prstGeom prst="rect">
            <a:avLst/>
          </a:prstGeom>
          <a:noFill/>
          <a:ln>
            <a:noFill/>
          </a:ln>
          <a:effectLst>
            <a:outerShdw blurRad="50800" dist="38100" dir="2700000" algn="tl" rotWithShape="0">
              <a:srgbClr val="000000">
                <a:alpha val="40000"/>
              </a:srgbClr>
            </a:outerShdw>
          </a:effectLst>
        </p:spPr>
      </p:pic>
      <p:pic>
        <p:nvPicPr>
          <p:cNvPr id="11" name="Google Shape;536;p12">
            <a:extLst>
              <a:ext uri="{FF2B5EF4-FFF2-40B4-BE49-F238E27FC236}">
                <a16:creationId xmlns:a16="http://schemas.microsoft.com/office/drawing/2014/main" id="{436246C1-25B3-0B12-B54E-87F3134D0E9F}"/>
              </a:ext>
            </a:extLst>
          </p:cNvPr>
          <p:cNvPicPr preferRelativeResize="0"/>
          <p:nvPr/>
        </p:nvPicPr>
        <p:blipFill rotWithShape="1">
          <a:blip r:embed="rId9">
            <a:alphaModFix/>
          </a:blip>
          <a:srcRect/>
          <a:stretch/>
        </p:blipFill>
        <p:spPr>
          <a:xfrm>
            <a:off x="5280068" y="2404216"/>
            <a:ext cx="3116725" cy="2440119"/>
          </a:xfrm>
          <a:prstGeom prst="rect">
            <a:avLst/>
          </a:prstGeom>
          <a:solidFill>
            <a:srgbClr val="D2DADA"/>
          </a:solidFill>
          <a:ln>
            <a:noFill/>
          </a:ln>
          <a:effectLst>
            <a:outerShdw blurRad="50800" dist="38100" dir="2700000" algn="tl" rotWithShape="0">
              <a:srgbClr val="000000">
                <a:alpha val="40000"/>
              </a:srgbClr>
            </a:outerShdw>
          </a:effectLst>
        </p:spPr>
      </p:pic>
      <p:sp>
        <p:nvSpPr>
          <p:cNvPr id="12" name="Google Shape;537;p12">
            <a:extLst>
              <a:ext uri="{FF2B5EF4-FFF2-40B4-BE49-F238E27FC236}">
                <a16:creationId xmlns:a16="http://schemas.microsoft.com/office/drawing/2014/main" id="{55E23202-F7B4-EE89-39CF-28AEBC80BAC7}"/>
              </a:ext>
            </a:extLst>
          </p:cNvPr>
          <p:cNvSpPr txBox="1"/>
          <p:nvPr/>
        </p:nvSpPr>
        <p:spPr>
          <a:xfrm>
            <a:off x="607051" y="2282961"/>
            <a:ext cx="127951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i="1">
                <a:solidFill>
                  <a:schemeClr val="dk1"/>
                </a:solidFill>
                <a:latin typeface="Arial"/>
                <a:ea typeface="Arial"/>
                <a:cs typeface="Arial"/>
                <a:sym typeface="Arial"/>
              </a:rPr>
              <a:t>“Hello, </a:t>
            </a:r>
            <a:endParaRPr/>
          </a:p>
          <a:p>
            <a:pPr marL="0" marR="0" lvl="0" indent="0" algn="ctr" rtl="0">
              <a:spcBef>
                <a:spcPts val="0"/>
              </a:spcBef>
              <a:spcAft>
                <a:spcPts val="0"/>
              </a:spcAft>
              <a:buNone/>
            </a:pPr>
            <a:r>
              <a:rPr lang="en-US" sz="1800" i="1">
                <a:solidFill>
                  <a:schemeClr val="dk1"/>
                </a:solidFill>
                <a:latin typeface="Arial"/>
                <a:ea typeface="Arial"/>
                <a:cs typeface="Arial"/>
                <a:sym typeface="Arial"/>
              </a:rPr>
              <a:t>I’m a user”</a:t>
            </a:r>
            <a:endParaRPr/>
          </a:p>
        </p:txBody>
      </p:sp>
      <p:sp>
        <p:nvSpPr>
          <p:cNvPr id="13" name="Google Shape;538;p12">
            <a:extLst>
              <a:ext uri="{FF2B5EF4-FFF2-40B4-BE49-F238E27FC236}">
                <a16:creationId xmlns:a16="http://schemas.microsoft.com/office/drawing/2014/main" id="{F8DE63E0-EEC6-1ABC-6304-0EFC99A5A384}"/>
              </a:ext>
            </a:extLst>
          </p:cNvPr>
          <p:cNvSpPr/>
          <p:nvPr/>
        </p:nvSpPr>
        <p:spPr>
          <a:xfrm>
            <a:off x="1729604" y="3371649"/>
            <a:ext cx="791570" cy="382138"/>
          </a:xfrm>
          <a:prstGeom prst="leftRightArrow">
            <a:avLst>
              <a:gd name="adj1" fmla="val 42857"/>
              <a:gd name="adj2" fmla="val 50000"/>
            </a:avLst>
          </a:prstGeom>
          <a:solidFill>
            <a:srgbClr val="EFF0F0"/>
          </a:solidFill>
          <a:ln w="12700" cap="flat" cmpd="sng">
            <a:solidFill>
              <a:srgbClr val="1F3B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539;p12">
            <a:extLst>
              <a:ext uri="{FF2B5EF4-FFF2-40B4-BE49-F238E27FC236}">
                <a16:creationId xmlns:a16="http://schemas.microsoft.com/office/drawing/2014/main" id="{7D9F81AC-05D0-1ED7-1C68-C659EB3D3909}"/>
              </a:ext>
            </a:extLst>
          </p:cNvPr>
          <p:cNvSpPr txBox="1"/>
          <p:nvPr/>
        </p:nvSpPr>
        <p:spPr>
          <a:xfrm>
            <a:off x="2049184" y="4551052"/>
            <a:ext cx="28991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Earthdata Website/DAACs</a:t>
            </a:r>
            <a:endParaRPr/>
          </a:p>
        </p:txBody>
      </p:sp>
      <p:sp>
        <p:nvSpPr>
          <p:cNvPr id="15" name="Google Shape;540;p12">
            <a:extLst>
              <a:ext uri="{FF2B5EF4-FFF2-40B4-BE49-F238E27FC236}">
                <a16:creationId xmlns:a16="http://schemas.microsoft.com/office/drawing/2014/main" id="{CCFA0B00-5D32-4AB4-8894-17290AC2B724}"/>
              </a:ext>
            </a:extLst>
          </p:cNvPr>
          <p:cNvSpPr/>
          <p:nvPr/>
        </p:nvSpPr>
        <p:spPr>
          <a:xfrm>
            <a:off x="4540508" y="3370073"/>
            <a:ext cx="1001033" cy="382138"/>
          </a:xfrm>
          <a:prstGeom prst="leftRightArrow">
            <a:avLst>
              <a:gd name="adj1" fmla="val 42857"/>
              <a:gd name="adj2" fmla="val 50000"/>
            </a:avLst>
          </a:prstGeom>
          <a:solidFill>
            <a:srgbClr val="EFF0F0"/>
          </a:solidFill>
          <a:ln w="12700" cap="flat" cmpd="sng">
            <a:solidFill>
              <a:srgbClr val="1F3B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541;p12">
            <a:extLst>
              <a:ext uri="{FF2B5EF4-FFF2-40B4-BE49-F238E27FC236}">
                <a16:creationId xmlns:a16="http://schemas.microsoft.com/office/drawing/2014/main" id="{FA25856F-34CD-5D8B-1AF3-0BE190736790}"/>
              </a:ext>
            </a:extLst>
          </p:cNvPr>
          <p:cNvSpPr/>
          <p:nvPr/>
        </p:nvSpPr>
        <p:spPr>
          <a:xfrm>
            <a:off x="7379123" y="4984450"/>
            <a:ext cx="600502" cy="451703"/>
          </a:xfrm>
          <a:prstGeom prst="curvedRightArrow">
            <a:avLst>
              <a:gd name="adj1" fmla="val 25000"/>
              <a:gd name="adj2" fmla="val 50000"/>
              <a:gd name="adj3" fmla="val 25000"/>
            </a:avLst>
          </a:prstGeom>
          <a:solidFill>
            <a:srgbClr val="EFF0F0"/>
          </a:solidFill>
          <a:ln w="12700" cap="flat" cmpd="sng">
            <a:solidFill>
              <a:srgbClr val="1F3B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542;p12">
            <a:extLst>
              <a:ext uri="{FF2B5EF4-FFF2-40B4-BE49-F238E27FC236}">
                <a16:creationId xmlns:a16="http://schemas.microsoft.com/office/drawing/2014/main" id="{34EFD0CF-FBA9-53D2-AE94-EAB0399ED96F}"/>
              </a:ext>
            </a:extLst>
          </p:cNvPr>
          <p:cNvSpPr/>
          <p:nvPr/>
        </p:nvSpPr>
        <p:spPr>
          <a:xfrm rot="10800000" flipH="1">
            <a:off x="7379123" y="1793922"/>
            <a:ext cx="600502" cy="451703"/>
          </a:xfrm>
          <a:prstGeom prst="curvedRightArrow">
            <a:avLst>
              <a:gd name="adj1" fmla="val 25000"/>
              <a:gd name="adj2" fmla="val 50000"/>
              <a:gd name="adj3" fmla="val 25000"/>
            </a:avLst>
          </a:prstGeom>
          <a:solidFill>
            <a:srgbClr val="EFF0F0"/>
          </a:solidFill>
          <a:ln w="12700" cap="flat" cmpd="sng">
            <a:solidFill>
              <a:srgbClr val="1F3B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543;p12">
            <a:extLst>
              <a:ext uri="{FF2B5EF4-FFF2-40B4-BE49-F238E27FC236}">
                <a16:creationId xmlns:a16="http://schemas.microsoft.com/office/drawing/2014/main" id="{E5A00B8F-082D-485D-3009-86E5F2154730}"/>
              </a:ext>
            </a:extLst>
          </p:cNvPr>
          <p:cNvSpPr txBox="1"/>
          <p:nvPr/>
        </p:nvSpPr>
        <p:spPr>
          <a:xfrm>
            <a:off x="5307303" y="2367448"/>
            <a:ext cx="142856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Common Metadata Repository</a:t>
            </a:r>
            <a:endParaRPr/>
          </a:p>
        </p:txBody>
      </p:sp>
      <p:sp>
        <p:nvSpPr>
          <p:cNvPr id="19" name="Google Shape;544;p12">
            <a:extLst>
              <a:ext uri="{FF2B5EF4-FFF2-40B4-BE49-F238E27FC236}">
                <a16:creationId xmlns:a16="http://schemas.microsoft.com/office/drawing/2014/main" id="{328678E3-A8A3-162F-18CF-CAAAC1774222}"/>
              </a:ext>
            </a:extLst>
          </p:cNvPr>
          <p:cNvSpPr txBox="1"/>
          <p:nvPr/>
        </p:nvSpPr>
        <p:spPr>
          <a:xfrm>
            <a:off x="8068602" y="6499549"/>
            <a:ext cx="34336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Worldview Visualization/LANCE</a:t>
            </a:r>
            <a:endParaRPr/>
          </a:p>
        </p:txBody>
      </p:sp>
      <p:sp>
        <p:nvSpPr>
          <p:cNvPr id="20" name="Google Shape;545;p12">
            <a:extLst>
              <a:ext uri="{FF2B5EF4-FFF2-40B4-BE49-F238E27FC236}">
                <a16:creationId xmlns:a16="http://schemas.microsoft.com/office/drawing/2014/main" id="{39DD5483-FE1A-B0B0-BD5F-5926B4B7E0F8}"/>
              </a:ext>
            </a:extLst>
          </p:cNvPr>
          <p:cNvSpPr txBox="1"/>
          <p:nvPr/>
        </p:nvSpPr>
        <p:spPr>
          <a:xfrm>
            <a:off x="8988120" y="3097647"/>
            <a:ext cx="19800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Earthdata Search</a:t>
            </a:r>
            <a:endParaRPr/>
          </a:p>
        </p:txBody>
      </p:sp>
      <p:sp>
        <p:nvSpPr>
          <p:cNvPr id="21" name="TextBox 20">
            <a:extLst>
              <a:ext uri="{FF2B5EF4-FFF2-40B4-BE49-F238E27FC236}">
                <a16:creationId xmlns:a16="http://schemas.microsoft.com/office/drawing/2014/main" id="{7E504EEF-693F-36A3-6C8F-9A3B8AE8095E}"/>
              </a:ext>
            </a:extLst>
          </p:cNvPr>
          <p:cNvSpPr txBox="1"/>
          <p:nvPr/>
        </p:nvSpPr>
        <p:spPr>
          <a:xfrm flipH="1">
            <a:off x="2125389" y="20121"/>
            <a:ext cx="8889473" cy="590931"/>
          </a:xfrm>
          <a:prstGeom prst="rect">
            <a:avLst/>
          </a:prstGeom>
          <a:noFill/>
        </p:spPr>
        <p:txBody>
          <a:bodyPr wrap="square" rtlCol="0">
            <a:spAutoFit/>
          </a:bodyPr>
          <a:lstStyle/>
          <a:p>
            <a:pPr marL="0" marR="0" lvl="0" indent="0" algn="l" rtl="0">
              <a:lnSpc>
                <a:spcPct val="90000"/>
              </a:lnSpc>
              <a:spcBef>
                <a:spcPts val="0"/>
              </a:spcBef>
              <a:spcAft>
                <a:spcPts val="0"/>
              </a:spcAft>
              <a:buClr>
                <a:schemeClr val="dk1"/>
              </a:buClr>
              <a:buSzPts val="4400"/>
              <a:buFont typeface="Calibri"/>
              <a:buNone/>
            </a:pPr>
            <a:r>
              <a:rPr lang="en-US" sz="3600" b="1">
                <a:solidFill>
                  <a:schemeClr val="bg1"/>
                </a:solidFill>
                <a:latin typeface="Calibri"/>
                <a:ea typeface="Calibri"/>
                <a:cs typeface="Calibri"/>
                <a:sym typeface="Calibri"/>
              </a:rPr>
              <a:t>More than Data Enterprise Tools and Services</a:t>
            </a:r>
          </a:p>
        </p:txBody>
      </p:sp>
      <p:sp>
        <p:nvSpPr>
          <p:cNvPr id="3" name="TextBox 2">
            <a:extLst>
              <a:ext uri="{FF2B5EF4-FFF2-40B4-BE49-F238E27FC236}">
                <a16:creationId xmlns:a16="http://schemas.microsoft.com/office/drawing/2014/main" id="{10C1810C-5ED9-8F96-E8E5-7F4792CD0E6A}"/>
              </a:ext>
            </a:extLst>
          </p:cNvPr>
          <p:cNvSpPr txBox="1"/>
          <p:nvPr/>
        </p:nvSpPr>
        <p:spPr>
          <a:xfrm>
            <a:off x="2125389" y="4920384"/>
            <a:ext cx="2607276" cy="1384995"/>
          </a:xfrm>
          <a:prstGeom prst="rect">
            <a:avLst/>
          </a:prstGeom>
          <a:noFill/>
        </p:spPr>
        <p:txBody>
          <a:bodyPr wrap="square" rtlCol="0">
            <a:spAutoFit/>
          </a:bodyPr>
          <a:lstStyle/>
          <a:p>
            <a:r>
              <a:rPr lang="en-US" b="1"/>
              <a:t>EGIS</a:t>
            </a:r>
          </a:p>
          <a:p>
            <a:r>
              <a:rPr lang="en-US" b="1"/>
              <a:t>Data Pathfinders &amp; Tool Kits</a:t>
            </a:r>
          </a:p>
          <a:p>
            <a:r>
              <a:rPr lang="en-US" b="1"/>
              <a:t>Data Recipes</a:t>
            </a:r>
          </a:p>
          <a:p>
            <a:r>
              <a:rPr lang="en-US" b="1"/>
              <a:t>Webinars and Tutorials</a:t>
            </a:r>
          </a:p>
          <a:p>
            <a:r>
              <a:rPr lang="en-US" b="1"/>
              <a:t>Tools</a:t>
            </a:r>
          </a:p>
          <a:p>
            <a:r>
              <a:rPr lang="en-US" b="1"/>
              <a:t>And more…</a:t>
            </a:r>
          </a:p>
        </p:txBody>
      </p:sp>
    </p:spTree>
    <p:extLst>
      <p:ext uri="{BB962C8B-B14F-4D97-AF65-F5344CB8AC3E}">
        <p14:creationId xmlns:p14="http://schemas.microsoft.com/office/powerpoint/2010/main" val="59784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5" descr="Graphical user interface, application, Word&#10;&#10;Description automatically generated"/>
          <p:cNvPicPr preferRelativeResize="0"/>
          <p:nvPr/>
        </p:nvPicPr>
        <p:blipFill rotWithShape="1">
          <a:blip r:embed="rId3">
            <a:alphaModFix/>
          </a:blip>
          <a:srcRect l="27403" t="23333" r="68716" b="11226"/>
          <a:stretch/>
        </p:blipFill>
        <p:spPr>
          <a:xfrm>
            <a:off x="0" y="0"/>
            <a:ext cx="473244" cy="6858000"/>
          </a:xfrm>
          <a:prstGeom prst="rect">
            <a:avLst/>
          </a:prstGeom>
          <a:noFill/>
          <a:ln>
            <a:noFill/>
          </a:ln>
        </p:spPr>
      </p:pic>
      <p:pic>
        <p:nvPicPr>
          <p:cNvPr id="118" name="Google Shape;118;p15" descr="Logo&#10;&#10;Description automatically generated"/>
          <p:cNvPicPr preferRelativeResize="0"/>
          <p:nvPr/>
        </p:nvPicPr>
        <p:blipFill rotWithShape="1">
          <a:blip r:embed="rId4">
            <a:alphaModFix/>
          </a:blip>
          <a:srcRect/>
          <a:stretch/>
        </p:blipFill>
        <p:spPr>
          <a:xfrm>
            <a:off x="559240" y="6213418"/>
            <a:ext cx="2111771" cy="644582"/>
          </a:xfrm>
          <a:prstGeom prst="rect">
            <a:avLst/>
          </a:prstGeom>
          <a:noFill/>
          <a:ln>
            <a:noFill/>
          </a:ln>
        </p:spPr>
      </p:pic>
      <p:sp>
        <p:nvSpPr>
          <p:cNvPr id="119" name="Google Shape;119;p15"/>
          <p:cNvSpPr txBox="1">
            <a:spLocks noGrp="1"/>
          </p:cNvSpPr>
          <p:nvPr>
            <p:ph type="title"/>
          </p:nvPr>
        </p:nvSpPr>
        <p:spPr>
          <a:xfrm>
            <a:off x="651707" y="-2250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a:solidFill>
                  <a:schemeClr val="bg2"/>
                </a:solidFill>
              </a:rPr>
              <a:t>ESDIS and SPD 41-a</a:t>
            </a:r>
            <a:endParaRPr sz="3600" b="1">
              <a:solidFill>
                <a:schemeClr val="bg2"/>
              </a:solidFill>
            </a:endParaRPr>
          </a:p>
        </p:txBody>
      </p:sp>
      <p:sp>
        <p:nvSpPr>
          <p:cNvPr id="120" name="Google Shape;120;p15"/>
          <p:cNvSpPr txBox="1"/>
          <p:nvPr/>
        </p:nvSpPr>
        <p:spPr>
          <a:xfrm>
            <a:off x="473244" y="455219"/>
            <a:ext cx="11305099" cy="6283382"/>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90000"/>
              </a:lnSpc>
              <a:spcBef>
                <a:spcPts val="0"/>
              </a:spcBef>
              <a:spcAft>
                <a:spcPts val="0"/>
              </a:spcAft>
              <a:buClr>
                <a:schemeClr val="dk1"/>
              </a:buClr>
              <a:buSzPts val="3200"/>
              <a:buFont typeface="Arial"/>
              <a:buChar char="•"/>
            </a:pPr>
            <a:endParaRPr lang="en-US"/>
          </a:p>
          <a:p>
            <a:pPr marL="228600" marR="0" lvl="0" indent="-50800" algn="l" rtl="0">
              <a:lnSpc>
                <a:spcPct val="90000"/>
              </a:lnSpc>
              <a:spcBef>
                <a:spcPts val="1000"/>
              </a:spcBef>
              <a:spcAft>
                <a:spcPts val="0"/>
              </a:spcAft>
              <a:buClr>
                <a:schemeClr val="dk1"/>
              </a:buClr>
              <a:buSzPts val="2800"/>
              <a:buFont typeface="Arial"/>
              <a:buNone/>
            </a:pPr>
            <a:r>
              <a:rPr lang="en-US" sz="2600" b="1">
                <a:solidFill>
                  <a:schemeClr val="accent4"/>
                </a:solidFill>
                <a:latin typeface="Calibri" panose="020F0502020204030204" pitchFamily="34" charset="0"/>
                <a:ea typeface="Calibri"/>
                <a:cs typeface="Calibri" panose="020F0502020204030204" pitchFamily="34" charset="0"/>
                <a:sym typeface="Calibri"/>
              </a:rPr>
              <a:t>Open Accessibility: </a:t>
            </a:r>
            <a:r>
              <a:rPr lang="en-US" sz="2600">
                <a:solidFill>
                  <a:schemeClr val="bg2"/>
                </a:solidFill>
                <a:latin typeface="Calibri" panose="020F0502020204030204" pitchFamily="34" charset="0"/>
                <a:ea typeface="Calibri"/>
                <a:cs typeface="Calibri" panose="020F0502020204030204" pitchFamily="34" charset="0"/>
                <a:sym typeface="Calibri"/>
              </a:rPr>
              <a:t>Since 1994, NASA Earth science data have been free and open to all users for any purpose as quickly as practical after instrument checkout and calibration. Data remains available as long as there is interest in use of the data, often well beyond the life of the mission.</a:t>
            </a:r>
          </a:p>
          <a:p>
            <a:pPr marL="228600" marR="0" lvl="0" indent="-50800" algn="l" rtl="0">
              <a:lnSpc>
                <a:spcPct val="90000"/>
              </a:lnSpc>
              <a:spcBef>
                <a:spcPts val="1000"/>
              </a:spcBef>
              <a:spcAft>
                <a:spcPts val="0"/>
              </a:spcAft>
              <a:buClr>
                <a:schemeClr val="dk1"/>
              </a:buClr>
              <a:buSzPts val="2800"/>
              <a:buFont typeface="Arial"/>
              <a:buNone/>
            </a:pPr>
            <a:r>
              <a:rPr lang="en-US" sz="2600" b="1">
                <a:solidFill>
                  <a:schemeClr val="accent4"/>
                </a:solidFill>
                <a:latin typeface="Calibri" panose="020F0502020204030204" pitchFamily="34" charset="0"/>
                <a:ea typeface="Calibri"/>
                <a:cs typeface="Calibri" panose="020F0502020204030204" pitchFamily="34" charset="0"/>
                <a:sym typeface="Calibri"/>
              </a:rPr>
              <a:t>Format: </a:t>
            </a:r>
            <a:r>
              <a:rPr lang="en-US" sz="2600">
                <a:solidFill>
                  <a:schemeClr val="bg2"/>
                </a:solidFill>
                <a:latin typeface="Calibri" panose="020F0502020204030204" pitchFamily="34" charset="0"/>
                <a:ea typeface="Calibri"/>
                <a:cs typeface="Calibri" panose="020F0502020204030204" pitchFamily="34" charset="0"/>
                <a:sym typeface="Calibri"/>
              </a:rPr>
              <a:t>Data and </a:t>
            </a:r>
            <a:r>
              <a:rPr lang="en-US" sz="2600" b="0" i="0">
                <a:solidFill>
                  <a:schemeClr val="bg2"/>
                </a:solidFill>
                <a:effectLst/>
                <a:latin typeface="Calibri" panose="020F0502020204030204" pitchFamily="34" charset="0"/>
                <a:cs typeface="Calibri" panose="020F0502020204030204" pitchFamily="34" charset="0"/>
              </a:rPr>
              <a:t>metadata available for access, download, or export in non-proprietary, modifiable, open, and machine-readable formats consistent with common standards.</a:t>
            </a:r>
          </a:p>
          <a:p>
            <a:pPr marL="228600" marR="0" lvl="0" indent="-50800" algn="l" rtl="0">
              <a:lnSpc>
                <a:spcPct val="90000"/>
              </a:lnSpc>
              <a:spcBef>
                <a:spcPts val="1000"/>
              </a:spcBef>
              <a:spcAft>
                <a:spcPts val="0"/>
              </a:spcAft>
              <a:buClr>
                <a:schemeClr val="dk1"/>
              </a:buClr>
              <a:buSzPts val="2800"/>
              <a:buFont typeface="Arial"/>
              <a:buNone/>
            </a:pPr>
            <a:r>
              <a:rPr lang="en-US" sz="2600" b="1">
                <a:solidFill>
                  <a:schemeClr val="accent4"/>
                </a:solidFill>
                <a:latin typeface="Calibri" panose="020F0502020204030204" pitchFamily="34" charset="0"/>
                <a:cs typeface="Calibri" panose="020F0502020204030204" pitchFamily="34" charset="0"/>
              </a:rPr>
              <a:t>Inclusion of Metadata: </a:t>
            </a:r>
            <a:r>
              <a:rPr lang="en-US" sz="2600">
                <a:solidFill>
                  <a:schemeClr val="bg2"/>
                </a:solidFill>
                <a:latin typeface="Calibri" panose="020F0502020204030204" pitchFamily="34" charset="0"/>
                <a:cs typeface="Calibri" panose="020F0502020204030204" pitchFamily="34" charset="0"/>
              </a:rPr>
              <a:t>ESDIS data includes standards compliant metadata that is indexed in </a:t>
            </a:r>
            <a:r>
              <a:rPr lang="en-US" sz="2600" b="0" i="0">
                <a:solidFill>
                  <a:schemeClr val="bg2"/>
                </a:solidFill>
                <a:effectLst/>
                <a:latin typeface="Calibri" panose="020F0502020204030204" pitchFamily="34" charset="0"/>
                <a:cs typeface="Calibri" panose="020F0502020204030204" pitchFamily="34" charset="0"/>
              </a:rPr>
              <a:t>NASA’s Common Metadata Repository, to enable discovery, reuse, and citation of SMD-funded data.</a:t>
            </a:r>
          </a:p>
          <a:p>
            <a:pPr marL="228600" marR="0" lvl="0" indent="-50800" algn="l" rtl="0">
              <a:lnSpc>
                <a:spcPct val="90000"/>
              </a:lnSpc>
              <a:spcBef>
                <a:spcPts val="1000"/>
              </a:spcBef>
              <a:spcAft>
                <a:spcPts val="0"/>
              </a:spcAft>
              <a:buClr>
                <a:schemeClr val="dk1"/>
              </a:buClr>
              <a:buSzPts val="2800"/>
              <a:buFont typeface="Arial"/>
              <a:buNone/>
            </a:pPr>
            <a:r>
              <a:rPr lang="en-US" sz="2600" b="1">
                <a:solidFill>
                  <a:schemeClr val="accent4"/>
                </a:solidFill>
                <a:latin typeface="Calibri" panose="020F0502020204030204" pitchFamily="34" charset="0"/>
                <a:cs typeface="Calibri" panose="020F0502020204030204" pitchFamily="34" charset="0"/>
              </a:rPr>
              <a:t>Clear Guidance on Use: </a:t>
            </a:r>
            <a:r>
              <a:rPr lang="en-US" sz="2600">
                <a:solidFill>
                  <a:schemeClr val="bg2"/>
                </a:solidFill>
                <a:latin typeface="Calibri" panose="020F0502020204030204" pitchFamily="34" charset="0"/>
                <a:cs typeface="Calibri" panose="020F0502020204030204" pitchFamily="34" charset="0"/>
              </a:rPr>
              <a:t>NASA promotes the full and open sharing of all data with research and applications communities, private industry, academia, and the general public. </a:t>
            </a:r>
          </a:p>
          <a:p>
            <a:pPr marL="228600" marR="0" lvl="0" indent="-50800" algn="l" rtl="0">
              <a:lnSpc>
                <a:spcPct val="90000"/>
              </a:lnSpc>
              <a:spcBef>
                <a:spcPts val="1000"/>
              </a:spcBef>
              <a:spcAft>
                <a:spcPts val="0"/>
              </a:spcAft>
              <a:buClr>
                <a:schemeClr val="dk1"/>
              </a:buClr>
              <a:buSzPts val="2800"/>
              <a:buFont typeface="Arial"/>
              <a:buNone/>
            </a:pPr>
            <a:r>
              <a:rPr lang="en-US" sz="2600" b="1" i="0">
                <a:solidFill>
                  <a:schemeClr val="accent4"/>
                </a:solidFill>
                <a:effectLst/>
                <a:latin typeface="Calibri" panose="020F0502020204030204" pitchFamily="34" charset="0"/>
                <a:cs typeface="Calibri" panose="020F0502020204030204" pitchFamily="34" charset="0"/>
              </a:rPr>
              <a:t>Persistent Identifiers: </a:t>
            </a:r>
            <a:r>
              <a:rPr lang="en-US" sz="2600" b="0" i="0">
                <a:solidFill>
                  <a:schemeClr val="bg2"/>
                </a:solidFill>
                <a:effectLst/>
                <a:latin typeface="Calibri" panose="020F0502020204030204" pitchFamily="34" charset="0"/>
                <a:cs typeface="Calibri" panose="020F0502020204030204" pitchFamily="34" charset="0"/>
              </a:rPr>
              <a:t>All data published in ESDIS archives are assigned a DOI.</a:t>
            </a:r>
          </a:p>
          <a:p>
            <a:pPr marL="228600" marR="0" lvl="0" indent="-50800" algn="l" rtl="0">
              <a:lnSpc>
                <a:spcPct val="90000"/>
              </a:lnSpc>
              <a:spcBef>
                <a:spcPts val="1000"/>
              </a:spcBef>
              <a:spcAft>
                <a:spcPts val="0"/>
              </a:spcAft>
              <a:buClr>
                <a:schemeClr val="dk1"/>
              </a:buClr>
              <a:buSzPts val="2800"/>
              <a:buFont typeface="Arial"/>
              <a:buNone/>
            </a:pPr>
            <a:r>
              <a:rPr lang="en-US" sz="2600" b="1">
                <a:solidFill>
                  <a:schemeClr val="accent4"/>
                </a:solidFill>
                <a:latin typeface="Calibri" panose="020F0502020204030204" pitchFamily="34" charset="0"/>
                <a:cs typeface="Calibri" panose="020F0502020204030204" pitchFamily="34" charset="0"/>
              </a:rPr>
              <a:t>Findability: </a:t>
            </a:r>
            <a:r>
              <a:rPr lang="en-US" sz="2600">
                <a:solidFill>
                  <a:schemeClr val="bg2"/>
                </a:solidFill>
                <a:latin typeface="Calibri" panose="020F0502020204030204" pitchFamily="34" charset="0"/>
                <a:cs typeface="Calibri" panose="020F0502020204030204" pitchFamily="34" charset="0"/>
              </a:rPr>
              <a:t>CMR allows all data in ESDIS archives to be retrieved, downloaded, indexed and searched through Earthdata Search and other tools.</a:t>
            </a:r>
            <a:endParaRPr lang="en-US" sz="2600" b="0" i="0">
              <a:solidFill>
                <a:schemeClr val="bg2"/>
              </a:solidFill>
              <a:effectLst/>
              <a:latin typeface="Calibri" panose="020F0502020204030204" pitchFamily="34" charset="0"/>
              <a:cs typeface="Calibri" panose="020F050202020403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sz="240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44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AC78F-9BFE-A677-0D24-05B1FC82565F}"/>
              </a:ext>
            </a:extLst>
          </p:cNvPr>
          <p:cNvGrpSpPr/>
          <p:nvPr/>
        </p:nvGrpSpPr>
        <p:grpSpPr>
          <a:xfrm>
            <a:off x="0" y="-1"/>
            <a:ext cx="2370221" cy="6858001"/>
            <a:chOff x="0" y="-1"/>
            <a:chExt cx="2370221" cy="6858001"/>
          </a:xfrm>
        </p:grpSpPr>
        <p:grpSp>
          <p:nvGrpSpPr>
            <p:cNvPr id="3" name="Group 2">
              <a:extLst>
                <a:ext uri="{FF2B5EF4-FFF2-40B4-BE49-F238E27FC236}">
                  <a16:creationId xmlns:a16="http://schemas.microsoft.com/office/drawing/2014/main" id="{A9E90A14-DDB5-A135-ED1D-16BBEEF637FD}"/>
                </a:ext>
              </a:extLst>
            </p:cNvPr>
            <p:cNvGrpSpPr/>
            <p:nvPr/>
          </p:nvGrpSpPr>
          <p:grpSpPr>
            <a:xfrm>
              <a:off x="0" y="-1"/>
              <a:ext cx="2370221" cy="6858001"/>
              <a:chOff x="0" y="0"/>
              <a:chExt cx="2370221" cy="6858001"/>
            </a:xfrm>
          </p:grpSpPr>
          <p:pic>
            <p:nvPicPr>
              <p:cNvPr id="5" name="Picture 4" descr="Graphical user interface, application, Word&#10;&#10;Description automatically generated">
                <a:extLst>
                  <a:ext uri="{FF2B5EF4-FFF2-40B4-BE49-F238E27FC236}">
                    <a16:creationId xmlns:a16="http://schemas.microsoft.com/office/drawing/2014/main" id="{E52156A9-4425-10CD-3213-244AE6761D52}"/>
                  </a:ext>
                </a:extLst>
              </p:cNvPr>
              <p:cNvPicPr>
                <a:picLocks noChangeAspect="1"/>
              </p:cNvPicPr>
              <p:nvPr/>
            </p:nvPicPr>
            <p:blipFill rotWithShape="1">
              <a:blip r:embed="rId3">
                <a:extLst>
                  <a:ext uri="{28A0092B-C50C-407E-A947-70E740481C1C}">
                    <a14:useLocalDpi xmlns:a14="http://schemas.microsoft.com/office/drawing/2010/main" val="0"/>
                  </a:ext>
                </a:extLst>
              </a:blip>
              <a:srcRect t="5545" r="68717" b="62632"/>
              <a:stretch/>
            </p:blipFill>
            <p:spPr>
              <a:xfrm>
                <a:off x="0" y="0"/>
                <a:ext cx="2370221" cy="1311969"/>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DD243533-1C19-B6DF-9FAD-12BD41827838}"/>
                  </a:ext>
                </a:extLst>
              </p:cNvPr>
              <p:cNvPicPr>
                <a:picLocks noChangeAspect="1"/>
              </p:cNvPicPr>
              <p:nvPr/>
            </p:nvPicPr>
            <p:blipFill rotWithShape="1">
              <a:blip r:embed="rId3">
                <a:extLst>
                  <a:ext uri="{28A0092B-C50C-407E-A947-70E740481C1C}">
                    <a14:useLocalDpi xmlns:a14="http://schemas.microsoft.com/office/drawing/2010/main" val="0"/>
                  </a:ext>
                </a:extLst>
              </a:blip>
              <a:srcRect l="27403" t="23334" r="68716" b="11226"/>
              <a:stretch/>
            </p:blipFill>
            <p:spPr>
              <a:xfrm>
                <a:off x="1" y="796304"/>
                <a:ext cx="2370220" cy="6061697"/>
              </a:xfrm>
              <a:prstGeom prst="rect">
                <a:avLst/>
              </a:prstGeom>
            </p:spPr>
          </p:pic>
        </p:grpSp>
        <p:pic>
          <p:nvPicPr>
            <p:cNvPr id="4" name="Picture 3" descr="Logo, icon&#10;&#10;Description automatically generated">
              <a:extLst>
                <a:ext uri="{FF2B5EF4-FFF2-40B4-BE49-F238E27FC236}">
                  <a16:creationId xmlns:a16="http://schemas.microsoft.com/office/drawing/2014/main" id="{BD80EFDC-452D-31A9-2EED-453D60F0C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17" y="6136105"/>
              <a:ext cx="741788" cy="613612"/>
            </a:xfrm>
            <a:prstGeom prst="rect">
              <a:avLst/>
            </a:prstGeom>
          </p:spPr>
        </p:pic>
      </p:grpSp>
      <p:sp>
        <p:nvSpPr>
          <p:cNvPr id="7" name="Rectangle 6">
            <a:extLst>
              <a:ext uri="{FF2B5EF4-FFF2-40B4-BE49-F238E27FC236}">
                <a16:creationId xmlns:a16="http://schemas.microsoft.com/office/drawing/2014/main" id="{8A2C3AAE-E986-3B37-A40E-1580E54D5D81}"/>
              </a:ext>
            </a:extLst>
          </p:cNvPr>
          <p:cNvSpPr/>
          <p:nvPr/>
        </p:nvSpPr>
        <p:spPr>
          <a:xfrm>
            <a:off x="2370221" y="2219"/>
            <a:ext cx="9821779" cy="794084"/>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85F090F-0721-B701-1ECA-4B8EF44E99F0}"/>
              </a:ext>
            </a:extLst>
          </p:cNvPr>
          <p:cNvSpPr txBox="1">
            <a:spLocks/>
          </p:cNvSpPr>
          <p:nvPr/>
        </p:nvSpPr>
        <p:spPr>
          <a:xfrm>
            <a:off x="4034558" y="49648"/>
            <a:ext cx="7382856" cy="796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Open-Source Science</a:t>
            </a:r>
          </a:p>
        </p:txBody>
      </p:sp>
      <p:cxnSp>
        <p:nvCxnSpPr>
          <p:cNvPr id="11" name="Google Shape;748;p24">
            <a:extLst>
              <a:ext uri="{FF2B5EF4-FFF2-40B4-BE49-F238E27FC236}">
                <a16:creationId xmlns:a16="http://schemas.microsoft.com/office/drawing/2014/main" id="{7B899085-4D9F-7E3A-5B33-849E6D33F651}"/>
              </a:ext>
            </a:extLst>
          </p:cNvPr>
          <p:cNvCxnSpPr>
            <a:endCxn id="13" idx="2"/>
          </p:cNvCxnSpPr>
          <p:nvPr/>
        </p:nvCxnSpPr>
        <p:spPr>
          <a:xfrm>
            <a:off x="4510622" y="1609278"/>
            <a:ext cx="753900" cy="0"/>
          </a:xfrm>
          <a:prstGeom prst="straightConnector1">
            <a:avLst/>
          </a:prstGeom>
          <a:noFill/>
          <a:ln w="57150" cap="flat" cmpd="sng">
            <a:solidFill>
              <a:srgbClr val="A3C1D2"/>
            </a:solidFill>
            <a:prstDash val="solid"/>
            <a:miter lim="800000"/>
            <a:headEnd type="none" w="sm" len="sm"/>
            <a:tailEnd type="none" w="sm" len="sm"/>
          </a:ln>
        </p:spPr>
      </p:cxnSp>
      <p:cxnSp>
        <p:nvCxnSpPr>
          <p:cNvPr id="12" name="Google Shape;750;p24">
            <a:extLst>
              <a:ext uri="{FF2B5EF4-FFF2-40B4-BE49-F238E27FC236}">
                <a16:creationId xmlns:a16="http://schemas.microsoft.com/office/drawing/2014/main" id="{36D6F1FA-4CAB-EF40-27BE-F399758724DA}"/>
              </a:ext>
            </a:extLst>
          </p:cNvPr>
          <p:cNvCxnSpPr/>
          <p:nvPr/>
        </p:nvCxnSpPr>
        <p:spPr>
          <a:xfrm>
            <a:off x="4538967" y="1595718"/>
            <a:ext cx="0" cy="1791031"/>
          </a:xfrm>
          <a:prstGeom prst="straightConnector1">
            <a:avLst/>
          </a:prstGeom>
          <a:noFill/>
          <a:ln w="57150" cap="flat" cmpd="sng">
            <a:solidFill>
              <a:srgbClr val="A3C1D2"/>
            </a:solidFill>
            <a:prstDash val="solid"/>
            <a:miter lim="800000"/>
            <a:headEnd type="none" w="sm" len="sm"/>
            <a:tailEnd type="none" w="sm" len="sm"/>
          </a:ln>
        </p:spPr>
      </p:cxnSp>
      <p:sp>
        <p:nvSpPr>
          <p:cNvPr id="13" name="Google Shape;749;p24">
            <a:extLst>
              <a:ext uri="{FF2B5EF4-FFF2-40B4-BE49-F238E27FC236}">
                <a16:creationId xmlns:a16="http://schemas.microsoft.com/office/drawing/2014/main" id="{D0492051-7018-5AD9-4A80-927372958245}"/>
              </a:ext>
            </a:extLst>
          </p:cNvPr>
          <p:cNvSpPr/>
          <p:nvPr/>
        </p:nvSpPr>
        <p:spPr>
          <a:xfrm>
            <a:off x="5264522" y="1471055"/>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751;p24">
            <a:extLst>
              <a:ext uri="{FF2B5EF4-FFF2-40B4-BE49-F238E27FC236}">
                <a16:creationId xmlns:a16="http://schemas.microsoft.com/office/drawing/2014/main" id="{F221AB42-F5D7-B680-0CA3-969467D63D90}"/>
              </a:ext>
            </a:extLst>
          </p:cNvPr>
          <p:cNvSpPr txBox="1"/>
          <p:nvPr/>
        </p:nvSpPr>
        <p:spPr>
          <a:xfrm>
            <a:off x="5599700" y="1177805"/>
            <a:ext cx="634551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2B5169"/>
                </a:solidFill>
                <a:latin typeface="Arial"/>
                <a:ea typeface="Arial"/>
                <a:cs typeface="Arial"/>
                <a:sym typeface="Arial"/>
              </a:rPr>
              <a:t>Open Science DAAC Representatives</a:t>
            </a:r>
            <a:endParaRPr lang="en-US" sz="1600" b="0" i="0" u="none" strike="noStrike" cap="none">
              <a:solidFill>
                <a:srgbClr val="000000"/>
              </a:solidFill>
              <a:latin typeface="Arial"/>
              <a:ea typeface="Arial"/>
              <a:cs typeface="Arial"/>
              <a:sym typeface="Arial"/>
            </a:endParaRPr>
          </a:p>
        </p:txBody>
      </p:sp>
      <p:sp>
        <p:nvSpPr>
          <p:cNvPr id="15" name="Google Shape;752;p24">
            <a:extLst>
              <a:ext uri="{FF2B5EF4-FFF2-40B4-BE49-F238E27FC236}">
                <a16:creationId xmlns:a16="http://schemas.microsoft.com/office/drawing/2014/main" id="{5BE1054A-5748-512E-0772-C0CB8787174E}"/>
              </a:ext>
            </a:extLst>
          </p:cNvPr>
          <p:cNvSpPr txBox="1"/>
          <p:nvPr/>
        </p:nvSpPr>
        <p:spPr>
          <a:xfrm>
            <a:off x="6162124" y="3279005"/>
            <a:ext cx="5698285"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2B5169"/>
                </a:solidFill>
                <a:latin typeface="+mn-lt"/>
                <a:ea typeface="Open Sans"/>
                <a:cs typeface="Calibri" panose="020F0502020204030204" pitchFamily="34" charset="0"/>
                <a:sym typeface="Open Sans"/>
              </a:rPr>
              <a:t>These POCs will complete the TOPS – Transform to Open Science – curriculum in order to better help science teams and data users understand NASA requirements.</a:t>
            </a:r>
          </a:p>
        </p:txBody>
      </p:sp>
      <p:sp>
        <p:nvSpPr>
          <p:cNvPr id="16" name="Google Shape;753;p24">
            <a:extLst>
              <a:ext uri="{FF2B5EF4-FFF2-40B4-BE49-F238E27FC236}">
                <a16:creationId xmlns:a16="http://schemas.microsoft.com/office/drawing/2014/main" id="{F55FB083-6A4A-0A89-22FD-980CDDA3E704}"/>
              </a:ext>
            </a:extLst>
          </p:cNvPr>
          <p:cNvSpPr txBox="1"/>
          <p:nvPr/>
        </p:nvSpPr>
        <p:spPr>
          <a:xfrm>
            <a:off x="6071700" y="1533964"/>
            <a:ext cx="442773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0" i="0" u="none" strike="noStrike" cap="none">
                <a:solidFill>
                  <a:srgbClr val="2B5169"/>
                </a:solidFill>
                <a:latin typeface="Arial"/>
                <a:ea typeface="Arial"/>
                <a:cs typeface="Arial"/>
                <a:sym typeface="Arial"/>
              </a:rPr>
              <a:t>Each DAAC has an Open Science representative. These experts meet monthly to discuss Open Science and how DAACs can support their users as they adapt to SPD-41a and NASA’s Open Science requirements.</a:t>
            </a:r>
            <a:endParaRPr lang="en-US" sz="1600" b="0" i="0" u="none" strike="noStrike" cap="none">
              <a:solidFill>
                <a:srgbClr val="2B5169"/>
              </a:solidFill>
              <a:latin typeface="Open Sans"/>
              <a:ea typeface="Open Sans"/>
              <a:cs typeface="Open Sans"/>
              <a:sym typeface="Open Sans"/>
            </a:endParaRPr>
          </a:p>
        </p:txBody>
      </p:sp>
      <p:grpSp>
        <p:nvGrpSpPr>
          <p:cNvPr id="17" name="Google Shape;754;p24">
            <a:extLst>
              <a:ext uri="{FF2B5EF4-FFF2-40B4-BE49-F238E27FC236}">
                <a16:creationId xmlns:a16="http://schemas.microsoft.com/office/drawing/2014/main" id="{2CCFA294-E3D2-E260-DA79-B912634B26A1}"/>
              </a:ext>
            </a:extLst>
          </p:cNvPr>
          <p:cNvGrpSpPr/>
          <p:nvPr/>
        </p:nvGrpSpPr>
        <p:grpSpPr>
          <a:xfrm>
            <a:off x="4652166" y="4277319"/>
            <a:ext cx="943646" cy="276446"/>
            <a:chOff x="4638765" y="4212639"/>
            <a:chExt cx="943646" cy="276446"/>
          </a:xfrm>
        </p:grpSpPr>
        <p:cxnSp>
          <p:nvCxnSpPr>
            <p:cNvPr id="18" name="Google Shape;755;p24">
              <a:extLst>
                <a:ext uri="{FF2B5EF4-FFF2-40B4-BE49-F238E27FC236}">
                  <a16:creationId xmlns:a16="http://schemas.microsoft.com/office/drawing/2014/main" id="{E717B698-07A4-0D51-3F9E-6CD886CE9141}"/>
                </a:ext>
              </a:extLst>
            </p:cNvPr>
            <p:cNvCxnSpPr>
              <a:endCxn id="19" idx="2"/>
            </p:cNvCxnSpPr>
            <p:nvPr/>
          </p:nvCxnSpPr>
          <p:spPr>
            <a:xfrm>
              <a:off x="4638765" y="4350862"/>
              <a:ext cx="667200" cy="0"/>
            </a:xfrm>
            <a:prstGeom prst="straightConnector1">
              <a:avLst/>
            </a:prstGeom>
            <a:noFill/>
            <a:ln w="57150" cap="flat" cmpd="sng">
              <a:solidFill>
                <a:srgbClr val="A3C1D2"/>
              </a:solidFill>
              <a:prstDash val="solid"/>
              <a:miter lim="800000"/>
              <a:headEnd type="none" w="sm" len="sm"/>
              <a:tailEnd type="none" w="sm" len="sm"/>
            </a:ln>
          </p:spPr>
        </p:cxnSp>
        <p:sp>
          <p:nvSpPr>
            <p:cNvPr id="19" name="Google Shape;756;p24">
              <a:extLst>
                <a:ext uri="{FF2B5EF4-FFF2-40B4-BE49-F238E27FC236}">
                  <a16:creationId xmlns:a16="http://schemas.microsoft.com/office/drawing/2014/main" id="{A672BDA9-F5D0-56AB-A101-E6CB7E9090BA}"/>
                </a:ext>
              </a:extLst>
            </p:cNvPr>
            <p:cNvSpPr/>
            <p:nvPr/>
          </p:nvSpPr>
          <p:spPr>
            <a:xfrm>
              <a:off x="5305965" y="4212639"/>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 name="Google Shape;757;p24">
            <a:extLst>
              <a:ext uri="{FF2B5EF4-FFF2-40B4-BE49-F238E27FC236}">
                <a16:creationId xmlns:a16="http://schemas.microsoft.com/office/drawing/2014/main" id="{33CEC2F8-9230-D866-1DFD-80139CBCD900}"/>
              </a:ext>
            </a:extLst>
          </p:cNvPr>
          <p:cNvGrpSpPr/>
          <p:nvPr/>
        </p:nvGrpSpPr>
        <p:grpSpPr>
          <a:xfrm>
            <a:off x="5468104" y="4581216"/>
            <a:ext cx="680864" cy="525928"/>
            <a:chOff x="5780946" y="4509268"/>
            <a:chExt cx="680864" cy="525928"/>
          </a:xfrm>
        </p:grpSpPr>
        <p:cxnSp>
          <p:nvCxnSpPr>
            <p:cNvPr id="21" name="Google Shape;758;p24">
              <a:extLst>
                <a:ext uri="{FF2B5EF4-FFF2-40B4-BE49-F238E27FC236}">
                  <a16:creationId xmlns:a16="http://schemas.microsoft.com/office/drawing/2014/main" id="{F8EA1F51-A46B-794C-925D-A64555BC5661}"/>
                </a:ext>
              </a:extLst>
            </p:cNvPr>
            <p:cNvCxnSpPr/>
            <p:nvPr/>
          </p:nvCxnSpPr>
          <p:spPr>
            <a:xfrm>
              <a:off x="5780946" y="4509268"/>
              <a:ext cx="0" cy="415157"/>
            </a:xfrm>
            <a:prstGeom prst="straightConnector1">
              <a:avLst/>
            </a:prstGeom>
            <a:noFill/>
            <a:ln w="57150" cap="flat" cmpd="sng">
              <a:solidFill>
                <a:srgbClr val="A3C1D2"/>
              </a:solidFill>
              <a:prstDash val="solid"/>
              <a:miter lim="800000"/>
              <a:headEnd type="none" w="sm" len="sm"/>
              <a:tailEnd type="none" w="sm" len="sm"/>
            </a:ln>
          </p:spPr>
        </p:cxnSp>
        <p:cxnSp>
          <p:nvCxnSpPr>
            <p:cNvPr id="22" name="Google Shape;759;p24">
              <a:extLst>
                <a:ext uri="{FF2B5EF4-FFF2-40B4-BE49-F238E27FC236}">
                  <a16:creationId xmlns:a16="http://schemas.microsoft.com/office/drawing/2014/main" id="{8FDB6223-78F0-CD7F-92E2-D4C9DDA659AE}"/>
                </a:ext>
              </a:extLst>
            </p:cNvPr>
            <p:cNvCxnSpPr>
              <a:endCxn id="23" idx="2"/>
            </p:cNvCxnSpPr>
            <p:nvPr/>
          </p:nvCxnSpPr>
          <p:spPr>
            <a:xfrm>
              <a:off x="5780964" y="4896973"/>
              <a:ext cx="404400" cy="0"/>
            </a:xfrm>
            <a:prstGeom prst="straightConnector1">
              <a:avLst/>
            </a:prstGeom>
            <a:noFill/>
            <a:ln w="57150" cap="flat" cmpd="sng">
              <a:solidFill>
                <a:srgbClr val="A3C1D2"/>
              </a:solidFill>
              <a:prstDash val="solid"/>
              <a:miter lim="800000"/>
              <a:headEnd type="none" w="sm" len="sm"/>
              <a:tailEnd type="none" w="sm" len="sm"/>
            </a:ln>
          </p:spPr>
        </p:cxnSp>
        <p:sp>
          <p:nvSpPr>
            <p:cNvPr id="23" name="Google Shape;760;p24">
              <a:extLst>
                <a:ext uri="{FF2B5EF4-FFF2-40B4-BE49-F238E27FC236}">
                  <a16:creationId xmlns:a16="http://schemas.microsoft.com/office/drawing/2014/main" id="{B6145AC4-FF48-5454-E170-45CCF3B3796E}"/>
                </a:ext>
              </a:extLst>
            </p:cNvPr>
            <p:cNvSpPr/>
            <p:nvPr/>
          </p:nvSpPr>
          <p:spPr>
            <a:xfrm>
              <a:off x="6185364" y="4758750"/>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4" name="Google Shape;761;p24">
            <a:extLst>
              <a:ext uri="{FF2B5EF4-FFF2-40B4-BE49-F238E27FC236}">
                <a16:creationId xmlns:a16="http://schemas.microsoft.com/office/drawing/2014/main" id="{921AC1E9-0DB8-B94C-E91E-2DA2959CDB9D}"/>
              </a:ext>
            </a:extLst>
          </p:cNvPr>
          <p:cNvSpPr txBox="1"/>
          <p:nvPr/>
        </p:nvSpPr>
        <p:spPr>
          <a:xfrm>
            <a:off x="5656870" y="4274151"/>
            <a:ext cx="4957914"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2B5169"/>
                </a:solidFill>
                <a:latin typeface="Arial"/>
                <a:ea typeface="Arial"/>
                <a:cs typeface="Arial"/>
                <a:sym typeface="Arial"/>
              </a:rPr>
              <a:t>Openscapes</a:t>
            </a:r>
            <a:endParaRPr sz="2000" b="1">
              <a:solidFill>
                <a:srgbClr val="2B5169"/>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762;p24">
            <a:extLst>
              <a:ext uri="{FF2B5EF4-FFF2-40B4-BE49-F238E27FC236}">
                <a16:creationId xmlns:a16="http://schemas.microsoft.com/office/drawing/2014/main" id="{87D90DC3-0A56-03BA-3F81-179206D6873F}"/>
              </a:ext>
            </a:extLst>
          </p:cNvPr>
          <p:cNvSpPr txBox="1"/>
          <p:nvPr/>
        </p:nvSpPr>
        <p:spPr>
          <a:xfrm>
            <a:off x="6177701" y="4806202"/>
            <a:ext cx="3824902" cy="1708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2B5169"/>
                </a:solidFill>
                <a:latin typeface="Arial"/>
                <a:ea typeface="Arial"/>
                <a:cs typeface="Arial"/>
                <a:sym typeface="Arial"/>
              </a:rPr>
              <a:t>NASA-funded initiative to support mentors from NASA Distributed Active Archive Centers (DAACs) helping science teams migrate workflows to the Earthdata Cloud</a:t>
            </a:r>
            <a:endParaRPr/>
          </a:p>
          <a:p>
            <a:pPr marL="0" marR="0" lvl="0" indent="0" algn="l" rtl="0">
              <a:spcBef>
                <a:spcPts val="0"/>
              </a:spcBef>
              <a:spcAft>
                <a:spcPts val="0"/>
              </a:spcAft>
              <a:buNone/>
            </a:pPr>
            <a:endParaRPr sz="1500">
              <a:solidFill>
                <a:srgbClr val="2B5169"/>
              </a:solidFill>
              <a:latin typeface="Arial"/>
              <a:ea typeface="Arial"/>
              <a:cs typeface="Arial"/>
              <a:sym typeface="Arial"/>
            </a:endParaRPr>
          </a:p>
          <a:p>
            <a:pPr marL="0" marR="0" lvl="0" indent="0" algn="l" rtl="0">
              <a:spcBef>
                <a:spcPts val="0"/>
              </a:spcBef>
              <a:spcAft>
                <a:spcPts val="0"/>
              </a:spcAft>
              <a:buNone/>
            </a:pPr>
            <a:r>
              <a:rPr lang="en-US" sz="1500">
                <a:solidFill>
                  <a:srgbClr val="2B5169"/>
                </a:solidFill>
                <a:latin typeface="Arial"/>
                <a:ea typeface="Arial"/>
                <a:cs typeface="Arial"/>
                <a:sym typeface="Arial"/>
              </a:rPr>
              <a:t>First Openscapes Champions Cohort in March/April 2022</a:t>
            </a:r>
            <a:endParaRPr/>
          </a:p>
        </p:txBody>
      </p:sp>
      <p:cxnSp>
        <p:nvCxnSpPr>
          <p:cNvPr id="26" name="Google Shape;763;p24">
            <a:extLst>
              <a:ext uri="{FF2B5EF4-FFF2-40B4-BE49-F238E27FC236}">
                <a16:creationId xmlns:a16="http://schemas.microsoft.com/office/drawing/2014/main" id="{B026926C-5861-FD1B-53D5-9C0950702CAC}"/>
              </a:ext>
            </a:extLst>
          </p:cNvPr>
          <p:cNvCxnSpPr/>
          <p:nvPr/>
        </p:nvCxnSpPr>
        <p:spPr>
          <a:xfrm flipH="1">
            <a:off x="5403155" y="1748150"/>
            <a:ext cx="711" cy="323190"/>
          </a:xfrm>
          <a:prstGeom prst="straightConnector1">
            <a:avLst/>
          </a:prstGeom>
          <a:noFill/>
          <a:ln w="57150" cap="flat" cmpd="sng">
            <a:solidFill>
              <a:srgbClr val="A3C1D2"/>
            </a:solidFill>
            <a:prstDash val="solid"/>
            <a:miter lim="800000"/>
            <a:headEnd type="none" w="sm" len="sm"/>
            <a:tailEnd type="none" w="sm" len="sm"/>
          </a:ln>
        </p:spPr>
      </p:cxnSp>
      <p:cxnSp>
        <p:nvCxnSpPr>
          <p:cNvPr id="27" name="Google Shape;764;p24">
            <a:extLst>
              <a:ext uri="{FF2B5EF4-FFF2-40B4-BE49-F238E27FC236}">
                <a16:creationId xmlns:a16="http://schemas.microsoft.com/office/drawing/2014/main" id="{FBF9FDA0-7D88-FB5D-C3B5-78FC28B44227}"/>
              </a:ext>
            </a:extLst>
          </p:cNvPr>
          <p:cNvCxnSpPr>
            <a:endCxn id="28" idx="2"/>
          </p:cNvCxnSpPr>
          <p:nvPr/>
        </p:nvCxnSpPr>
        <p:spPr>
          <a:xfrm>
            <a:off x="5421583" y="2040680"/>
            <a:ext cx="397200" cy="0"/>
          </a:xfrm>
          <a:prstGeom prst="straightConnector1">
            <a:avLst/>
          </a:prstGeom>
          <a:noFill/>
          <a:ln w="57150" cap="flat" cmpd="sng">
            <a:solidFill>
              <a:srgbClr val="A3C1D2"/>
            </a:solidFill>
            <a:prstDash val="solid"/>
            <a:miter lim="800000"/>
            <a:headEnd type="none" w="sm" len="sm"/>
            <a:tailEnd type="none" w="sm" len="sm"/>
          </a:ln>
        </p:spPr>
      </p:cxnSp>
      <p:sp>
        <p:nvSpPr>
          <p:cNvPr id="28" name="Google Shape;765;p24">
            <a:extLst>
              <a:ext uri="{FF2B5EF4-FFF2-40B4-BE49-F238E27FC236}">
                <a16:creationId xmlns:a16="http://schemas.microsoft.com/office/drawing/2014/main" id="{044B9D4F-4E55-8350-0862-49BBE7FE10F4}"/>
              </a:ext>
            </a:extLst>
          </p:cNvPr>
          <p:cNvSpPr/>
          <p:nvPr/>
        </p:nvSpPr>
        <p:spPr>
          <a:xfrm>
            <a:off x="5818783" y="1902457"/>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766;p24">
            <a:extLst>
              <a:ext uri="{FF2B5EF4-FFF2-40B4-BE49-F238E27FC236}">
                <a16:creationId xmlns:a16="http://schemas.microsoft.com/office/drawing/2014/main" id="{502027DE-9E9B-672E-2625-3F10B6E6B7F9}"/>
              </a:ext>
            </a:extLst>
          </p:cNvPr>
          <p:cNvSpPr/>
          <p:nvPr/>
        </p:nvSpPr>
        <p:spPr>
          <a:xfrm>
            <a:off x="5285916" y="2852282"/>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0" name="Google Shape;767;p24">
            <a:extLst>
              <a:ext uri="{FF2B5EF4-FFF2-40B4-BE49-F238E27FC236}">
                <a16:creationId xmlns:a16="http://schemas.microsoft.com/office/drawing/2014/main" id="{DD8A6CB4-BFDC-9AB3-42CE-AE77E7CAAC69}"/>
              </a:ext>
            </a:extLst>
          </p:cNvPr>
          <p:cNvCxnSpPr/>
          <p:nvPr/>
        </p:nvCxnSpPr>
        <p:spPr>
          <a:xfrm rot="10800000" flipH="1">
            <a:off x="4540464" y="2990505"/>
            <a:ext cx="734795" cy="10657"/>
          </a:xfrm>
          <a:prstGeom prst="straightConnector1">
            <a:avLst/>
          </a:prstGeom>
          <a:noFill/>
          <a:ln w="57150" cap="flat" cmpd="sng">
            <a:solidFill>
              <a:srgbClr val="A3C1D2"/>
            </a:solidFill>
            <a:prstDash val="solid"/>
            <a:miter lim="800000"/>
            <a:headEnd type="none" w="sm" len="sm"/>
            <a:tailEnd type="none" w="sm" len="sm"/>
          </a:ln>
        </p:spPr>
      </p:cxnSp>
      <p:pic>
        <p:nvPicPr>
          <p:cNvPr id="35" name="Google Shape;772;p24">
            <a:extLst>
              <a:ext uri="{FF2B5EF4-FFF2-40B4-BE49-F238E27FC236}">
                <a16:creationId xmlns:a16="http://schemas.microsoft.com/office/drawing/2014/main" id="{508250AD-4F2F-6F6E-2A1B-46E3268B3453}"/>
              </a:ext>
            </a:extLst>
          </p:cNvPr>
          <p:cNvPicPr preferRelativeResize="0"/>
          <p:nvPr/>
        </p:nvPicPr>
        <p:blipFill rotWithShape="1">
          <a:blip r:embed="rId5">
            <a:alphaModFix/>
          </a:blip>
          <a:srcRect/>
          <a:stretch/>
        </p:blipFill>
        <p:spPr>
          <a:xfrm>
            <a:off x="10173554" y="4338508"/>
            <a:ext cx="1766411" cy="2059333"/>
          </a:xfrm>
          <a:prstGeom prst="rect">
            <a:avLst/>
          </a:prstGeom>
          <a:noFill/>
          <a:ln>
            <a:noFill/>
          </a:ln>
        </p:spPr>
      </p:pic>
      <p:sp>
        <p:nvSpPr>
          <p:cNvPr id="36" name="Google Shape;774;p24">
            <a:extLst>
              <a:ext uri="{FF2B5EF4-FFF2-40B4-BE49-F238E27FC236}">
                <a16:creationId xmlns:a16="http://schemas.microsoft.com/office/drawing/2014/main" id="{0E15CAAB-C940-EA3D-AE88-E539A2E2445E}"/>
              </a:ext>
            </a:extLst>
          </p:cNvPr>
          <p:cNvSpPr/>
          <p:nvPr/>
        </p:nvSpPr>
        <p:spPr>
          <a:xfrm>
            <a:off x="5858869" y="5920887"/>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7" name="Google Shape;775;p24">
            <a:extLst>
              <a:ext uri="{FF2B5EF4-FFF2-40B4-BE49-F238E27FC236}">
                <a16:creationId xmlns:a16="http://schemas.microsoft.com/office/drawing/2014/main" id="{4957F82F-8A93-BFAD-7CFC-B7414FB957F4}"/>
              </a:ext>
            </a:extLst>
          </p:cNvPr>
          <p:cNvCxnSpPr/>
          <p:nvPr/>
        </p:nvCxnSpPr>
        <p:spPr>
          <a:xfrm>
            <a:off x="5443794" y="6085754"/>
            <a:ext cx="404418" cy="0"/>
          </a:xfrm>
          <a:prstGeom prst="straightConnector1">
            <a:avLst/>
          </a:prstGeom>
          <a:noFill/>
          <a:ln w="57150" cap="flat" cmpd="sng">
            <a:solidFill>
              <a:srgbClr val="A3C1D2"/>
            </a:solidFill>
            <a:prstDash val="solid"/>
            <a:miter lim="800000"/>
            <a:headEnd type="none" w="sm" len="sm"/>
            <a:tailEnd type="none" w="sm" len="sm"/>
          </a:ln>
        </p:spPr>
      </p:cxnSp>
      <p:cxnSp>
        <p:nvCxnSpPr>
          <p:cNvPr id="38" name="Google Shape;776;p24">
            <a:extLst>
              <a:ext uri="{FF2B5EF4-FFF2-40B4-BE49-F238E27FC236}">
                <a16:creationId xmlns:a16="http://schemas.microsoft.com/office/drawing/2014/main" id="{D1F20B2F-3E93-ACCC-623A-C536E98347DA}"/>
              </a:ext>
            </a:extLst>
          </p:cNvPr>
          <p:cNvCxnSpPr/>
          <p:nvPr/>
        </p:nvCxnSpPr>
        <p:spPr>
          <a:xfrm>
            <a:off x="5462076" y="4983882"/>
            <a:ext cx="1400" cy="1127442"/>
          </a:xfrm>
          <a:prstGeom prst="straightConnector1">
            <a:avLst/>
          </a:prstGeom>
          <a:noFill/>
          <a:ln w="57150" cap="flat" cmpd="sng">
            <a:solidFill>
              <a:srgbClr val="A3C1D2"/>
            </a:solidFill>
            <a:prstDash val="solid"/>
            <a:miter lim="800000"/>
            <a:headEnd type="none" w="sm" len="sm"/>
            <a:tailEnd type="none" w="sm" len="sm"/>
          </a:ln>
        </p:spPr>
      </p:cxnSp>
      <p:cxnSp>
        <p:nvCxnSpPr>
          <p:cNvPr id="39" name="Google Shape;777;p24">
            <a:extLst>
              <a:ext uri="{FF2B5EF4-FFF2-40B4-BE49-F238E27FC236}">
                <a16:creationId xmlns:a16="http://schemas.microsoft.com/office/drawing/2014/main" id="{034ED87E-618F-033D-FCDD-C41A7CB211CB}"/>
              </a:ext>
            </a:extLst>
          </p:cNvPr>
          <p:cNvCxnSpPr/>
          <p:nvPr/>
        </p:nvCxnSpPr>
        <p:spPr>
          <a:xfrm flipH="1">
            <a:off x="5419141" y="3149590"/>
            <a:ext cx="711" cy="323190"/>
          </a:xfrm>
          <a:prstGeom prst="straightConnector1">
            <a:avLst/>
          </a:prstGeom>
          <a:noFill/>
          <a:ln w="57150" cap="flat" cmpd="sng">
            <a:solidFill>
              <a:srgbClr val="A3C1D2"/>
            </a:solidFill>
            <a:prstDash val="solid"/>
            <a:miter lim="800000"/>
            <a:headEnd type="none" w="sm" len="sm"/>
            <a:tailEnd type="none" w="sm" len="sm"/>
          </a:ln>
        </p:spPr>
      </p:cxnSp>
      <p:cxnSp>
        <p:nvCxnSpPr>
          <p:cNvPr id="40" name="Google Shape;778;p24">
            <a:extLst>
              <a:ext uri="{FF2B5EF4-FFF2-40B4-BE49-F238E27FC236}">
                <a16:creationId xmlns:a16="http://schemas.microsoft.com/office/drawing/2014/main" id="{0D6F4CD1-01D4-3FBF-CAC9-494901067C93}"/>
              </a:ext>
            </a:extLst>
          </p:cNvPr>
          <p:cNvCxnSpPr/>
          <p:nvPr/>
        </p:nvCxnSpPr>
        <p:spPr>
          <a:xfrm>
            <a:off x="5437422" y="3442120"/>
            <a:ext cx="397347" cy="0"/>
          </a:xfrm>
          <a:prstGeom prst="straightConnector1">
            <a:avLst/>
          </a:prstGeom>
          <a:noFill/>
          <a:ln w="57150" cap="flat" cmpd="sng">
            <a:solidFill>
              <a:srgbClr val="A3C1D2"/>
            </a:solidFill>
            <a:prstDash val="solid"/>
            <a:miter lim="800000"/>
            <a:headEnd type="none" w="sm" len="sm"/>
            <a:tailEnd type="none" w="sm" len="sm"/>
          </a:ln>
        </p:spPr>
      </p:cxnSp>
      <p:sp>
        <p:nvSpPr>
          <p:cNvPr id="41" name="Google Shape;779;p24">
            <a:extLst>
              <a:ext uri="{FF2B5EF4-FFF2-40B4-BE49-F238E27FC236}">
                <a16:creationId xmlns:a16="http://schemas.microsoft.com/office/drawing/2014/main" id="{C568AA9A-8E56-5EC4-2BFE-20DBC6CE2AE5}"/>
              </a:ext>
            </a:extLst>
          </p:cNvPr>
          <p:cNvSpPr/>
          <p:nvPr/>
        </p:nvSpPr>
        <p:spPr>
          <a:xfrm>
            <a:off x="5834769" y="3303897"/>
            <a:ext cx="276446" cy="276446"/>
          </a:xfrm>
          <a:prstGeom prst="ellipse">
            <a:avLst/>
          </a:prstGeom>
          <a:solidFill>
            <a:schemeClr val="accent1"/>
          </a:solidFill>
          <a:ln w="57150" cap="flat" cmpd="sng">
            <a:solidFill>
              <a:srgbClr val="A3C1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780;p24">
            <a:extLst>
              <a:ext uri="{FF2B5EF4-FFF2-40B4-BE49-F238E27FC236}">
                <a16:creationId xmlns:a16="http://schemas.microsoft.com/office/drawing/2014/main" id="{CF7111E4-9270-294F-A64B-190B923D2165}"/>
              </a:ext>
            </a:extLst>
          </p:cNvPr>
          <p:cNvSpPr txBox="1"/>
          <p:nvPr/>
        </p:nvSpPr>
        <p:spPr>
          <a:xfrm>
            <a:off x="5670322" y="2821447"/>
            <a:ext cx="634551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B5169"/>
                </a:solidFill>
                <a:latin typeface="Arial"/>
                <a:ea typeface="Arial"/>
                <a:cs typeface="Arial"/>
                <a:sym typeface="Arial"/>
              </a:rPr>
              <a:t>TOPS</a:t>
            </a:r>
            <a:endParaRPr sz="1600"/>
          </a:p>
        </p:txBody>
      </p:sp>
      <p:pic>
        <p:nvPicPr>
          <p:cNvPr id="43" name="Google Shape;781;p24" descr="About_TOPS.png">
            <a:extLst>
              <a:ext uri="{FF2B5EF4-FFF2-40B4-BE49-F238E27FC236}">
                <a16:creationId xmlns:a16="http://schemas.microsoft.com/office/drawing/2014/main" id="{876FC9F5-6B7C-08E4-08DC-D7368D5F14F5}"/>
              </a:ext>
            </a:extLst>
          </p:cNvPr>
          <p:cNvPicPr preferRelativeResize="0"/>
          <p:nvPr/>
        </p:nvPicPr>
        <p:blipFill rotWithShape="1">
          <a:blip r:embed="rId6">
            <a:alphaModFix/>
          </a:blip>
          <a:srcRect/>
          <a:stretch/>
        </p:blipFill>
        <p:spPr>
          <a:xfrm>
            <a:off x="10520660" y="1102010"/>
            <a:ext cx="1431731" cy="1988722"/>
          </a:xfrm>
          <a:prstGeom prst="rect">
            <a:avLst/>
          </a:prstGeom>
          <a:noFill/>
          <a:ln>
            <a:noFill/>
          </a:ln>
        </p:spPr>
      </p:pic>
      <p:sp>
        <p:nvSpPr>
          <p:cNvPr id="45" name="Google Shape;452;p24">
            <a:extLst>
              <a:ext uri="{FF2B5EF4-FFF2-40B4-BE49-F238E27FC236}">
                <a16:creationId xmlns:a16="http://schemas.microsoft.com/office/drawing/2014/main" id="{EB3582BD-B138-FFC1-64E2-8E36255F98F6}"/>
              </a:ext>
            </a:extLst>
          </p:cNvPr>
          <p:cNvSpPr/>
          <p:nvPr/>
        </p:nvSpPr>
        <p:spPr>
          <a:xfrm>
            <a:off x="1452282" y="2986190"/>
            <a:ext cx="3199433" cy="180225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 name="Google Shape;453;p24">
            <a:extLst>
              <a:ext uri="{FF2B5EF4-FFF2-40B4-BE49-F238E27FC236}">
                <a16:creationId xmlns:a16="http://schemas.microsoft.com/office/drawing/2014/main" id="{2022182D-D9EB-4AA3-A6F7-81AC1C28C8BF}"/>
              </a:ext>
            </a:extLst>
          </p:cNvPr>
          <p:cNvPicPr preferRelativeResize="0"/>
          <p:nvPr/>
        </p:nvPicPr>
        <p:blipFill rotWithShape="1">
          <a:blip r:embed="rId7">
            <a:alphaModFix/>
          </a:blip>
          <a:srcRect/>
          <a:stretch/>
        </p:blipFill>
        <p:spPr>
          <a:xfrm>
            <a:off x="390015" y="2068601"/>
            <a:ext cx="5047484" cy="4808565"/>
          </a:xfrm>
          <a:prstGeom prst="rect">
            <a:avLst/>
          </a:prstGeom>
          <a:noFill/>
          <a:ln>
            <a:noFill/>
          </a:ln>
        </p:spPr>
      </p:pic>
      <p:pic>
        <p:nvPicPr>
          <p:cNvPr id="47" name="Google Shape;454;p24" descr="A blue background with white text and circles&#10;&#10;Description automatically generated with low confidence">
            <a:extLst>
              <a:ext uri="{FF2B5EF4-FFF2-40B4-BE49-F238E27FC236}">
                <a16:creationId xmlns:a16="http://schemas.microsoft.com/office/drawing/2014/main" id="{5A66F2A9-8402-6A00-99D5-3AA8D465A8AA}"/>
              </a:ext>
            </a:extLst>
          </p:cNvPr>
          <p:cNvPicPr preferRelativeResize="0"/>
          <p:nvPr/>
        </p:nvPicPr>
        <p:blipFill rotWithShape="1">
          <a:blip r:embed="rId8">
            <a:alphaModFix/>
          </a:blip>
          <a:srcRect/>
          <a:stretch/>
        </p:blipFill>
        <p:spPr>
          <a:xfrm>
            <a:off x="2378413" y="3292120"/>
            <a:ext cx="1257459" cy="1257459"/>
          </a:xfrm>
          <a:prstGeom prst="rect">
            <a:avLst/>
          </a:prstGeom>
          <a:noFill/>
          <a:ln>
            <a:noFill/>
          </a:ln>
        </p:spPr>
      </p:pic>
    </p:spTree>
    <p:extLst>
      <p:ext uri="{BB962C8B-B14F-4D97-AF65-F5344CB8AC3E}">
        <p14:creationId xmlns:p14="http://schemas.microsoft.com/office/powerpoint/2010/main" val="387725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18"/>
          <p:cNvGrpSpPr/>
          <p:nvPr/>
        </p:nvGrpSpPr>
        <p:grpSpPr>
          <a:xfrm>
            <a:off x="0" y="-1"/>
            <a:ext cx="2370221" cy="6858001"/>
            <a:chOff x="0" y="-1"/>
            <a:chExt cx="2370221" cy="6858001"/>
          </a:xfrm>
        </p:grpSpPr>
        <p:grpSp>
          <p:nvGrpSpPr>
            <p:cNvPr id="147" name="Google Shape;147;p18"/>
            <p:cNvGrpSpPr/>
            <p:nvPr/>
          </p:nvGrpSpPr>
          <p:grpSpPr>
            <a:xfrm>
              <a:off x="0" y="-1"/>
              <a:ext cx="2370221" cy="6858001"/>
              <a:chOff x="0" y="0"/>
              <a:chExt cx="2370221" cy="6858001"/>
            </a:xfrm>
          </p:grpSpPr>
          <p:pic>
            <p:nvPicPr>
              <p:cNvPr id="148" name="Google Shape;148;p18" descr="Graphical user interface, application, Word&#10;&#10;Description automatically generated"/>
              <p:cNvPicPr preferRelativeResize="0"/>
              <p:nvPr/>
            </p:nvPicPr>
            <p:blipFill rotWithShape="1">
              <a:blip r:embed="rId3">
                <a:alphaModFix/>
              </a:blip>
              <a:srcRect t="5545" r="68717" b="62631"/>
              <a:stretch/>
            </p:blipFill>
            <p:spPr>
              <a:xfrm>
                <a:off x="0" y="0"/>
                <a:ext cx="2370221" cy="1311969"/>
              </a:xfrm>
              <a:prstGeom prst="rect">
                <a:avLst/>
              </a:prstGeom>
              <a:noFill/>
              <a:ln>
                <a:noFill/>
              </a:ln>
            </p:spPr>
          </p:pic>
          <p:pic>
            <p:nvPicPr>
              <p:cNvPr id="149" name="Google Shape;149;p18" descr="Graphical user interface, application, Word&#10;&#10;Description automatically generated"/>
              <p:cNvPicPr preferRelativeResize="0"/>
              <p:nvPr/>
            </p:nvPicPr>
            <p:blipFill rotWithShape="1">
              <a:blip r:embed="rId3">
                <a:alphaModFix/>
              </a:blip>
              <a:srcRect l="27403" t="23333" r="68716" b="11226"/>
              <a:stretch/>
            </p:blipFill>
            <p:spPr>
              <a:xfrm>
                <a:off x="1" y="796304"/>
                <a:ext cx="2370220" cy="6061697"/>
              </a:xfrm>
              <a:prstGeom prst="rect">
                <a:avLst/>
              </a:prstGeom>
              <a:noFill/>
              <a:ln>
                <a:noFill/>
              </a:ln>
            </p:spPr>
          </p:pic>
        </p:grpSp>
        <p:pic>
          <p:nvPicPr>
            <p:cNvPr id="150" name="Google Shape;150;p18" descr="Logo, icon&#10;&#10;Description automatically generated"/>
            <p:cNvPicPr preferRelativeResize="0"/>
            <p:nvPr/>
          </p:nvPicPr>
          <p:blipFill rotWithShape="1">
            <a:blip r:embed="rId4">
              <a:alphaModFix/>
            </a:blip>
            <a:srcRect/>
            <a:stretch/>
          </p:blipFill>
          <p:spPr>
            <a:xfrm>
              <a:off x="189617" y="6136105"/>
              <a:ext cx="741788" cy="613612"/>
            </a:xfrm>
            <a:prstGeom prst="rect">
              <a:avLst/>
            </a:prstGeom>
            <a:noFill/>
            <a:ln>
              <a:noFill/>
            </a:ln>
          </p:spPr>
        </p:pic>
      </p:grpSp>
      <p:sp>
        <p:nvSpPr>
          <p:cNvPr id="151" name="Google Shape;151;p18"/>
          <p:cNvSpPr/>
          <p:nvPr/>
        </p:nvSpPr>
        <p:spPr>
          <a:xfrm>
            <a:off x="2370221" y="2219"/>
            <a:ext cx="9821779" cy="79408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8"/>
          <p:cNvSpPr txBox="1"/>
          <p:nvPr/>
        </p:nvSpPr>
        <p:spPr>
          <a:xfrm>
            <a:off x="2634343" y="101195"/>
            <a:ext cx="10675100" cy="7963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Calibri"/>
              <a:buNone/>
            </a:pPr>
            <a:r>
              <a:rPr lang="en-US" sz="3600" b="1">
                <a:solidFill>
                  <a:schemeClr val="bg1"/>
                </a:solidFill>
                <a:latin typeface="Calibri"/>
                <a:ea typeface="Calibri"/>
                <a:cs typeface="Calibri"/>
                <a:sym typeface="Calibri"/>
              </a:rPr>
              <a:t>Supporting Data User Needs</a:t>
            </a:r>
            <a:endParaRPr lang="en-US" sz="3600" b="1">
              <a:solidFill>
                <a:schemeClr val="bg1"/>
              </a:solidFill>
            </a:endParaRPr>
          </a:p>
        </p:txBody>
      </p:sp>
      <p:sp>
        <p:nvSpPr>
          <p:cNvPr id="3" name="TextBox 2">
            <a:extLst>
              <a:ext uri="{FF2B5EF4-FFF2-40B4-BE49-F238E27FC236}">
                <a16:creationId xmlns:a16="http://schemas.microsoft.com/office/drawing/2014/main" id="{CFC9C464-7579-D375-1869-B1867D4A7E2E}"/>
              </a:ext>
            </a:extLst>
          </p:cNvPr>
          <p:cNvSpPr txBox="1"/>
          <p:nvPr/>
        </p:nvSpPr>
        <p:spPr>
          <a:xfrm flipH="1">
            <a:off x="2555275" y="998694"/>
            <a:ext cx="9451661" cy="5605637"/>
          </a:xfrm>
          <a:prstGeom prst="rect">
            <a:avLst/>
          </a:prstGeom>
          <a:noFill/>
        </p:spPr>
        <p:txBody>
          <a:bodyPr wrap="square" rtlCol="0">
            <a:spAutoFit/>
          </a:bodyPr>
          <a:lstStyle/>
          <a:p>
            <a:pPr marL="0" marR="0" lvl="0" indent="0" algn="l" rtl="0">
              <a:spcBef>
                <a:spcPts val="0"/>
              </a:spcBef>
              <a:spcAft>
                <a:spcPts val="0"/>
              </a:spcAft>
              <a:buNone/>
            </a:pPr>
            <a:r>
              <a:rPr lang="en-US" sz="2400">
                <a:solidFill>
                  <a:schemeClr val="bg2"/>
                </a:solidFill>
                <a:latin typeface="Calibri"/>
                <a:ea typeface="Calibri"/>
                <a:cs typeface="Calibri"/>
                <a:sym typeface="Calibri"/>
              </a:rPr>
              <a:t>EOSDIS data users have high satisfaction with data, products, and services:</a:t>
            </a:r>
            <a:endParaRPr lang="en-US">
              <a:solidFill>
                <a:schemeClr val="bg2"/>
              </a:solidFill>
            </a:endParaRPr>
          </a:p>
          <a:p>
            <a:pPr marL="631190" marR="0" lvl="1" indent="-292735" algn="l" rtl="0">
              <a:spcBef>
                <a:spcPts val="0"/>
              </a:spcBef>
              <a:spcAft>
                <a:spcPts val="0"/>
              </a:spcAft>
              <a:buClr>
                <a:schemeClr val="lt1"/>
              </a:buClr>
              <a:buSzPts val="2000"/>
              <a:buFont typeface="Calibri"/>
              <a:buNone/>
            </a:pPr>
            <a:r>
              <a:rPr lang="en-US" sz="2000" b="0" i="0" u="none" strike="noStrike" cap="none">
                <a:solidFill>
                  <a:schemeClr val="bg2"/>
                </a:solidFill>
                <a:latin typeface="Calibri"/>
                <a:ea typeface="Calibri"/>
                <a:cs typeface="Calibri"/>
                <a:sym typeface="Calibri"/>
              </a:rPr>
              <a:t>•  Score of 79 out of 100 on the annual American Customer Satisfaction Index (ACSI) survey</a:t>
            </a:r>
          </a:p>
          <a:p>
            <a:pPr marL="631190" marR="0" lvl="1" indent="-292735" algn="l" rtl="0">
              <a:spcBef>
                <a:spcPts val="0"/>
              </a:spcBef>
              <a:spcAft>
                <a:spcPts val="0"/>
              </a:spcAft>
              <a:buClr>
                <a:schemeClr val="lt1"/>
              </a:buClr>
              <a:buSzPts val="2000"/>
              <a:buFont typeface="Calibri"/>
              <a:buNone/>
            </a:pPr>
            <a:r>
              <a:rPr lang="en-US" sz="2000" b="0" i="0" u="none" strike="noStrike" cap="none">
                <a:solidFill>
                  <a:schemeClr val="bg2"/>
                </a:solidFill>
                <a:latin typeface="Calibri"/>
                <a:ea typeface="Calibri"/>
                <a:cs typeface="Calibri"/>
                <a:sym typeface="Calibri"/>
              </a:rPr>
              <a:t>•  Indication of consistent, high satisfaction</a:t>
            </a:r>
            <a:endParaRPr lang="en-US">
              <a:solidFill>
                <a:schemeClr val="bg2"/>
              </a:solidFill>
            </a:endParaRPr>
          </a:p>
          <a:p>
            <a:pPr marL="631190" marR="0" lvl="1" indent="-292735" algn="l" rtl="0">
              <a:spcBef>
                <a:spcPts val="0"/>
              </a:spcBef>
              <a:spcAft>
                <a:spcPts val="0"/>
              </a:spcAft>
              <a:buClr>
                <a:schemeClr val="lt1"/>
              </a:buClr>
              <a:buSzPts val="2000"/>
              <a:buFont typeface="Calibri"/>
              <a:buNone/>
            </a:pPr>
            <a:r>
              <a:rPr lang="en-US" sz="2000" b="0" i="0" u="none" strike="noStrike" cap="none">
                <a:solidFill>
                  <a:schemeClr val="bg2"/>
                </a:solidFill>
                <a:latin typeface="Calibri"/>
                <a:ea typeface="Calibri"/>
                <a:cs typeface="Calibri"/>
                <a:sym typeface="Calibri"/>
              </a:rPr>
              <a:t>•  19th year NASA has performed an independent review of user satisfaction with NASA Earth Science DAACs</a:t>
            </a:r>
            <a:endParaRPr lang="en-US">
              <a:solidFill>
                <a:schemeClr val="bg2"/>
              </a:solidFill>
            </a:endParaRPr>
          </a:p>
          <a:p>
            <a:pPr marL="631190" marR="0" lvl="1" indent="-292735" algn="l" rtl="0">
              <a:spcBef>
                <a:spcPts val="0"/>
              </a:spcBef>
              <a:spcAft>
                <a:spcPts val="0"/>
              </a:spcAft>
              <a:buClr>
                <a:schemeClr val="dk1"/>
              </a:buClr>
              <a:buSzPts val="1400"/>
              <a:buFont typeface="Calibri"/>
              <a:buNone/>
            </a:pPr>
            <a:endParaRPr lang="en-US" sz="1400" b="0" i="0" u="none" strike="noStrike" cap="none">
              <a:solidFill>
                <a:schemeClr val="bg2"/>
              </a:solidFill>
              <a:latin typeface="Calibri"/>
              <a:ea typeface="Calibri"/>
              <a:cs typeface="Calibri"/>
              <a:sym typeface="Calibri"/>
            </a:endParaRPr>
          </a:p>
          <a:p>
            <a:pPr marL="10795" marR="0" lvl="1" indent="0" algn="l" rtl="0">
              <a:lnSpc>
                <a:spcPct val="120000"/>
              </a:lnSpc>
              <a:spcBef>
                <a:spcPts val="0"/>
              </a:spcBef>
              <a:spcAft>
                <a:spcPts val="0"/>
              </a:spcAft>
              <a:buNone/>
            </a:pPr>
            <a:r>
              <a:rPr lang="en-US" sz="2400" b="0" i="0" u="none" strike="noStrike" cap="none">
                <a:solidFill>
                  <a:schemeClr val="bg2"/>
                </a:solidFill>
                <a:latin typeface="Calibri"/>
                <a:ea typeface="Calibri"/>
                <a:cs typeface="Calibri"/>
                <a:sym typeface="Calibri"/>
              </a:rPr>
              <a:t>Increased connections with data users through the </a:t>
            </a:r>
            <a:r>
              <a:rPr lang="en-US" sz="2400" b="1" i="0" u="none" strike="noStrike" cap="none">
                <a:solidFill>
                  <a:schemeClr val="bg2"/>
                </a:solidFill>
                <a:latin typeface="Calibri"/>
                <a:ea typeface="Calibri"/>
                <a:cs typeface="Calibri"/>
                <a:sym typeface="Calibri"/>
              </a:rPr>
              <a:t>Earthdata Forum</a:t>
            </a:r>
            <a:r>
              <a:rPr lang="en-US" sz="2400" b="0" i="0" u="none" strike="noStrike" cap="none">
                <a:solidFill>
                  <a:schemeClr val="bg2"/>
                </a:solidFill>
                <a:latin typeface="Calibri"/>
                <a:ea typeface="Calibri"/>
                <a:cs typeface="Calibri"/>
                <a:sym typeface="Calibri"/>
              </a:rPr>
              <a:t>. </a:t>
            </a:r>
            <a:endParaRPr lang="en-US">
              <a:solidFill>
                <a:schemeClr val="bg2"/>
              </a:solidFill>
            </a:endParaRPr>
          </a:p>
          <a:p>
            <a:pPr marL="628650" marR="0" lvl="2" indent="-203200" algn="l" rtl="0">
              <a:lnSpc>
                <a:spcPct val="120000"/>
              </a:lnSpc>
              <a:spcBef>
                <a:spcPts val="0"/>
              </a:spcBef>
              <a:spcAft>
                <a:spcPts val="0"/>
              </a:spcAft>
              <a:buClr>
                <a:schemeClr val="dk1"/>
              </a:buClr>
              <a:buSzPts val="1400"/>
              <a:buFont typeface="Arial"/>
              <a:buNone/>
            </a:pPr>
            <a:endParaRPr lang="en-US" sz="1400" b="0" i="0" u="none" strike="noStrike" cap="none">
              <a:solidFill>
                <a:schemeClr val="bg2"/>
              </a:solidFill>
              <a:latin typeface="Calibri"/>
              <a:ea typeface="Calibri"/>
              <a:cs typeface="Calibri"/>
              <a:sym typeface="Calibri"/>
            </a:endParaRPr>
          </a:p>
          <a:p>
            <a:pPr marL="465666" marR="0" lvl="0" indent="-457200" algn="l" rtl="0">
              <a:spcBef>
                <a:spcPts val="400"/>
              </a:spcBef>
              <a:spcAft>
                <a:spcPts val="0"/>
              </a:spcAft>
              <a:buNone/>
            </a:pPr>
            <a:r>
              <a:rPr lang="en-US" sz="2400">
                <a:solidFill>
                  <a:schemeClr val="bg2"/>
                </a:solidFill>
                <a:latin typeface="Calibri"/>
                <a:ea typeface="Calibri"/>
                <a:cs typeface="Calibri"/>
                <a:sym typeface="Calibri"/>
              </a:rPr>
              <a:t>User Services/UN Working Group </a:t>
            </a:r>
            <a:r>
              <a:rPr lang="en-US" sz="2000">
                <a:solidFill>
                  <a:schemeClr val="bg2"/>
                </a:solidFill>
                <a:latin typeface="Calibri"/>
                <a:ea typeface="Calibri"/>
                <a:cs typeface="Calibri"/>
                <a:sym typeface="Calibri"/>
              </a:rPr>
              <a:t>– DAAC User Services personnel work together to best service science communities User feedback – via </a:t>
            </a:r>
            <a:r>
              <a:rPr lang="en-US" sz="2000" err="1">
                <a:solidFill>
                  <a:schemeClr val="bg2"/>
                </a:solidFill>
                <a:latin typeface="Calibri"/>
                <a:ea typeface="Calibri"/>
                <a:cs typeface="Calibri"/>
                <a:sym typeface="Calibri"/>
              </a:rPr>
              <a:t>Kayako</a:t>
            </a:r>
            <a:r>
              <a:rPr lang="en-US" sz="2000">
                <a:solidFill>
                  <a:schemeClr val="bg2"/>
                </a:solidFill>
                <a:latin typeface="Calibri"/>
                <a:ea typeface="Calibri"/>
                <a:cs typeface="Calibri"/>
                <a:sym typeface="Calibri"/>
              </a:rPr>
              <a:t> and Personal interaction with users</a:t>
            </a:r>
            <a:endParaRPr lang="en-US">
              <a:solidFill>
                <a:schemeClr val="bg2"/>
              </a:solidFill>
            </a:endParaRPr>
          </a:p>
          <a:p>
            <a:pPr marL="807498" marR="0" lvl="1" indent="-342900" algn="l" rtl="0">
              <a:spcBef>
                <a:spcPts val="400"/>
              </a:spcBef>
              <a:spcAft>
                <a:spcPts val="0"/>
              </a:spcAft>
              <a:buNone/>
            </a:pPr>
            <a:endParaRPr lang="en-US" sz="1400" b="0" i="0" u="none" strike="noStrike" cap="none">
              <a:solidFill>
                <a:schemeClr val="bg2"/>
              </a:solidFill>
              <a:latin typeface="Calibri"/>
              <a:ea typeface="Calibri"/>
              <a:cs typeface="Calibri"/>
              <a:sym typeface="Calibri"/>
            </a:endParaRPr>
          </a:p>
          <a:p>
            <a:pPr marL="465666" marR="0" lvl="0" indent="-457200" algn="l" rtl="0">
              <a:spcBef>
                <a:spcPts val="0"/>
              </a:spcBef>
              <a:spcAft>
                <a:spcPts val="0"/>
              </a:spcAft>
              <a:buNone/>
            </a:pPr>
            <a:r>
              <a:rPr lang="en-US" sz="2400">
                <a:solidFill>
                  <a:schemeClr val="bg2"/>
                </a:solidFill>
                <a:latin typeface="Calibri"/>
                <a:ea typeface="Calibri"/>
                <a:cs typeface="Calibri"/>
                <a:sym typeface="Calibri"/>
              </a:rPr>
              <a:t>DAAC User Working Groups </a:t>
            </a:r>
            <a:r>
              <a:rPr lang="en-US" sz="2000">
                <a:solidFill>
                  <a:schemeClr val="bg2"/>
                </a:solidFill>
                <a:latin typeface="Calibri"/>
                <a:ea typeface="Calibri"/>
                <a:cs typeface="Calibri"/>
                <a:sym typeface="Calibri"/>
              </a:rPr>
              <a:t>– Provide assessments and recommendations based on unique DAAC mission requirements.</a:t>
            </a:r>
          </a:p>
          <a:p>
            <a:pPr marL="465666" marR="0" lvl="0" indent="-457200" algn="l" rtl="0">
              <a:spcBef>
                <a:spcPts val="0"/>
              </a:spcBef>
              <a:spcAft>
                <a:spcPts val="0"/>
              </a:spcAft>
              <a:buNone/>
            </a:pPr>
            <a:endParaRPr lang="en-US" sz="2000">
              <a:solidFill>
                <a:schemeClr val="bg2"/>
              </a:solidFill>
              <a:latin typeface="Calibri"/>
              <a:cs typeface="Calibri"/>
              <a:sym typeface="Calibri"/>
            </a:endParaRPr>
          </a:p>
          <a:p>
            <a:pPr marL="465666" marR="0" lvl="0" indent="-457200" algn="l" rtl="0">
              <a:spcBef>
                <a:spcPts val="0"/>
              </a:spcBef>
              <a:spcAft>
                <a:spcPts val="0"/>
              </a:spcAft>
              <a:buNone/>
            </a:pPr>
            <a:r>
              <a:rPr lang="en-US" sz="2000">
                <a:solidFill>
                  <a:schemeClr val="bg2"/>
                </a:solidFill>
                <a:latin typeface="Calibri"/>
                <a:cs typeface="Calibri"/>
                <a:sym typeface="Calibri"/>
              </a:rPr>
              <a:t>Webinars, tutorials, data recipes, How-</a:t>
            </a:r>
            <a:r>
              <a:rPr lang="en-US" sz="2000" err="1">
                <a:solidFill>
                  <a:schemeClr val="bg2"/>
                </a:solidFill>
                <a:latin typeface="Calibri"/>
                <a:cs typeface="Calibri"/>
                <a:sym typeface="Calibri"/>
              </a:rPr>
              <a:t>Tos</a:t>
            </a:r>
            <a:r>
              <a:rPr lang="en-US" sz="2000">
                <a:solidFill>
                  <a:schemeClr val="bg2"/>
                </a:solidFill>
                <a:latin typeface="Calibri"/>
                <a:cs typeface="Calibri"/>
                <a:sym typeface="Calibri"/>
              </a:rPr>
              <a:t>, FAQ’s documentation and more!</a:t>
            </a:r>
            <a:endParaRPr lang="en-US">
              <a:solidFill>
                <a:schemeClr val="bg2"/>
              </a:solidFill>
            </a:endParaRPr>
          </a:p>
          <a:p>
            <a:endParaRPr lang="en-US" sz="600"/>
          </a:p>
        </p:txBody>
      </p:sp>
    </p:spTree>
    <p:extLst>
      <p:ext uri="{BB962C8B-B14F-4D97-AF65-F5344CB8AC3E}">
        <p14:creationId xmlns:p14="http://schemas.microsoft.com/office/powerpoint/2010/main" val="265882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18"/>
          <p:cNvGrpSpPr/>
          <p:nvPr/>
        </p:nvGrpSpPr>
        <p:grpSpPr>
          <a:xfrm>
            <a:off x="0" y="-1"/>
            <a:ext cx="2370221" cy="6858001"/>
            <a:chOff x="0" y="-1"/>
            <a:chExt cx="2370221" cy="6858001"/>
          </a:xfrm>
        </p:grpSpPr>
        <p:grpSp>
          <p:nvGrpSpPr>
            <p:cNvPr id="147" name="Google Shape;147;p18"/>
            <p:cNvGrpSpPr/>
            <p:nvPr/>
          </p:nvGrpSpPr>
          <p:grpSpPr>
            <a:xfrm>
              <a:off x="0" y="-1"/>
              <a:ext cx="2370221" cy="6858001"/>
              <a:chOff x="0" y="0"/>
              <a:chExt cx="2370221" cy="6858001"/>
            </a:xfrm>
          </p:grpSpPr>
          <p:pic>
            <p:nvPicPr>
              <p:cNvPr id="148" name="Google Shape;148;p18" descr="Graphical user interface, application, Word&#10;&#10;Description automatically generated"/>
              <p:cNvPicPr preferRelativeResize="0"/>
              <p:nvPr/>
            </p:nvPicPr>
            <p:blipFill rotWithShape="1">
              <a:blip r:embed="rId3">
                <a:alphaModFix/>
              </a:blip>
              <a:srcRect t="5545" r="68717" b="62631"/>
              <a:stretch/>
            </p:blipFill>
            <p:spPr>
              <a:xfrm>
                <a:off x="0" y="0"/>
                <a:ext cx="2370221" cy="1311969"/>
              </a:xfrm>
              <a:prstGeom prst="rect">
                <a:avLst/>
              </a:prstGeom>
              <a:noFill/>
              <a:ln>
                <a:noFill/>
              </a:ln>
            </p:spPr>
          </p:pic>
          <p:pic>
            <p:nvPicPr>
              <p:cNvPr id="149" name="Google Shape;149;p18" descr="Graphical user interface, application, Word&#10;&#10;Description automatically generated"/>
              <p:cNvPicPr preferRelativeResize="0"/>
              <p:nvPr/>
            </p:nvPicPr>
            <p:blipFill rotWithShape="1">
              <a:blip r:embed="rId3">
                <a:alphaModFix/>
              </a:blip>
              <a:srcRect l="27403" t="23333" r="68716" b="11226"/>
              <a:stretch/>
            </p:blipFill>
            <p:spPr>
              <a:xfrm>
                <a:off x="1" y="796304"/>
                <a:ext cx="2370220" cy="6061697"/>
              </a:xfrm>
              <a:prstGeom prst="rect">
                <a:avLst/>
              </a:prstGeom>
              <a:noFill/>
              <a:ln>
                <a:noFill/>
              </a:ln>
            </p:spPr>
          </p:pic>
        </p:grpSp>
        <p:pic>
          <p:nvPicPr>
            <p:cNvPr id="150" name="Google Shape;150;p18" descr="Logo, icon&#10;&#10;Description automatically generated"/>
            <p:cNvPicPr preferRelativeResize="0"/>
            <p:nvPr/>
          </p:nvPicPr>
          <p:blipFill rotWithShape="1">
            <a:blip r:embed="rId4">
              <a:alphaModFix/>
            </a:blip>
            <a:srcRect/>
            <a:stretch/>
          </p:blipFill>
          <p:spPr>
            <a:xfrm>
              <a:off x="189617" y="6136105"/>
              <a:ext cx="741788" cy="613612"/>
            </a:xfrm>
            <a:prstGeom prst="rect">
              <a:avLst/>
            </a:prstGeom>
            <a:noFill/>
            <a:ln>
              <a:noFill/>
            </a:ln>
          </p:spPr>
        </p:pic>
      </p:grpSp>
      <p:sp>
        <p:nvSpPr>
          <p:cNvPr id="151" name="Google Shape;151;p18"/>
          <p:cNvSpPr/>
          <p:nvPr/>
        </p:nvSpPr>
        <p:spPr>
          <a:xfrm>
            <a:off x="2370221" y="2219"/>
            <a:ext cx="9821779" cy="79408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8"/>
          <p:cNvSpPr txBox="1"/>
          <p:nvPr/>
        </p:nvSpPr>
        <p:spPr>
          <a:xfrm>
            <a:off x="2522805" y="121561"/>
            <a:ext cx="10675100" cy="7963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Calibri"/>
              <a:buNone/>
            </a:pPr>
            <a:r>
              <a:rPr lang="en-US" sz="3600" b="1">
                <a:solidFill>
                  <a:schemeClr val="lt1"/>
                </a:solidFill>
                <a:latin typeface="Calibri"/>
                <a:ea typeface="Calibri"/>
                <a:cs typeface="Calibri"/>
                <a:sym typeface="Calibri"/>
              </a:rPr>
              <a:t>Airborne and Field Data Working Group</a:t>
            </a:r>
            <a:endParaRPr sz="1100" b="1"/>
          </a:p>
        </p:txBody>
      </p:sp>
      <p:pic>
        <p:nvPicPr>
          <p:cNvPr id="2" name="Google Shape;408;p31">
            <a:extLst>
              <a:ext uri="{FF2B5EF4-FFF2-40B4-BE49-F238E27FC236}">
                <a16:creationId xmlns:a16="http://schemas.microsoft.com/office/drawing/2014/main" id="{FC15E1F0-24B5-8047-05B9-CD9559762DC1}"/>
              </a:ext>
            </a:extLst>
          </p:cNvPr>
          <p:cNvPicPr preferRelativeResize="0"/>
          <p:nvPr/>
        </p:nvPicPr>
        <p:blipFill rotWithShape="1">
          <a:blip r:embed="rId5">
            <a:alphaModFix/>
            <a:duotone>
              <a:prstClr val="black"/>
              <a:schemeClr val="accent5">
                <a:tint val="45000"/>
                <a:satMod val="400000"/>
              </a:schemeClr>
            </a:duotone>
          </a:blip>
          <a:srcRect/>
          <a:stretch/>
        </p:blipFill>
        <p:spPr>
          <a:xfrm>
            <a:off x="10468227" y="121561"/>
            <a:ext cx="1158412" cy="474759"/>
          </a:xfrm>
          <a:prstGeom prst="rect">
            <a:avLst/>
          </a:prstGeom>
          <a:noFill/>
          <a:ln>
            <a:noFill/>
          </a:ln>
        </p:spPr>
      </p:pic>
      <p:sp>
        <p:nvSpPr>
          <p:cNvPr id="4" name="Google Shape;404;p31">
            <a:extLst>
              <a:ext uri="{FF2B5EF4-FFF2-40B4-BE49-F238E27FC236}">
                <a16:creationId xmlns:a16="http://schemas.microsoft.com/office/drawing/2014/main" id="{F12E8635-8FBE-66B2-DB05-8A3533270F08}"/>
              </a:ext>
            </a:extLst>
          </p:cNvPr>
          <p:cNvSpPr txBox="1"/>
          <p:nvPr/>
        </p:nvSpPr>
        <p:spPr>
          <a:xfrm>
            <a:off x="2370220" y="982001"/>
            <a:ext cx="973469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bg2"/>
                </a:solidFill>
                <a:latin typeface="Calibri" panose="020F0502020204030204" pitchFamily="34" charset="0"/>
                <a:cs typeface="Calibri" panose="020F0502020204030204" pitchFamily="34" charset="0"/>
                <a:sym typeface="Arial"/>
              </a:rPr>
              <a:t>ESDIS is partnering with the Airborne Data Management Group (ADMG) to improve airborne data and services:</a:t>
            </a:r>
            <a:endParaRPr sz="2000" b="0" i="0" u="none" strike="noStrike" cap="none">
              <a:solidFill>
                <a:schemeClr val="bg2"/>
              </a:solidFill>
              <a:latin typeface="Calibri" panose="020F0502020204030204" pitchFamily="34" charset="0"/>
              <a:ea typeface="Calibri"/>
              <a:cs typeface="Calibri" panose="020F0502020204030204" pitchFamily="34" charset="0"/>
              <a:sym typeface="Calibri"/>
            </a:endParaRPr>
          </a:p>
        </p:txBody>
      </p:sp>
      <p:sp>
        <p:nvSpPr>
          <p:cNvPr id="6" name="TextBox 5">
            <a:extLst>
              <a:ext uri="{FF2B5EF4-FFF2-40B4-BE49-F238E27FC236}">
                <a16:creationId xmlns:a16="http://schemas.microsoft.com/office/drawing/2014/main" id="{4A94D1DE-74E3-33D6-F6D8-CA08D33D156B}"/>
              </a:ext>
            </a:extLst>
          </p:cNvPr>
          <p:cNvSpPr txBox="1"/>
          <p:nvPr/>
        </p:nvSpPr>
        <p:spPr>
          <a:xfrm>
            <a:off x="2573131" y="1849297"/>
            <a:ext cx="9053507" cy="4869025"/>
          </a:xfrm>
          <a:prstGeom prst="rect">
            <a:avLst/>
          </a:prstGeom>
          <a:noFill/>
        </p:spPr>
        <p:txBody>
          <a:bodyPr wrap="square">
            <a:spAutoFit/>
          </a:bodyPr>
          <a:lstStyle/>
          <a:p>
            <a:pPr marL="342900" lvl="2" indent="-342900" algn="l" rtl="0">
              <a:lnSpc>
                <a:spcPct val="120000"/>
              </a:lnSpc>
              <a:spcBef>
                <a:spcPts val="0"/>
              </a:spcBef>
              <a:spcAft>
                <a:spcPts val="0"/>
              </a:spcAft>
              <a:buSzPts val="1600"/>
              <a:buChar char="•"/>
            </a:pPr>
            <a:r>
              <a:rPr lang="en-US" sz="2000">
                <a:solidFill>
                  <a:schemeClr val="bg2"/>
                </a:solidFill>
                <a:latin typeface="Calibri" panose="020F0502020204030204" pitchFamily="34" charset="0"/>
                <a:cs typeface="Calibri" panose="020F0502020204030204" pitchFamily="34" charset="0"/>
                <a:sym typeface="Arial"/>
              </a:rPr>
              <a:t>Airborne data has been a part of EOSDIS since its inception in the 1990’s. Currently EOSDIS archives data for- more than 120 missions, campaigns and investigations and from more than 25 facility and major airborne instrument (and growing!). </a:t>
            </a:r>
            <a:endParaRPr lang="en-US" sz="2000">
              <a:solidFill>
                <a:schemeClr val="bg2"/>
              </a:solidFill>
              <a:latin typeface="Calibri" panose="020F0502020204030204" pitchFamily="34" charset="0"/>
              <a:cs typeface="Calibri" panose="020F0502020204030204" pitchFamily="34" charset="0"/>
            </a:endParaRPr>
          </a:p>
          <a:p>
            <a:pPr marL="342900" lvl="2" indent="-342900" algn="l" rtl="0">
              <a:lnSpc>
                <a:spcPct val="120000"/>
              </a:lnSpc>
              <a:spcBef>
                <a:spcPts val="0"/>
              </a:spcBef>
              <a:spcAft>
                <a:spcPts val="0"/>
              </a:spcAft>
              <a:buSzPts val="1600"/>
              <a:buChar char="•"/>
            </a:pPr>
            <a:r>
              <a:rPr lang="en-US" sz="2000">
                <a:solidFill>
                  <a:schemeClr val="bg2"/>
                </a:solidFill>
                <a:latin typeface="Calibri" panose="020F0502020204030204" pitchFamily="34" charset="0"/>
                <a:cs typeface="Calibri" panose="020F0502020204030204" pitchFamily="34" charset="0"/>
                <a:sym typeface="Arial"/>
              </a:rPr>
              <a:t>While NASA airborne and field data are often collected to validate and ensure the quality of NASA’s satellite data products, they are also a valuable resource supporting a wide range of resources and applications.</a:t>
            </a:r>
            <a:endParaRPr lang="en-US" sz="2000">
              <a:solidFill>
                <a:schemeClr val="bg2"/>
              </a:solidFill>
              <a:latin typeface="Calibri" panose="020F0502020204030204" pitchFamily="34" charset="0"/>
              <a:cs typeface="Calibri" panose="020F0502020204030204" pitchFamily="34" charset="0"/>
            </a:endParaRPr>
          </a:p>
          <a:p>
            <a:pPr marL="342900" lvl="2" indent="-342900" algn="l" rtl="0">
              <a:lnSpc>
                <a:spcPct val="120000"/>
              </a:lnSpc>
              <a:spcBef>
                <a:spcPts val="0"/>
              </a:spcBef>
              <a:spcAft>
                <a:spcPts val="0"/>
              </a:spcAft>
              <a:buSzPts val="1600"/>
              <a:buChar char="•"/>
            </a:pPr>
            <a:r>
              <a:rPr lang="en-US" sz="2000">
                <a:solidFill>
                  <a:schemeClr val="bg2"/>
                </a:solidFill>
                <a:latin typeface="Calibri" panose="020F0502020204030204" pitchFamily="34" charset="0"/>
                <a:cs typeface="Calibri" panose="020F0502020204030204" pitchFamily="34" charset="0"/>
                <a:sym typeface="Arial"/>
              </a:rPr>
              <a:t>The Airborne and Field Data Working Group is a collaboration of the DAACs, ESDIS and ADMG. The goal is to work together to improve discovery, access, and reuse of NASA’s airborne and field data across EOSDIS.</a:t>
            </a:r>
          </a:p>
          <a:p>
            <a:pPr marL="342900" lvl="2" indent="-342900" algn="l" rtl="0">
              <a:lnSpc>
                <a:spcPct val="120000"/>
              </a:lnSpc>
              <a:spcBef>
                <a:spcPts val="0"/>
              </a:spcBef>
              <a:spcAft>
                <a:spcPts val="0"/>
              </a:spcAft>
              <a:buSzPts val="1600"/>
              <a:buChar char="•"/>
            </a:pPr>
            <a:r>
              <a:rPr lang="en-US" sz="2000">
                <a:solidFill>
                  <a:schemeClr val="bg2"/>
                </a:solidFill>
                <a:latin typeface="Calibri" panose="020F0502020204030204" pitchFamily="34" charset="0"/>
                <a:cs typeface="Calibri" panose="020F0502020204030204" pitchFamily="34" charset="0"/>
              </a:rPr>
              <a:t>The group held a workshop in March 2022. As a result, the group is now designing an Airborne and Field Data Resource Center.</a:t>
            </a:r>
          </a:p>
          <a:p>
            <a:pPr marL="342900" lvl="2" indent="-342900" algn="l" rtl="0">
              <a:lnSpc>
                <a:spcPct val="120000"/>
              </a:lnSpc>
              <a:spcBef>
                <a:spcPts val="0"/>
              </a:spcBef>
              <a:spcAft>
                <a:spcPts val="0"/>
              </a:spcAft>
              <a:buSzPts val="1600"/>
              <a:buChar char="•"/>
            </a:pPr>
            <a:r>
              <a:rPr lang="en-US" sz="2000">
                <a:solidFill>
                  <a:schemeClr val="bg2"/>
                </a:solidFill>
                <a:latin typeface="Calibri" panose="020F0502020204030204" pitchFamily="34" charset="0"/>
                <a:cs typeface="Calibri" panose="020F0502020204030204" pitchFamily="34" charset="0"/>
                <a:sym typeface="Arial"/>
              </a:rPr>
              <a:t>A follow-on workshop is being planned for 2024. </a:t>
            </a:r>
            <a:endParaRPr lang="en-US" sz="200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06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1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19" descr="A view of the earth from space&#10;&#10;Description automatically generated with medium confidence"/>
          <p:cNvPicPr preferRelativeResize="0"/>
          <p:nvPr/>
        </p:nvPicPr>
        <p:blipFill rotWithShape="1">
          <a:blip r:embed="rId3">
            <a:alphaModFix/>
          </a:blip>
          <a:srcRect t="7715" b="7714"/>
          <a:stretch/>
        </p:blipFill>
        <p:spPr>
          <a:xfrm>
            <a:off x="20" y="1282"/>
            <a:ext cx="9504927" cy="6110761"/>
          </a:xfrm>
          <a:prstGeom prst="rect">
            <a:avLst/>
          </a:prstGeom>
          <a:noFill/>
          <a:ln>
            <a:noFill/>
          </a:ln>
        </p:spPr>
      </p:pic>
      <p:sp>
        <p:nvSpPr>
          <p:cNvPr id="159" name="Google Shape;159;p19"/>
          <p:cNvSpPr/>
          <p:nvPr/>
        </p:nvSpPr>
        <p:spPr>
          <a:xfrm>
            <a:off x="3212432" y="1"/>
            <a:ext cx="8978044" cy="6112042"/>
          </a:xfrm>
          <a:prstGeom prst="rect">
            <a:avLst/>
          </a:prstGeom>
          <a:solidFill>
            <a:srgbClr val="3F69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19"/>
          <p:cNvSpPr/>
          <p:nvPr/>
        </p:nvSpPr>
        <p:spPr>
          <a:xfrm>
            <a:off x="-1523" y="6098596"/>
            <a:ext cx="12188952" cy="58741"/>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1" name="Google Shape;161;p19"/>
          <p:cNvGrpSpPr/>
          <p:nvPr/>
        </p:nvGrpSpPr>
        <p:grpSpPr>
          <a:xfrm>
            <a:off x="-1523" y="6157337"/>
            <a:ext cx="12191999" cy="700664"/>
            <a:chOff x="0" y="0"/>
            <a:chExt cx="12191999" cy="700664"/>
          </a:xfrm>
        </p:grpSpPr>
        <p:pic>
          <p:nvPicPr>
            <p:cNvPr id="162" name="Google Shape;162;p19" descr="Graphical user interface, application&#10;&#10;Description automatically generated"/>
            <p:cNvPicPr preferRelativeResize="0"/>
            <p:nvPr/>
          </p:nvPicPr>
          <p:blipFill rotWithShape="1">
            <a:blip r:embed="rId4">
              <a:alphaModFix/>
            </a:blip>
            <a:srcRect r="20178" b="81905"/>
            <a:stretch/>
          </p:blipFill>
          <p:spPr>
            <a:xfrm>
              <a:off x="0" y="0"/>
              <a:ext cx="5455578" cy="700664"/>
            </a:xfrm>
            <a:prstGeom prst="rect">
              <a:avLst/>
            </a:prstGeom>
            <a:noFill/>
            <a:ln>
              <a:noFill/>
            </a:ln>
          </p:spPr>
        </p:pic>
        <p:sp>
          <p:nvSpPr>
            <p:cNvPr id="163" name="Google Shape;163;p19"/>
            <p:cNvSpPr/>
            <p:nvPr/>
          </p:nvSpPr>
          <p:spPr>
            <a:xfrm>
              <a:off x="5006938" y="0"/>
              <a:ext cx="7185061" cy="700664"/>
            </a:xfrm>
            <a:prstGeom prst="rect">
              <a:avLst/>
            </a:prstGeom>
            <a:gradFill>
              <a:gsLst>
                <a:gs pos="0">
                  <a:srgbClr val="243E50"/>
                </a:gs>
                <a:gs pos="7000">
                  <a:srgbClr val="243E50"/>
                </a:gs>
                <a:gs pos="82000">
                  <a:srgbClr val="305066"/>
                </a:gs>
                <a:gs pos="100000">
                  <a:srgbClr val="30506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4" name="Google Shape;164;p19" descr="Logo, icon&#10;&#10;Description automatically generated"/>
            <p:cNvPicPr preferRelativeResize="0"/>
            <p:nvPr/>
          </p:nvPicPr>
          <p:blipFill rotWithShape="1">
            <a:blip r:embed="rId5">
              <a:alphaModFix/>
            </a:blip>
            <a:srcRect/>
            <a:stretch/>
          </p:blipFill>
          <p:spPr>
            <a:xfrm>
              <a:off x="11388161" y="60356"/>
              <a:ext cx="701096" cy="579951"/>
            </a:xfrm>
            <a:prstGeom prst="rect">
              <a:avLst/>
            </a:prstGeom>
            <a:noFill/>
            <a:ln>
              <a:noFill/>
            </a:ln>
          </p:spPr>
        </p:pic>
      </p:grpSp>
      <p:sp>
        <p:nvSpPr>
          <p:cNvPr id="165" name="Google Shape;165;p19"/>
          <p:cNvSpPr/>
          <p:nvPr/>
        </p:nvSpPr>
        <p:spPr>
          <a:xfrm rot="5400000">
            <a:off x="193146" y="3019285"/>
            <a:ext cx="6110760" cy="7218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CA8741A-7C97-316A-E645-0700A5402948}"/>
              </a:ext>
            </a:extLst>
          </p:cNvPr>
          <p:cNvSpPr txBox="1"/>
          <p:nvPr/>
        </p:nvSpPr>
        <p:spPr>
          <a:xfrm flipH="1">
            <a:off x="4044786" y="1069777"/>
            <a:ext cx="5828556" cy="3877985"/>
          </a:xfrm>
          <a:prstGeom prst="rect">
            <a:avLst/>
          </a:prstGeom>
          <a:noFill/>
        </p:spPr>
        <p:txBody>
          <a:bodyPr wrap="square" rtlCol="0">
            <a:spAutoFit/>
          </a:bodyPr>
          <a:lstStyle/>
          <a:p>
            <a:r>
              <a:rPr lang="en-US" sz="5400" b="1">
                <a:solidFill>
                  <a:schemeClr val="bg1"/>
                </a:solidFill>
                <a:latin typeface="Calibri" panose="020F0502020204030204" pitchFamily="34" charset="0"/>
                <a:cs typeface="Calibri" panose="020F0502020204030204" pitchFamily="34" charset="0"/>
              </a:rPr>
              <a:t>Thank You</a:t>
            </a:r>
          </a:p>
          <a:p>
            <a:endParaRPr lang="en-US" sz="4400">
              <a:solidFill>
                <a:schemeClr val="bg1"/>
              </a:solidFill>
              <a:latin typeface="Calibri" panose="020F0502020204030204" pitchFamily="34" charset="0"/>
              <a:cs typeface="Calibri" panose="020F0502020204030204" pitchFamily="34" charset="0"/>
            </a:endParaRPr>
          </a:p>
          <a:p>
            <a:endParaRPr lang="en-US" sz="4400">
              <a:solidFill>
                <a:schemeClr val="bg1"/>
              </a:solidFill>
              <a:latin typeface="Calibri" panose="020F0502020204030204" pitchFamily="34" charset="0"/>
              <a:cs typeface="Calibri" panose="020F0502020204030204" pitchFamily="34" charset="0"/>
            </a:endParaRPr>
          </a:p>
          <a:p>
            <a:endParaRPr lang="en-US" sz="4400">
              <a:solidFill>
                <a:schemeClr val="bg1"/>
              </a:solidFill>
              <a:latin typeface="Calibri" panose="020F0502020204030204" pitchFamily="34" charset="0"/>
              <a:cs typeface="Calibri" panose="020F0502020204030204" pitchFamily="34" charset="0"/>
            </a:endParaRPr>
          </a:p>
          <a:p>
            <a:r>
              <a:rPr lang="en-US" sz="3200">
                <a:solidFill>
                  <a:schemeClr val="bg1"/>
                </a:solidFill>
                <a:latin typeface="Calibri" panose="020F0502020204030204" pitchFamily="34" charset="0"/>
                <a:cs typeface="Calibri" panose="020F0502020204030204" pitchFamily="34" charset="0"/>
              </a:rPr>
              <a:t>Questions?</a:t>
            </a:r>
          </a:p>
          <a:p>
            <a:r>
              <a:rPr lang="en-US" sz="2800">
                <a:solidFill>
                  <a:schemeClr val="bg1"/>
                </a:solidFill>
                <a:latin typeface="Calibri" panose="020F0502020204030204" pitchFamily="34" charset="0"/>
                <a:cs typeface="Calibri" panose="020F0502020204030204" pitchFamily="34" charset="0"/>
              </a:rPr>
              <a:t>Contact me at sara.h.lubkin@nasa.gov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415600" y="347500"/>
            <a:ext cx="11360800" cy="943200"/>
          </a:xfrm>
          <a:prstGeom prst="rect">
            <a:avLst/>
          </a:prstGeom>
          <a:noFill/>
          <a:ln>
            <a:noFill/>
          </a:ln>
        </p:spPr>
        <p:txBody>
          <a:bodyPr spcFirstLastPara="1" wrap="square" lIns="121900" tIns="121900" rIns="121900" bIns="121900" anchor="t" anchorCtr="0">
            <a:normAutofit/>
          </a:bodyPr>
          <a:lstStyle/>
          <a:p>
            <a:pPr>
              <a:lnSpc>
                <a:spcPct val="100000"/>
              </a:lnSpc>
              <a:buSzPts val="990"/>
            </a:pPr>
            <a:r>
              <a:rPr lang="en" sz="4053">
                <a:solidFill>
                  <a:srgbClr val="0B5394"/>
                </a:solidFill>
              </a:rPr>
              <a:t>Airborne Data Management Group (ADMG)</a:t>
            </a:r>
            <a:endParaRPr sz="4053">
              <a:solidFill>
                <a:srgbClr val="0B5394"/>
              </a:solidFill>
            </a:endParaRPr>
          </a:p>
        </p:txBody>
      </p:sp>
      <p:pic>
        <p:nvPicPr>
          <p:cNvPr id="79" name="Google Shape;79;p14"/>
          <p:cNvPicPr preferRelativeResize="0"/>
          <p:nvPr/>
        </p:nvPicPr>
        <p:blipFill rotWithShape="1">
          <a:blip r:embed="rId3">
            <a:alphaModFix/>
          </a:blip>
          <a:srcRect/>
          <a:stretch/>
        </p:blipFill>
        <p:spPr>
          <a:xfrm>
            <a:off x="10804401" y="6253401"/>
            <a:ext cx="1321500" cy="670633"/>
          </a:xfrm>
          <a:prstGeom prst="rect">
            <a:avLst/>
          </a:prstGeom>
          <a:noFill/>
          <a:ln>
            <a:noFill/>
          </a:ln>
        </p:spPr>
      </p:pic>
      <p:pic>
        <p:nvPicPr>
          <p:cNvPr id="80" name="Google Shape;80;p14"/>
          <p:cNvPicPr preferRelativeResize="0"/>
          <p:nvPr/>
        </p:nvPicPr>
        <p:blipFill rotWithShape="1">
          <a:blip r:embed="rId4">
            <a:alphaModFix/>
          </a:blip>
          <a:srcRect l="6575" t="26562" r="5288"/>
          <a:stretch/>
        </p:blipFill>
        <p:spPr>
          <a:xfrm>
            <a:off x="5023034" y="1290700"/>
            <a:ext cx="7102865" cy="4321632"/>
          </a:xfrm>
          <a:prstGeom prst="rect">
            <a:avLst/>
          </a:prstGeom>
          <a:noFill/>
          <a:ln>
            <a:noFill/>
          </a:ln>
        </p:spPr>
      </p:pic>
      <p:sp>
        <p:nvSpPr>
          <p:cNvPr id="81" name="Google Shape;81;p14"/>
          <p:cNvSpPr txBox="1"/>
          <p:nvPr/>
        </p:nvSpPr>
        <p:spPr>
          <a:xfrm>
            <a:off x="580300" y="1831867"/>
            <a:ext cx="5430400" cy="3564400"/>
          </a:xfrm>
          <a:prstGeom prst="rect">
            <a:avLst/>
          </a:prstGeom>
          <a:noFill/>
          <a:ln>
            <a:noFill/>
          </a:ln>
        </p:spPr>
        <p:txBody>
          <a:bodyPr spcFirstLastPara="1" wrap="square" lIns="91433" tIns="45700" rIns="91433" bIns="45700" anchor="t" anchorCtr="0">
            <a:noAutofit/>
          </a:bodyPr>
          <a:lstStyle/>
          <a:p>
            <a:pPr marL="609585" indent="-431789">
              <a:lnSpc>
                <a:spcPct val="115000"/>
              </a:lnSpc>
              <a:buSzPts val="1500"/>
              <a:buFont typeface="Raleway"/>
              <a:buChar char="●"/>
            </a:pPr>
            <a:r>
              <a:rPr lang="en" sz="2000">
                <a:latin typeface="Raleway"/>
                <a:ea typeface="Raleway"/>
                <a:cs typeface="Raleway"/>
                <a:sym typeface="Raleway"/>
              </a:rPr>
              <a:t>The </a:t>
            </a:r>
            <a:r>
              <a:rPr lang="en" sz="2000" b="1">
                <a:latin typeface="Raleway"/>
                <a:ea typeface="Raleway"/>
                <a:cs typeface="Raleway"/>
                <a:sym typeface="Raleway"/>
              </a:rPr>
              <a:t>ADMG</a:t>
            </a:r>
            <a:r>
              <a:rPr lang="en" sz="2000">
                <a:latin typeface="Raleway"/>
                <a:ea typeface="Raleway"/>
                <a:cs typeface="Raleway"/>
                <a:sym typeface="Raleway"/>
              </a:rPr>
              <a:t> was established in 2018 to respond to the need for better stewardship of airborne and field data at NASA.  </a:t>
            </a:r>
            <a:endParaRPr sz="2000">
              <a:latin typeface="Raleway"/>
              <a:ea typeface="Raleway"/>
              <a:cs typeface="Raleway"/>
              <a:sym typeface="Raleway"/>
            </a:endParaRPr>
          </a:p>
          <a:p>
            <a:pPr marL="609585" indent="-431789">
              <a:lnSpc>
                <a:spcPct val="115000"/>
              </a:lnSpc>
              <a:spcBef>
                <a:spcPts val="1600"/>
              </a:spcBef>
              <a:buSzPts val="1500"/>
              <a:buFont typeface="Raleway"/>
              <a:buChar char="●"/>
            </a:pPr>
            <a:r>
              <a:rPr lang="en" sz="2000">
                <a:latin typeface="Raleway"/>
                <a:ea typeface="Raleway"/>
                <a:cs typeface="Raleway"/>
                <a:sym typeface="Raleway"/>
              </a:rPr>
              <a:t>ADMG is part of the Interagency Implementation and Advanced Concepts Team (IMPACT) at NASA MSFC.</a:t>
            </a:r>
            <a:endParaRPr sz="2000">
              <a:latin typeface="Calibri"/>
              <a:ea typeface="Calibri"/>
              <a:cs typeface="Calibri"/>
              <a:sym typeface="Calibri"/>
            </a:endParaRPr>
          </a:p>
        </p:txBody>
      </p:sp>
      <p:sp>
        <p:nvSpPr>
          <p:cNvPr id="82" name="Google Shape;82;p14"/>
          <p:cNvSpPr/>
          <p:nvPr/>
        </p:nvSpPr>
        <p:spPr>
          <a:xfrm>
            <a:off x="943833" y="5032100"/>
            <a:ext cx="6375600" cy="128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90000"/>
              </a:lnSpc>
              <a:spcAft>
                <a:spcPts val="1333"/>
              </a:spcAft>
              <a:buClr>
                <a:schemeClr val="dk1"/>
              </a:buClr>
              <a:buSzPts val="1100"/>
            </a:pPr>
            <a:r>
              <a:rPr lang="en" sz="2133" b="1">
                <a:solidFill>
                  <a:schemeClr val="dk1"/>
                </a:solidFill>
                <a:latin typeface="Calibri"/>
                <a:ea typeface="Calibri"/>
                <a:cs typeface="Calibri"/>
                <a:sym typeface="Calibri"/>
              </a:rPr>
              <a:t>ADMG’s  Primary Role </a:t>
            </a:r>
            <a:r>
              <a:rPr lang="en" sz="2133">
                <a:solidFill>
                  <a:schemeClr val="dk1"/>
                </a:solidFill>
                <a:latin typeface="Calibri"/>
                <a:ea typeface="Calibri"/>
                <a:cs typeface="Calibri"/>
                <a:sym typeface="Calibri"/>
              </a:rPr>
              <a:t>is to </a:t>
            </a:r>
            <a:r>
              <a:rPr lang="en" sz="2133" b="1">
                <a:solidFill>
                  <a:schemeClr val="dk1"/>
                </a:solidFill>
                <a:latin typeface="Calibri"/>
                <a:ea typeface="Calibri"/>
                <a:cs typeface="Calibri"/>
                <a:sym typeface="Calibri"/>
              </a:rPr>
              <a:t>support data producers and DAACs</a:t>
            </a:r>
            <a:r>
              <a:rPr lang="en" sz="2133">
                <a:solidFill>
                  <a:schemeClr val="dk1"/>
                </a:solidFill>
                <a:latin typeface="Calibri"/>
                <a:ea typeface="Calibri"/>
                <a:cs typeface="Calibri"/>
                <a:sym typeface="Calibri"/>
              </a:rPr>
              <a:t> in making airborne data more discoverable and usable for the scientific community</a:t>
            </a:r>
            <a:r>
              <a:rPr lang="en" sz="2400">
                <a:solidFill>
                  <a:schemeClr val="dk1"/>
                </a:solidFill>
                <a:latin typeface="Calibri"/>
                <a:ea typeface="Calibri"/>
                <a:cs typeface="Calibri"/>
                <a:sym typeface="Calibri"/>
              </a:rPr>
              <a:t> </a:t>
            </a:r>
            <a:endParaRPr sz="1867"/>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415600" y="347500"/>
            <a:ext cx="11360800" cy="943200"/>
          </a:xfrm>
          <a:prstGeom prst="rect">
            <a:avLst/>
          </a:prstGeom>
          <a:noFill/>
          <a:ln>
            <a:noFill/>
          </a:ln>
        </p:spPr>
        <p:txBody>
          <a:bodyPr spcFirstLastPara="1" wrap="square" lIns="121900" tIns="121900" rIns="121900" bIns="121900" anchor="t" anchorCtr="0">
            <a:normAutofit/>
          </a:bodyPr>
          <a:lstStyle/>
          <a:p>
            <a:pPr>
              <a:lnSpc>
                <a:spcPct val="100000"/>
              </a:lnSpc>
              <a:buSzPts val="990"/>
            </a:pPr>
            <a:r>
              <a:rPr lang="en" sz="4053">
                <a:solidFill>
                  <a:srgbClr val="0B5394"/>
                </a:solidFill>
              </a:rPr>
              <a:t>Airborne Data Management Group (ADMG)</a:t>
            </a:r>
            <a:endParaRPr sz="4053">
              <a:solidFill>
                <a:srgbClr val="0B5394"/>
              </a:solidFill>
            </a:endParaRPr>
          </a:p>
        </p:txBody>
      </p:sp>
      <p:pic>
        <p:nvPicPr>
          <p:cNvPr id="88" name="Google Shape;88;p15"/>
          <p:cNvPicPr preferRelativeResize="0"/>
          <p:nvPr/>
        </p:nvPicPr>
        <p:blipFill rotWithShape="1">
          <a:blip r:embed="rId3">
            <a:alphaModFix/>
          </a:blip>
          <a:srcRect/>
          <a:stretch/>
        </p:blipFill>
        <p:spPr>
          <a:xfrm>
            <a:off x="10804401" y="6253401"/>
            <a:ext cx="1321500" cy="670633"/>
          </a:xfrm>
          <a:prstGeom prst="rect">
            <a:avLst/>
          </a:prstGeom>
          <a:noFill/>
          <a:ln>
            <a:noFill/>
          </a:ln>
        </p:spPr>
      </p:pic>
      <p:pic>
        <p:nvPicPr>
          <p:cNvPr id="89" name="Google Shape;89;p15"/>
          <p:cNvPicPr preferRelativeResize="0"/>
          <p:nvPr/>
        </p:nvPicPr>
        <p:blipFill rotWithShape="1">
          <a:blip r:embed="rId4">
            <a:alphaModFix/>
          </a:blip>
          <a:srcRect/>
          <a:stretch/>
        </p:blipFill>
        <p:spPr>
          <a:xfrm>
            <a:off x="9243467" y="2969720"/>
            <a:ext cx="2053677" cy="1179649"/>
          </a:xfrm>
          <a:prstGeom prst="rect">
            <a:avLst/>
          </a:prstGeom>
          <a:noFill/>
          <a:ln>
            <a:noFill/>
          </a:ln>
          <a:effectLst>
            <a:outerShdw blurRad="57150" dist="19050" dir="5400000" algn="bl" rotWithShape="0">
              <a:srgbClr val="000000">
                <a:alpha val="49800"/>
              </a:srgbClr>
            </a:outerShdw>
          </a:effectLst>
        </p:spPr>
      </p:pic>
      <p:pic>
        <p:nvPicPr>
          <p:cNvPr id="90" name="Google Shape;90;p15"/>
          <p:cNvPicPr preferRelativeResize="0"/>
          <p:nvPr/>
        </p:nvPicPr>
        <p:blipFill>
          <a:blip r:embed="rId5">
            <a:alphaModFix/>
          </a:blip>
          <a:stretch>
            <a:fillRect/>
          </a:stretch>
        </p:blipFill>
        <p:spPr>
          <a:xfrm>
            <a:off x="9207404" y="4477567"/>
            <a:ext cx="2125833" cy="1453533"/>
          </a:xfrm>
          <a:prstGeom prst="rect">
            <a:avLst/>
          </a:prstGeom>
          <a:noFill/>
          <a:ln>
            <a:noFill/>
          </a:ln>
        </p:spPr>
      </p:pic>
      <p:pic>
        <p:nvPicPr>
          <p:cNvPr id="91" name="Google Shape;91;p15"/>
          <p:cNvPicPr preferRelativeResize="0"/>
          <p:nvPr/>
        </p:nvPicPr>
        <p:blipFill>
          <a:blip r:embed="rId6">
            <a:alphaModFix/>
          </a:blip>
          <a:stretch>
            <a:fillRect/>
          </a:stretch>
        </p:blipFill>
        <p:spPr>
          <a:xfrm>
            <a:off x="9298280" y="1345434"/>
            <a:ext cx="1944101" cy="1296101"/>
          </a:xfrm>
          <a:prstGeom prst="rect">
            <a:avLst/>
          </a:prstGeom>
          <a:noFill/>
          <a:ln>
            <a:noFill/>
          </a:ln>
        </p:spPr>
      </p:pic>
      <p:sp>
        <p:nvSpPr>
          <p:cNvPr id="92" name="Google Shape;92;p15"/>
          <p:cNvSpPr txBox="1"/>
          <p:nvPr/>
        </p:nvSpPr>
        <p:spPr>
          <a:xfrm>
            <a:off x="415600" y="1443500"/>
            <a:ext cx="8548400" cy="4487600"/>
          </a:xfrm>
          <a:prstGeom prst="rect">
            <a:avLst/>
          </a:prstGeom>
          <a:noFill/>
          <a:ln>
            <a:noFill/>
          </a:ln>
        </p:spPr>
        <p:txBody>
          <a:bodyPr spcFirstLastPara="1" wrap="square" lIns="91433" tIns="45700" rIns="91433" bIns="45700" anchor="t" anchorCtr="0">
            <a:noAutofit/>
          </a:bodyPr>
          <a:lstStyle/>
          <a:p>
            <a:pPr marL="304792">
              <a:lnSpc>
                <a:spcPct val="90000"/>
              </a:lnSpc>
              <a:buSzPts val="1800"/>
            </a:pPr>
            <a:r>
              <a:rPr lang="en" sz="2400" b="1">
                <a:solidFill>
                  <a:srgbClr val="0B5394"/>
                </a:solidFill>
                <a:latin typeface="Raleway"/>
                <a:ea typeface="Raleway"/>
                <a:cs typeface="Raleway"/>
                <a:sym typeface="Raleway"/>
              </a:rPr>
              <a:t>ADMG Primary Tasks:</a:t>
            </a:r>
            <a:endParaRPr sz="2400">
              <a:solidFill>
                <a:srgbClr val="0B5394"/>
              </a:solidFill>
              <a:latin typeface="Raleway"/>
              <a:ea typeface="Raleway"/>
              <a:cs typeface="Raleway"/>
              <a:sym typeface="Raleway"/>
            </a:endParaRPr>
          </a:p>
          <a:p>
            <a:pPr marL="533387" indent="-347125">
              <a:spcBef>
                <a:spcPts val="1333"/>
              </a:spcBef>
              <a:buSzPts val="1400"/>
              <a:buFont typeface="Raleway"/>
              <a:buChar char="●"/>
            </a:pPr>
            <a:r>
              <a:rPr lang="en" sz="2000">
                <a:latin typeface="Raleway"/>
                <a:ea typeface="Raleway"/>
                <a:cs typeface="Raleway"/>
                <a:sym typeface="Raleway"/>
              </a:rPr>
              <a:t>Take a </a:t>
            </a:r>
            <a:r>
              <a:rPr lang="en" sz="2000" b="1">
                <a:latin typeface="Raleway"/>
                <a:ea typeface="Raleway"/>
                <a:cs typeface="Raleway"/>
                <a:sym typeface="Raleway"/>
              </a:rPr>
              <a:t>full assessment</a:t>
            </a:r>
            <a:r>
              <a:rPr lang="en" sz="2000">
                <a:latin typeface="Raleway"/>
                <a:ea typeface="Raleway"/>
                <a:cs typeface="Raleway"/>
                <a:sym typeface="Raleway"/>
              </a:rPr>
              <a:t> of NASA Airborne and Field Earth Science data and provide a public, centralized,</a:t>
            </a:r>
            <a:r>
              <a:rPr lang="en" sz="2000" b="1">
                <a:latin typeface="Raleway"/>
                <a:ea typeface="Raleway"/>
                <a:cs typeface="Raleway"/>
                <a:sym typeface="Raleway"/>
              </a:rPr>
              <a:t> metadata-rich</a:t>
            </a:r>
            <a:r>
              <a:rPr lang="en" sz="2000">
                <a:latin typeface="Raleway"/>
                <a:ea typeface="Raleway"/>
                <a:cs typeface="Raleway"/>
                <a:sym typeface="Raleway"/>
              </a:rPr>
              <a:t> </a:t>
            </a:r>
            <a:r>
              <a:rPr lang="en" sz="2000" b="1">
                <a:latin typeface="Raleway"/>
                <a:ea typeface="Raleway"/>
                <a:cs typeface="Raleway"/>
                <a:sym typeface="Raleway"/>
              </a:rPr>
              <a:t>inventory</a:t>
            </a:r>
            <a:endParaRPr sz="2000">
              <a:latin typeface="Raleway"/>
              <a:ea typeface="Raleway"/>
              <a:cs typeface="Raleway"/>
              <a:sym typeface="Raleway"/>
            </a:endParaRPr>
          </a:p>
          <a:p>
            <a:pPr marL="609585" indent="-431789">
              <a:spcBef>
                <a:spcPts val="1067"/>
              </a:spcBef>
              <a:buSzPts val="1500"/>
              <a:buFont typeface="Raleway"/>
              <a:buChar char="●"/>
            </a:pPr>
            <a:r>
              <a:rPr lang="en" sz="2000">
                <a:latin typeface="Raleway"/>
                <a:ea typeface="Raleway"/>
                <a:cs typeface="Raleway"/>
                <a:sym typeface="Raleway"/>
              </a:rPr>
              <a:t>Develop and maintain a </a:t>
            </a:r>
            <a:r>
              <a:rPr lang="en" sz="2000" b="1">
                <a:latin typeface="Raleway"/>
                <a:ea typeface="Raleway"/>
                <a:cs typeface="Raleway"/>
                <a:sym typeface="Raleway"/>
              </a:rPr>
              <a:t>knowledge center</a:t>
            </a:r>
            <a:r>
              <a:rPr lang="en" sz="2000">
                <a:latin typeface="Raleway"/>
                <a:ea typeface="Raleway"/>
                <a:cs typeface="Raleway"/>
                <a:sym typeface="Raleway"/>
              </a:rPr>
              <a:t> containing important information and document access, and simplified access to </a:t>
            </a:r>
            <a:r>
              <a:rPr lang="en" sz="2000" b="1">
                <a:latin typeface="Raleway"/>
                <a:ea typeface="Raleway"/>
                <a:cs typeface="Raleway"/>
                <a:sym typeface="Raleway"/>
              </a:rPr>
              <a:t>airborne tools </a:t>
            </a:r>
            <a:r>
              <a:rPr lang="en" sz="2000">
                <a:latin typeface="Raleway"/>
                <a:ea typeface="Raleway"/>
                <a:cs typeface="Raleway"/>
                <a:sym typeface="Raleway"/>
              </a:rPr>
              <a:t>and </a:t>
            </a:r>
            <a:r>
              <a:rPr lang="en" sz="2000" b="1">
                <a:latin typeface="Raleway"/>
                <a:ea typeface="Raleway"/>
                <a:cs typeface="Raleway"/>
                <a:sym typeface="Raleway"/>
              </a:rPr>
              <a:t>use cases</a:t>
            </a:r>
            <a:r>
              <a:rPr lang="en" sz="2000">
                <a:latin typeface="Raleway"/>
                <a:ea typeface="Raleway"/>
                <a:cs typeface="Raleway"/>
                <a:sym typeface="Raleway"/>
              </a:rPr>
              <a:t> </a:t>
            </a:r>
            <a:endParaRPr sz="2000">
              <a:latin typeface="Raleway"/>
              <a:ea typeface="Raleway"/>
              <a:cs typeface="Raleway"/>
              <a:sym typeface="Raleway"/>
            </a:endParaRPr>
          </a:p>
          <a:p>
            <a:pPr marL="533387" indent="-347125">
              <a:spcBef>
                <a:spcPts val="1067"/>
              </a:spcBef>
              <a:buSzPts val="1400"/>
              <a:buFont typeface="Raleway"/>
              <a:buChar char="●"/>
            </a:pPr>
            <a:r>
              <a:rPr lang="en" sz="2000">
                <a:latin typeface="Raleway"/>
                <a:ea typeface="Raleway"/>
                <a:cs typeface="Raleway"/>
                <a:sym typeface="Raleway"/>
              </a:rPr>
              <a:t>Develop systematic </a:t>
            </a:r>
            <a:r>
              <a:rPr lang="en" sz="2000" b="1">
                <a:latin typeface="Raleway"/>
                <a:ea typeface="Raleway"/>
                <a:cs typeface="Raleway"/>
                <a:sym typeface="Raleway"/>
              </a:rPr>
              <a:t>approaches and best practices</a:t>
            </a:r>
            <a:r>
              <a:rPr lang="en" sz="2000">
                <a:latin typeface="Raleway"/>
                <a:ea typeface="Raleway"/>
                <a:cs typeface="Raleway"/>
                <a:sym typeface="Raleway"/>
              </a:rPr>
              <a:t> that bring </a:t>
            </a:r>
            <a:r>
              <a:rPr lang="en" sz="2000" b="1">
                <a:latin typeface="Raleway"/>
                <a:ea typeface="Raleway"/>
                <a:cs typeface="Raleway"/>
                <a:sym typeface="Raleway"/>
              </a:rPr>
              <a:t>consistency and expediency</a:t>
            </a:r>
            <a:r>
              <a:rPr lang="en" sz="2000">
                <a:latin typeface="Raleway"/>
                <a:ea typeface="Raleway"/>
                <a:cs typeface="Raleway"/>
                <a:sym typeface="Raleway"/>
              </a:rPr>
              <a:t> to airborne and field data stewardship</a:t>
            </a:r>
            <a:endParaRPr sz="2000">
              <a:latin typeface="Raleway"/>
              <a:ea typeface="Raleway"/>
              <a:cs typeface="Raleway"/>
              <a:sym typeface="Raleway"/>
            </a:endParaRPr>
          </a:p>
          <a:p>
            <a:pPr marL="533387" indent="-347125">
              <a:spcBef>
                <a:spcPts val="1067"/>
              </a:spcBef>
              <a:buSzPts val="1400"/>
              <a:buFont typeface="Raleway"/>
              <a:buChar char="●"/>
            </a:pPr>
            <a:r>
              <a:rPr lang="en" sz="2000" b="1">
                <a:latin typeface="Raleway"/>
                <a:ea typeface="Raleway"/>
                <a:cs typeface="Raleway"/>
                <a:sym typeface="Raleway"/>
              </a:rPr>
              <a:t>Improve communication</a:t>
            </a:r>
            <a:r>
              <a:rPr lang="en" sz="2000">
                <a:latin typeface="Raleway"/>
                <a:ea typeface="Raleway"/>
                <a:cs typeface="Raleway"/>
                <a:sym typeface="Raleway"/>
              </a:rPr>
              <a:t> between the DAACs, airborne campaign investigators, ADMG, and other stakeholders</a:t>
            </a:r>
            <a:endParaRPr sz="2000">
              <a:latin typeface="Raleway"/>
              <a:ea typeface="Raleway"/>
              <a:cs typeface="Raleway"/>
              <a:sym typeface="Raleway"/>
            </a:endParaRPr>
          </a:p>
          <a:p>
            <a:pPr marL="533387" indent="-355591">
              <a:spcBef>
                <a:spcPts val="1067"/>
              </a:spcBef>
              <a:spcAft>
                <a:spcPts val="1067"/>
              </a:spcAft>
              <a:buSzPts val="1500"/>
              <a:buFont typeface="Raleway"/>
              <a:buChar char="●"/>
            </a:pPr>
            <a:r>
              <a:rPr lang="en" sz="2000">
                <a:latin typeface="Raleway"/>
                <a:ea typeface="Raleway"/>
                <a:cs typeface="Raleway"/>
                <a:sym typeface="Raleway"/>
              </a:rPr>
              <a:t>Ensure users have </a:t>
            </a:r>
            <a:r>
              <a:rPr lang="en" sz="2000" b="1">
                <a:latin typeface="Raleway"/>
                <a:ea typeface="Raleway"/>
                <a:cs typeface="Raleway"/>
                <a:sym typeface="Raleway"/>
              </a:rPr>
              <a:t>open access to NASA airborne and field data</a:t>
            </a:r>
            <a:endParaRPr sz="2000" b="1">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2050100" y="486200"/>
            <a:ext cx="10007200" cy="763600"/>
          </a:xfrm>
          <a:prstGeom prst="rect">
            <a:avLst/>
          </a:prstGeom>
        </p:spPr>
        <p:txBody>
          <a:bodyPr spcFirstLastPara="1" wrap="square" lIns="121900" tIns="121900" rIns="121900" bIns="121900" anchor="t" anchorCtr="0">
            <a:noAutofit/>
          </a:bodyPr>
          <a:lstStyle/>
          <a:p>
            <a:pPr>
              <a:buSzPts val="891"/>
            </a:pPr>
            <a:r>
              <a:rPr lang="en" sz="3248"/>
              <a:t>ADMG and Earth Venture Suborbital Investigations</a:t>
            </a:r>
            <a:endParaRPr sz="3248"/>
          </a:p>
        </p:txBody>
      </p:sp>
      <p:sp>
        <p:nvSpPr>
          <p:cNvPr id="98" name="Google Shape;98;p16"/>
          <p:cNvSpPr txBox="1">
            <a:spLocks noGrp="1"/>
          </p:cNvSpPr>
          <p:nvPr>
            <p:ph type="body" idx="1"/>
          </p:nvPr>
        </p:nvSpPr>
        <p:spPr>
          <a:xfrm>
            <a:off x="2747767" y="1372033"/>
            <a:ext cx="9028400" cy="4414800"/>
          </a:xfrm>
          <a:prstGeom prst="rect">
            <a:avLst/>
          </a:prstGeom>
        </p:spPr>
        <p:txBody>
          <a:bodyPr spcFirstLastPara="1" wrap="square" lIns="121900" tIns="121900" rIns="121900" bIns="121900" anchor="t" anchorCtr="0">
            <a:normAutofit lnSpcReduction="10000"/>
          </a:bodyPr>
          <a:lstStyle/>
          <a:p>
            <a:pPr indent="-440256">
              <a:lnSpc>
                <a:spcPct val="95000"/>
              </a:lnSpc>
              <a:buClr>
                <a:srgbClr val="000000"/>
              </a:buClr>
              <a:buSzPts val="1600"/>
              <a:buFont typeface="Raleway"/>
              <a:buChar char="●"/>
            </a:pPr>
            <a:r>
              <a:rPr lang="en" sz="2133">
                <a:solidFill>
                  <a:srgbClr val="000000"/>
                </a:solidFill>
                <a:latin typeface="Raleway"/>
                <a:ea typeface="Raleway"/>
                <a:cs typeface="Raleway"/>
                <a:sym typeface="Raleway"/>
              </a:rPr>
              <a:t>Support the investigation team before DAAC is assigned and ensure a </a:t>
            </a:r>
            <a:r>
              <a:rPr lang="en" sz="2133" b="1">
                <a:solidFill>
                  <a:srgbClr val="000000"/>
                </a:solidFill>
                <a:latin typeface="Raleway"/>
                <a:ea typeface="Raleway"/>
                <a:cs typeface="Raleway"/>
                <a:sym typeface="Raleway"/>
              </a:rPr>
              <a:t>comprehensive data management plan</a:t>
            </a:r>
            <a:r>
              <a:rPr lang="en" sz="2133">
                <a:solidFill>
                  <a:srgbClr val="000000"/>
                </a:solidFill>
                <a:latin typeface="Raleway"/>
                <a:ea typeface="Raleway"/>
                <a:cs typeface="Raleway"/>
                <a:sym typeface="Raleway"/>
              </a:rPr>
              <a:t> is developed</a:t>
            </a:r>
            <a:endParaRPr sz="2133">
              <a:solidFill>
                <a:srgbClr val="000000"/>
              </a:solidFill>
              <a:latin typeface="Raleway"/>
              <a:ea typeface="Raleway"/>
              <a:cs typeface="Raleway"/>
              <a:sym typeface="Raleway"/>
            </a:endParaRPr>
          </a:p>
          <a:p>
            <a:pPr indent="-440256">
              <a:lnSpc>
                <a:spcPct val="95000"/>
              </a:lnSpc>
              <a:spcBef>
                <a:spcPts val="2000"/>
              </a:spcBef>
              <a:buClr>
                <a:srgbClr val="000000"/>
              </a:buClr>
              <a:buSzPts val="1600"/>
              <a:buFont typeface="Raleway"/>
              <a:buChar char="●"/>
            </a:pPr>
            <a:r>
              <a:rPr lang="en" sz="2133">
                <a:solidFill>
                  <a:srgbClr val="000000"/>
                </a:solidFill>
                <a:latin typeface="Raleway"/>
                <a:ea typeface="Raleway"/>
                <a:cs typeface="Raleway"/>
                <a:sym typeface="Raleway"/>
              </a:rPr>
              <a:t>Facilitate </a:t>
            </a:r>
            <a:r>
              <a:rPr lang="en" sz="2133" b="1">
                <a:solidFill>
                  <a:srgbClr val="000000"/>
                </a:solidFill>
                <a:latin typeface="Raleway"/>
                <a:ea typeface="Raleway"/>
                <a:cs typeface="Raleway"/>
                <a:sym typeface="Raleway"/>
              </a:rPr>
              <a:t>effective communication</a:t>
            </a:r>
            <a:r>
              <a:rPr lang="en" sz="2133">
                <a:solidFill>
                  <a:srgbClr val="000000"/>
                </a:solidFill>
                <a:latin typeface="Raleway"/>
                <a:ea typeface="Raleway"/>
                <a:cs typeface="Raleway"/>
                <a:sym typeface="Raleway"/>
              </a:rPr>
              <a:t> and understanding between the investigation team and the DAAC when needed</a:t>
            </a:r>
            <a:endParaRPr sz="2133">
              <a:solidFill>
                <a:srgbClr val="000000"/>
              </a:solidFill>
              <a:latin typeface="Raleway"/>
              <a:ea typeface="Raleway"/>
              <a:cs typeface="Raleway"/>
              <a:sym typeface="Raleway"/>
            </a:endParaRPr>
          </a:p>
          <a:p>
            <a:pPr indent="-440256">
              <a:lnSpc>
                <a:spcPct val="95000"/>
              </a:lnSpc>
              <a:spcBef>
                <a:spcPts val="2000"/>
              </a:spcBef>
              <a:buClr>
                <a:srgbClr val="000000"/>
              </a:buClr>
              <a:buSzPts val="1600"/>
              <a:buFont typeface="Raleway"/>
              <a:buChar char="●"/>
            </a:pPr>
            <a:r>
              <a:rPr lang="en" sz="2133">
                <a:solidFill>
                  <a:srgbClr val="000000"/>
                </a:solidFill>
                <a:latin typeface="Raleway"/>
                <a:ea typeface="Raleway"/>
                <a:cs typeface="Raleway"/>
                <a:sym typeface="Raleway"/>
              </a:rPr>
              <a:t>Improve guidance for inclusion of </a:t>
            </a:r>
            <a:r>
              <a:rPr lang="en" sz="2133" b="1">
                <a:solidFill>
                  <a:srgbClr val="000000"/>
                </a:solidFill>
                <a:latin typeface="Raleway"/>
                <a:ea typeface="Raleway"/>
                <a:cs typeface="Raleway"/>
                <a:sym typeface="Raleway"/>
              </a:rPr>
              <a:t>detailed campaign metadata</a:t>
            </a:r>
            <a:r>
              <a:rPr lang="en" sz="2133">
                <a:solidFill>
                  <a:srgbClr val="000000"/>
                </a:solidFill>
                <a:latin typeface="Raleway"/>
                <a:ea typeface="Raleway"/>
                <a:cs typeface="Raleway"/>
                <a:sym typeface="Raleway"/>
              </a:rPr>
              <a:t> in the ADMG inventory and DAACs so users can more easily find campaign information in the future</a:t>
            </a:r>
            <a:endParaRPr sz="2133">
              <a:solidFill>
                <a:srgbClr val="000000"/>
              </a:solidFill>
              <a:latin typeface="Raleway"/>
              <a:ea typeface="Raleway"/>
              <a:cs typeface="Raleway"/>
              <a:sym typeface="Raleway"/>
            </a:endParaRPr>
          </a:p>
          <a:p>
            <a:pPr indent="-440256">
              <a:lnSpc>
                <a:spcPct val="95000"/>
              </a:lnSpc>
              <a:spcBef>
                <a:spcPts val="2000"/>
              </a:spcBef>
              <a:buClr>
                <a:srgbClr val="000000"/>
              </a:buClr>
              <a:buSzPts val="1600"/>
              <a:buFont typeface="Raleway"/>
              <a:buChar char="●"/>
            </a:pPr>
            <a:r>
              <a:rPr lang="en" sz="2133">
                <a:solidFill>
                  <a:srgbClr val="000000"/>
                </a:solidFill>
                <a:latin typeface="Raleway"/>
                <a:ea typeface="Raleway"/>
                <a:cs typeface="Raleway"/>
                <a:sym typeface="Raleway"/>
              </a:rPr>
              <a:t>Work with DAACs to </a:t>
            </a:r>
            <a:r>
              <a:rPr lang="en" sz="2133" b="1">
                <a:solidFill>
                  <a:srgbClr val="000000"/>
                </a:solidFill>
                <a:latin typeface="Raleway"/>
                <a:ea typeface="Raleway"/>
                <a:cs typeface="Raleway"/>
                <a:sym typeface="Raleway"/>
              </a:rPr>
              <a:t>improve consistency </a:t>
            </a:r>
            <a:r>
              <a:rPr lang="en" sz="2133">
                <a:solidFill>
                  <a:srgbClr val="000000"/>
                </a:solidFill>
                <a:latin typeface="Raleway"/>
                <a:ea typeface="Raleway"/>
                <a:cs typeface="Raleway"/>
                <a:sym typeface="Raleway"/>
              </a:rPr>
              <a:t>with respect to terms, documentation, metdata and methods used in data handling</a:t>
            </a:r>
            <a:endParaRPr sz="2133">
              <a:solidFill>
                <a:srgbClr val="000000"/>
              </a:solidFill>
              <a:latin typeface="Raleway"/>
              <a:ea typeface="Raleway"/>
              <a:cs typeface="Raleway"/>
              <a:sym typeface="Raleway"/>
            </a:endParaRPr>
          </a:p>
          <a:p>
            <a:pPr indent="-440256">
              <a:lnSpc>
                <a:spcPct val="95000"/>
              </a:lnSpc>
              <a:spcBef>
                <a:spcPts val="2000"/>
              </a:spcBef>
              <a:spcAft>
                <a:spcPts val="2000"/>
              </a:spcAft>
              <a:buClr>
                <a:srgbClr val="000000"/>
              </a:buClr>
              <a:buSzPts val="1600"/>
              <a:buFont typeface="Raleway"/>
              <a:buChar char="●"/>
            </a:pPr>
            <a:r>
              <a:rPr lang="en" sz="2133">
                <a:solidFill>
                  <a:srgbClr val="000000"/>
                </a:solidFill>
                <a:latin typeface="Raleway"/>
                <a:ea typeface="Raleway"/>
                <a:cs typeface="Raleway"/>
                <a:sym typeface="Raleway"/>
              </a:rPr>
              <a:t>Help to find solutions to problems</a:t>
            </a:r>
            <a:endParaRPr sz="2133">
              <a:solidFill>
                <a:srgbClr val="000000"/>
              </a:solidFill>
              <a:latin typeface="Raleway"/>
              <a:ea typeface="Raleway"/>
              <a:cs typeface="Raleway"/>
              <a:sym typeface="Raleway"/>
            </a:endParaRPr>
          </a:p>
        </p:txBody>
      </p:sp>
      <p:pic>
        <p:nvPicPr>
          <p:cNvPr id="99" name="Google Shape;99;p16"/>
          <p:cNvPicPr preferRelativeResize="0"/>
          <p:nvPr/>
        </p:nvPicPr>
        <p:blipFill>
          <a:blip r:embed="rId3">
            <a:alphaModFix/>
          </a:blip>
          <a:stretch>
            <a:fillRect/>
          </a:stretch>
        </p:blipFill>
        <p:spPr>
          <a:xfrm>
            <a:off x="704384" y="2735709"/>
            <a:ext cx="1265285" cy="1259212"/>
          </a:xfrm>
          <a:prstGeom prst="rect">
            <a:avLst/>
          </a:prstGeom>
          <a:noFill/>
          <a:ln>
            <a:noFill/>
          </a:ln>
        </p:spPr>
      </p:pic>
      <p:pic>
        <p:nvPicPr>
          <p:cNvPr id="100" name="Google Shape;100;p16"/>
          <p:cNvPicPr preferRelativeResize="0"/>
          <p:nvPr/>
        </p:nvPicPr>
        <p:blipFill>
          <a:blip r:embed="rId4">
            <a:alphaModFix/>
          </a:blip>
          <a:stretch>
            <a:fillRect/>
          </a:stretch>
        </p:blipFill>
        <p:spPr>
          <a:xfrm>
            <a:off x="732117" y="3994934"/>
            <a:ext cx="1209599" cy="1039900"/>
          </a:xfrm>
          <a:prstGeom prst="rect">
            <a:avLst/>
          </a:prstGeom>
          <a:noFill/>
          <a:ln>
            <a:noFill/>
          </a:ln>
        </p:spPr>
      </p:pic>
      <p:pic>
        <p:nvPicPr>
          <p:cNvPr id="101" name="Google Shape;101;p16"/>
          <p:cNvPicPr preferRelativeResize="0"/>
          <p:nvPr/>
        </p:nvPicPr>
        <p:blipFill>
          <a:blip r:embed="rId5">
            <a:alphaModFix/>
          </a:blip>
          <a:stretch>
            <a:fillRect/>
          </a:stretch>
        </p:blipFill>
        <p:spPr>
          <a:xfrm>
            <a:off x="600667" y="348768"/>
            <a:ext cx="1472724" cy="1259235"/>
          </a:xfrm>
          <a:prstGeom prst="rect">
            <a:avLst/>
          </a:prstGeom>
          <a:noFill/>
          <a:ln>
            <a:noFill/>
          </a:ln>
        </p:spPr>
      </p:pic>
      <p:pic>
        <p:nvPicPr>
          <p:cNvPr id="102" name="Google Shape;102;p16"/>
          <p:cNvPicPr preferRelativeResize="0"/>
          <p:nvPr/>
        </p:nvPicPr>
        <p:blipFill>
          <a:blip r:embed="rId6">
            <a:alphaModFix/>
          </a:blip>
          <a:stretch>
            <a:fillRect/>
          </a:stretch>
        </p:blipFill>
        <p:spPr>
          <a:xfrm>
            <a:off x="623920" y="1655932"/>
            <a:ext cx="1426171" cy="759829"/>
          </a:xfrm>
          <a:prstGeom prst="rect">
            <a:avLst/>
          </a:prstGeom>
          <a:noFill/>
          <a:ln>
            <a:noFill/>
          </a:ln>
          <a:effectLst>
            <a:reflection endPos="30000" dist="38100" dir="5400000" fadeDir="5400012" sy="-100000" algn="bl" rotWithShape="0"/>
          </a:effectLst>
        </p:spPr>
      </p:pic>
      <p:pic>
        <p:nvPicPr>
          <p:cNvPr id="103" name="Google Shape;103;p16"/>
          <p:cNvPicPr preferRelativeResize="0"/>
          <p:nvPr/>
        </p:nvPicPr>
        <p:blipFill>
          <a:blip r:embed="rId7">
            <a:alphaModFix/>
          </a:blip>
          <a:stretch>
            <a:fillRect/>
          </a:stretch>
        </p:blipFill>
        <p:spPr>
          <a:xfrm>
            <a:off x="844334" y="5208633"/>
            <a:ext cx="985177" cy="965473"/>
          </a:xfrm>
          <a:prstGeom prst="rect">
            <a:avLst/>
          </a:prstGeom>
          <a:noFill/>
          <a:ln>
            <a:noFill/>
          </a:ln>
        </p:spPr>
      </p:pic>
      <p:pic>
        <p:nvPicPr>
          <p:cNvPr id="104" name="Google Shape;104;p16"/>
          <p:cNvPicPr preferRelativeResize="0"/>
          <p:nvPr/>
        </p:nvPicPr>
        <p:blipFill rotWithShape="1">
          <a:blip r:embed="rId8">
            <a:alphaModFix/>
          </a:blip>
          <a:srcRect/>
          <a:stretch/>
        </p:blipFill>
        <p:spPr>
          <a:xfrm>
            <a:off x="10804401" y="6253401"/>
            <a:ext cx="1321500" cy="6706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855F60CC-B09F-0AC9-81DF-9A0AB0A31CEA}"/>
              </a:ext>
            </a:extLst>
          </p:cNvPr>
          <p:cNvPicPr>
            <a:picLocks noChangeAspect="1"/>
          </p:cNvPicPr>
          <p:nvPr/>
        </p:nvPicPr>
        <p:blipFill rotWithShape="1">
          <a:blip r:embed="rId3">
            <a:extLst>
              <a:ext uri="{28A0092B-C50C-407E-A947-70E740481C1C}">
                <a14:useLocalDpi xmlns:a14="http://schemas.microsoft.com/office/drawing/2010/main" val="0"/>
              </a:ext>
            </a:extLst>
          </a:blip>
          <a:srcRect l="27403" t="23334" r="68716" b="11226"/>
          <a:stretch/>
        </p:blipFill>
        <p:spPr>
          <a:xfrm>
            <a:off x="0" y="0"/>
            <a:ext cx="473244" cy="6858000"/>
          </a:xfrm>
          <a:prstGeom prst="rect">
            <a:avLst/>
          </a:prstGeom>
        </p:spPr>
      </p:pic>
      <p:pic>
        <p:nvPicPr>
          <p:cNvPr id="7" name="Picture 6" descr="Logo&#10;&#10;Description automatically generated">
            <a:extLst>
              <a:ext uri="{FF2B5EF4-FFF2-40B4-BE49-F238E27FC236}">
                <a16:creationId xmlns:a16="http://schemas.microsoft.com/office/drawing/2014/main" id="{0F23ABDD-8ECB-41E8-9928-E2DF77FBD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40" y="6213418"/>
            <a:ext cx="2111771" cy="644582"/>
          </a:xfrm>
          <a:prstGeom prst="rect">
            <a:avLst/>
          </a:prstGeom>
        </p:spPr>
      </p:pic>
      <p:pic>
        <p:nvPicPr>
          <p:cNvPr id="5" name="Picture 4" descr="A bowl of soup with a spoon&#10;&#10;Description automatically generated with medium confidence">
            <a:extLst>
              <a:ext uri="{FF2B5EF4-FFF2-40B4-BE49-F238E27FC236}">
                <a16:creationId xmlns:a16="http://schemas.microsoft.com/office/drawing/2014/main" id="{A7EA8564-6895-92DF-28CC-02DAF69FE67D}"/>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brightnessContrast bright="20000" contrast="-40000"/>
                    </a14:imgEffect>
                  </a14:imgLayer>
                </a14:imgProps>
              </a:ext>
              <a:ext uri="{837473B0-CC2E-450A-ABE3-18F120FF3D39}">
                <a1611:picAttrSrcUrl xmlns:a1611="http://schemas.microsoft.com/office/drawing/2016/11/main" r:id="rId7"/>
              </a:ext>
            </a:extLst>
          </a:blip>
          <a:srcRect r="27831"/>
          <a:stretch/>
        </p:blipFill>
        <p:spPr>
          <a:xfrm>
            <a:off x="4767943" y="-102055"/>
            <a:ext cx="7424057" cy="6857999"/>
          </a:xfrm>
          <a:prstGeom prst="rect">
            <a:avLst/>
          </a:prstGeom>
        </p:spPr>
      </p:pic>
      <p:sp>
        <p:nvSpPr>
          <p:cNvPr id="6" name="Google Shape;110;p14">
            <a:extLst>
              <a:ext uri="{FF2B5EF4-FFF2-40B4-BE49-F238E27FC236}">
                <a16:creationId xmlns:a16="http://schemas.microsoft.com/office/drawing/2014/main" id="{5AFF8D69-8BEF-4730-D0B1-0D425E9088F0}"/>
              </a:ext>
            </a:extLst>
          </p:cNvPr>
          <p:cNvSpPr txBox="1">
            <a:spLocks noGrp="1"/>
          </p:cNvSpPr>
          <p:nvPr>
            <p:ph type="title"/>
          </p:nvPr>
        </p:nvSpPr>
        <p:spPr>
          <a:xfrm>
            <a:off x="838200" y="12757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sz="3600" b="1">
                <a:solidFill>
                  <a:schemeClr val="bg2"/>
                </a:solidFill>
              </a:rPr>
              <a:t>Acronym Soup</a:t>
            </a:r>
          </a:p>
        </p:txBody>
      </p:sp>
      <p:sp>
        <p:nvSpPr>
          <p:cNvPr id="10" name="Google Shape;111;p14">
            <a:extLst>
              <a:ext uri="{FF2B5EF4-FFF2-40B4-BE49-F238E27FC236}">
                <a16:creationId xmlns:a16="http://schemas.microsoft.com/office/drawing/2014/main" id="{9B9AA8C6-30CE-AA62-2D1A-23D87BF2DC79}"/>
              </a:ext>
            </a:extLst>
          </p:cNvPr>
          <p:cNvSpPr txBox="1"/>
          <p:nvPr/>
        </p:nvSpPr>
        <p:spPr>
          <a:xfrm>
            <a:off x="838200" y="1102860"/>
            <a:ext cx="10265229" cy="5230696"/>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panose="020B0604020202020204" pitchFamily="34" charset="0"/>
              <a:buChar char="•"/>
            </a:pPr>
            <a:r>
              <a:rPr lang="en-US" sz="2800">
                <a:solidFill>
                  <a:schemeClr val="bg2"/>
                </a:solidFill>
                <a:latin typeface="Calibri" panose="020F0502020204030204" pitchFamily="34" charset="0"/>
                <a:cs typeface="Calibri" panose="020F0502020204030204" pitchFamily="34" charset="0"/>
              </a:rPr>
              <a:t>ESDS – Earth Science Data Systems is the name of the NASA Headquarters Program Office that funds the ESDIS Project.</a:t>
            </a:r>
          </a:p>
          <a:p>
            <a:pPr marR="0" lvl="0" algn="l" rtl="0">
              <a:lnSpc>
                <a:spcPct val="90000"/>
              </a:lnSpc>
              <a:spcBef>
                <a:spcPts val="0"/>
              </a:spcBef>
              <a:spcAft>
                <a:spcPts val="0"/>
              </a:spcAft>
              <a:buClr>
                <a:schemeClr val="dk2"/>
              </a:buClr>
              <a:buSzPts val="2800"/>
            </a:pPr>
            <a:endParaRPr lang="en-US" sz="2800">
              <a:solidFill>
                <a:schemeClr val="bg2"/>
              </a:solidFill>
              <a:latin typeface="Calibri" panose="020F0502020204030204" pitchFamily="34" charset="0"/>
              <a:cs typeface="Calibri" panose="020F0502020204030204" pitchFamily="34" charset="0"/>
            </a:endParaRPr>
          </a:p>
          <a:p>
            <a:pPr marL="457200" marR="0" lvl="0" indent="-457200" algn="l" rtl="0">
              <a:lnSpc>
                <a:spcPct val="90000"/>
              </a:lnSpc>
              <a:spcBef>
                <a:spcPts val="0"/>
              </a:spcBef>
              <a:spcAft>
                <a:spcPts val="0"/>
              </a:spcAft>
              <a:buClr>
                <a:schemeClr val="dk2"/>
              </a:buClr>
              <a:buSzPts val="2800"/>
              <a:buFont typeface="Arial" panose="020B0604020202020204" pitchFamily="34" charset="0"/>
              <a:buChar char="•"/>
            </a:pPr>
            <a:r>
              <a:rPr lang="en-US" sz="2800">
                <a:solidFill>
                  <a:schemeClr val="bg2"/>
                </a:solidFill>
                <a:latin typeface="Calibri" panose="020F0502020204030204" pitchFamily="34" charset="0"/>
                <a:cs typeface="Calibri" panose="020F0502020204030204" pitchFamily="34" charset="0"/>
              </a:rPr>
              <a:t>ESDIS – The Earth Science Data and Information Systems manages the 12 NASA DAACS (Distributed Active Archive Centers) and the 12 SIPS (Science Investigator-led Processing System), which together form one of the world’s largest systems for processing, archiving and distributing Earth science data, information and services.</a:t>
            </a:r>
          </a:p>
          <a:p>
            <a:pPr marR="0" lvl="0" algn="l" rtl="0">
              <a:lnSpc>
                <a:spcPct val="90000"/>
              </a:lnSpc>
              <a:spcBef>
                <a:spcPts val="0"/>
              </a:spcBef>
              <a:spcAft>
                <a:spcPts val="0"/>
              </a:spcAft>
              <a:buClr>
                <a:schemeClr val="dk2"/>
              </a:buClr>
              <a:buSzPts val="2800"/>
            </a:pPr>
            <a:endParaRPr lang="en-US" sz="2800">
              <a:solidFill>
                <a:schemeClr val="bg2"/>
              </a:solidFill>
              <a:latin typeface="Calibri" panose="020F0502020204030204" pitchFamily="34" charset="0"/>
              <a:cs typeface="Calibri" panose="020F0502020204030204" pitchFamily="34" charset="0"/>
            </a:endParaRPr>
          </a:p>
          <a:p>
            <a:pPr marL="457200" marR="0" lvl="0" indent="-457200" algn="l" rtl="0">
              <a:lnSpc>
                <a:spcPct val="90000"/>
              </a:lnSpc>
              <a:spcBef>
                <a:spcPts val="0"/>
              </a:spcBef>
              <a:spcAft>
                <a:spcPts val="0"/>
              </a:spcAft>
              <a:buClr>
                <a:schemeClr val="dk2"/>
              </a:buClr>
              <a:buSzPts val="2800"/>
              <a:buFont typeface="Arial" panose="020B0604020202020204" pitchFamily="34" charset="0"/>
              <a:buChar char="•"/>
            </a:pPr>
            <a:r>
              <a:rPr lang="en-US" sz="2800">
                <a:solidFill>
                  <a:schemeClr val="bg2"/>
                </a:solidFill>
                <a:latin typeface="Calibri" panose="020F0502020204030204" pitchFamily="34" charset="0"/>
                <a:cs typeface="Calibri" panose="020F0502020204030204" pitchFamily="34" charset="0"/>
              </a:rPr>
              <a:t>EOSDIS - the acronym name for the System that was developed to manage NASA’s Earth Observing System missions.</a:t>
            </a:r>
          </a:p>
        </p:txBody>
      </p:sp>
    </p:spTree>
    <p:extLst>
      <p:ext uri="{BB962C8B-B14F-4D97-AF65-F5344CB8AC3E}">
        <p14:creationId xmlns:p14="http://schemas.microsoft.com/office/powerpoint/2010/main" val="3738725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15600" y="347500"/>
            <a:ext cx="11360800" cy="943200"/>
          </a:xfrm>
          <a:prstGeom prst="rect">
            <a:avLst/>
          </a:prstGeom>
          <a:noFill/>
          <a:ln>
            <a:noFill/>
          </a:ln>
        </p:spPr>
        <p:txBody>
          <a:bodyPr spcFirstLastPara="1" wrap="square" lIns="121900" tIns="121900" rIns="121900" bIns="121900" anchor="t" anchorCtr="0">
            <a:normAutofit/>
          </a:bodyPr>
          <a:lstStyle/>
          <a:p>
            <a:pPr>
              <a:lnSpc>
                <a:spcPct val="100000"/>
              </a:lnSpc>
              <a:buClr>
                <a:schemeClr val="dk1"/>
              </a:buClr>
              <a:buSzPct val="36184"/>
            </a:pPr>
            <a:r>
              <a:rPr lang="en" sz="4053">
                <a:solidFill>
                  <a:srgbClr val="0B5394"/>
                </a:solidFill>
              </a:rPr>
              <a:t>ADMG Improvements to Needed Resources</a:t>
            </a:r>
            <a:endParaRPr sz="4053">
              <a:solidFill>
                <a:srgbClr val="0B5394"/>
              </a:solidFill>
            </a:endParaRPr>
          </a:p>
          <a:p>
            <a:pPr>
              <a:lnSpc>
                <a:spcPct val="100000"/>
              </a:lnSpc>
              <a:buClr>
                <a:schemeClr val="dk1"/>
              </a:buClr>
              <a:buSzPct val="36184"/>
            </a:pPr>
            <a:endParaRPr sz="4053">
              <a:solidFill>
                <a:srgbClr val="0B5394"/>
              </a:solidFill>
            </a:endParaRPr>
          </a:p>
          <a:p>
            <a:pPr>
              <a:lnSpc>
                <a:spcPct val="100000"/>
              </a:lnSpc>
              <a:buSzPct val="32565"/>
            </a:pPr>
            <a:endParaRPr sz="4053">
              <a:solidFill>
                <a:srgbClr val="0B5394"/>
              </a:solidFill>
            </a:endParaRPr>
          </a:p>
        </p:txBody>
      </p:sp>
      <p:pic>
        <p:nvPicPr>
          <p:cNvPr id="110" name="Google Shape;110;p17"/>
          <p:cNvPicPr preferRelativeResize="0"/>
          <p:nvPr/>
        </p:nvPicPr>
        <p:blipFill rotWithShape="1">
          <a:blip r:embed="rId3">
            <a:alphaModFix/>
          </a:blip>
          <a:srcRect/>
          <a:stretch/>
        </p:blipFill>
        <p:spPr>
          <a:xfrm>
            <a:off x="10804401" y="6253401"/>
            <a:ext cx="1321500" cy="670633"/>
          </a:xfrm>
          <a:prstGeom prst="rect">
            <a:avLst/>
          </a:prstGeom>
          <a:noFill/>
          <a:ln>
            <a:noFill/>
          </a:ln>
        </p:spPr>
      </p:pic>
      <p:sp>
        <p:nvSpPr>
          <p:cNvPr id="111" name="Google Shape;111;p17"/>
          <p:cNvSpPr txBox="1"/>
          <p:nvPr/>
        </p:nvSpPr>
        <p:spPr>
          <a:xfrm>
            <a:off x="1026700" y="1188600"/>
            <a:ext cx="9556400" cy="5402000"/>
          </a:xfrm>
          <a:prstGeom prst="rect">
            <a:avLst/>
          </a:prstGeom>
          <a:noFill/>
          <a:ln>
            <a:noFill/>
          </a:ln>
        </p:spPr>
        <p:txBody>
          <a:bodyPr spcFirstLastPara="1" wrap="square" lIns="121900" tIns="121900" rIns="121900" bIns="121900" anchor="t" anchorCtr="0">
            <a:noAutofit/>
          </a:bodyPr>
          <a:lstStyle/>
          <a:p>
            <a:r>
              <a:rPr lang="en" sz="2000" b="1">
                <a:latin typeface="Calibri"/>
                <a:ea typeface="Calibri"/>
                <a:cs typeface="Calibri"/>
                <a:sym typeface="Calibri"/>
              </a:rPr>
              <a:t>Web pages</a:t>
            </a:r>
            <a:endParaRPr sz="2000" b="1">
              <a:latin typeface="Calibri"/>
              <a:ea typeface="Calibri"/>
              <a:cs typeface="Calibri"/>
              <a:sym typeface="Calibri"/>
            </a:endParaRPr>
          </a:p>
          <a:p>
            <a:pPr marL="609585" indent="-262460">
              <a:buSzPts val="1300"/>
              <a:buFont typeface="Calibri"/>
              <a:buChar char="●"/>
            </a:pPr>
            <a:r>
              <a:rPr lang="en" sz="2000">
                <a:latin typeface="Calibri"/>
                <a:ea typeface="Calibri"/>
                <a:cs typeface="Calibri"/>
                <a:sym typeface="Calibri"/>
              </a:rPr>
              <a:t>Earth Science Data Systems ADMG resources: </a:t>
            </a:r>
            <a:r>
              <a:rPr lang="en" sz="2000" u="sng">
                <a:solidFill>
                  <a:schemeClr val="hlink"/>
                </a:solidFill>
                <a:latin typeface="Calibri"/>
                <a:ea typeface="Calibri"/>
                <a:cs typeface="Calibri"/>
                <a:sym typeface="Calibri"/>
                <a:hlinkClick r:id="rId4"/>
              </a:rPr>
              <a:t>https://www.earthdata.nasa.gov/esds/impact/admg</a:t>
            </a:r>
            <a:r>
              <a:rPr lang="en" sz="2000">
                <a:latin typeface="Calibri"/>
                <a:ea typeface="Calibri"/>
                <a:cs typeface="Calibri"/>
                <a:sym typeface="Calibri"/>
              </a:rPr>
              <a:t> </a:t>
            </a:r>
            <a:endParaRPr sz="2000">
              <a:latin typeface="Calibri"/>
              <a:ea typeface="Calibri"/>
              <a:cs typeface="Calibri"/>
              <a:sym typeface="Calibri"/>
            </a:endParaRPr>
          </a:p>
          <a:p>
            <a:pPr>
              <a:spcBef>
                <a:spcPts val="1333"/>
              </a:spcBef>
            </a:pPr>
            <a:r>
              <a:rPr lang="en" sz="2000" b="1">
                <a:latin typeface="Calibri"/>
                <a:ea typeface="Calibri"/>
                <a:cs typeface="Calibri"/>
                <a:sym typeface="Calibri"/>
              </a:rPr>
              <a:t>Definitions</a:t>
            </a:r>
            <a:r>
              <a:rPr lang="en" sz="2000">
                <a:latin typeface="Calibri"/>
                <a:ea typeface="Calibri"/>
                <a:cs typeface="Calibri"/>
                <a:sym typeface="Calibri"/>
              </a:rPr>
              <a:t> of Common Terms:</a:t>
            </a:r>
            <a:endParaRPr sz="2000">
              <a:latin typeface="Calibri"/>
              <a:ea typeface="Calibri"/>
              <a:cs typeface="Calibri"/>
              <a:sym typeface="Calibri"/>
            </a:endParaRPr>
          </a:p>
          <a:p>
            <a:pPr marL="609585" indent="-262460">
              <a:buSzPts val="1300"/>
              <a:buFont typeface="Calibri"/>
              <a:buChar char="●"/>
            </a:pPr>
            <a:r>
              <a:rPr lang="en" sz="2000" u="sng">
                <a:solidFill>
                  <a:schemeClr val="hlink"/>
                </a:solidFill>
                <a:latin typeface="Calibri"/>
                <a:ea typeface="Calibri"/>
                <a:cs typeface="Calibri"/>
                <a:sym typeface="Calibri"/>
                <a:hlinkClick r:id="rId5"/>
              </a:rPr>
              <a:t>https://earthdata.nasa.gov/esds/impact/admg/admg-definitions</a:t>
            </a:r>
            <a:r>
              <a:rPr lang="en" sz="2000">
                <a:latin typeface="Calibri"/>
                <a:ea typeface="Calibri"/>
                <a:cs typeface="Calibri"/>
                <a:sym typeface="Calibri"/>
              </a:rPr>
              <a:t> </a:t>
            </a:r>
            <a:endParaRPr sz="2000">
              <a:latin typeface="Calibri"/>
              <a:ea typeface="Calibri"/>
              <a:cs typeface="Calibri"/>
              <a:sym typeface="Calibri"/>
            </a:endParaRPr>
          </a:p>
          <a:p>
            <a:pPr>
              <a:spcBef>
                <a:spcPts val="1333"/>
              </a:spcBef>
            </a:pPr>
            <a:r>
              <a:rPr lang="en" sz="2000" b="1">
                <a:latin typeface="Calibri"/>
                <a:ea typeface="Calibri"/>
                <a:cs typeface="Calibri"/>
                <a:sym typeface="Calibri"/>
              </a:rPr>
              <a:t>Airborne DMP Guide</a:t>
            </a:r>
            <a:r>
              <a:rPr lang="en" sz="2000">
                <a:latin typeface="Calibri"/>
                <a:ea typeface="Calibri"/>
                <a:cs typeface="Calibri"/>
                <a:sym typeface="Calibri"/>
              </a:rPr>
              <a:t> for the Data Management Plan Template</a:t>
            </a:r>
            <a:endParaRPr sz="2000">
              <a:latin typeface="Calibri"/>
              <a:ea typeface="Calibri"/>
              <a:cs typeface="Calibri"/>
              <a:sym typeface="Calibri"/>
            </a:endParaRPr>
          </a:p>
          <a:p>
            <a:pPr marL="609585" indent="-262460">
              <a:buSzPts val="1300"/>
              <a:buFont typeface="Calibri"/>
              <a:buChar char="●"/>
            </a:pPr>
            <a:r>
              <a:rPr lang="en" sz="2000">
                <a:latin typeface="Calibri"/>
                <a:ea typeface="Calibri"/>
                <a:cs typeface="Calibri"/>
                <a:sym typeface="Calibri"/>
              </a:rPr>
              <a:t>A guide describing how to interpret the new DMP Template for investigations</a:t>
            </a:r>
            <a:endParaRPr sz="2000">
              <a:solidFill>
                <a:schemeClr val="dk1"/>
              </a:solidFill>
              <a:latin typeface="Calibri"/>
              <a:ea typeface="Calibri"/>
              <a:cs typeface="Calibri"/>
              <a:sym typeface="Calibri"/>
            </a:endParaRPr>
          </a:p>
          <a:p>
            <a:pPr>
              <a:spcBef>
                <a:spcPts val="1333"/>
              </a:spcBef>
            </a:pPr>
            <a:r>
              <a:rPr lang="en" sz="2000" b="1">
                <a:solidFill>
                  <a:schemeClr val="dk1"/>
                </a:solidFill>
                <a:latin typeface="Calibri"/>
                <a:ea typeface="Calibri"/>
                <a:cs typeface="Calibri"/>
                <a:sym typeface="Calibri"/>
              </a:rPr>
              <a:t>Data Product Development Guide</a:t>
            </a:r>
            <a:r>
              <a:rPr lang="en" sz="2000">
                <a:solidFill>
                  <a:schemeClr val="dk1"/>
                </a:solidFill>
                <a:latin typeface="Calibri"/>
                <a:ea typeface="Calibri"/>
                <a:cs typeface="Calibri"/>
                <a:sym typeface="Calibri"/>
              </a:rPr>
              <a:t> for Data Producers</a:t>
            </a:r>
            <a:endParaRPr sz="2000">
              <a:solidFill>
                <a:schemeClr val="dk1"/>
              </a:solidFill>
              <a:latin typeface="Calibri"/>
              <a:ea typeface="Calibri"/>
              <a:cs typeface="Calibri"/>
              <a:sym typeface="Calibri"/>
            </a:endParaRPr>
          </a:p>
          <a:p>
            <a:pPr marL="609585" indent="-262460">
              <a:buClr>
                <a:schemeClr val="dk1"/>
              </a:buClr>
              <a:buSzPts val="1300"/>
              <a:buFont typeface="Calibri"/>
              <a:buChar char="●"/>
            </a:pPr>
            <a:r>
              <a:rPr lang="en" sz="2000">
                <a:solidFill>
                  <a:schemeClr val="dk1"/>
                </a:solidFill>
                <a:latin typeface="Calibri"/>
                <a:ea typeface="Calibri"/>
                <a:cs typeface="Calibri"/>
                <a:sym typeface="Calibri"/>
              </a:rPr>
              <a:t>Worked with ESDIS team to update the DPDG and add guidance for producers of airborne and field data</a:t>
            </a:r>
            <a:endParaRPr sz="2000">
              <a:solidFill>
                <a:schemeClr val="dk1"/>
              </a:solidFill>
              <a:latin typeface="Calibri"/>
              <a:ea typeface="Calibri"/>
              <a:cs typeface="Calibri"/>
              <a:sym typeface="Calibri"/>
            </a:endParaRPr>
          </a:p>
          <a:p>
            <a:pPr>
              <a:spcBef>
                <a:spcPts val="1333"/>
              </a:spcBef>
            </a:pPr>
            <a:r>
              <a:rPr lang="en" sz="2000">
                <a:solidFill>
                  <a:schemeClr val="dk1"/>
                </a:solidFill>
                <a:latin typeface="Calibri"/>
                <a:ea typeface="Calibri"/>
                <a:cs typeface="Calibri"/>
                <a:sym typeface="Calibri"/>
              </a:rPr>
              <a:t>Updated</a:t>
            </a:r>
            <a:r>
              <a:rPr lang="en" sz="2000" b="1">
                <a:solidFill>
                  <a:schemeClr val="dk1"/>
                </a:solidFill>
                <a:latin typeface="Calibri"/>
                <a:ea typeface="Calibri"/>
                <a:cs typeface="Calibri"/>
                <a:sym typeface="Calibri"/>
              </a:rPr>
              <a:t> Preservation</a:t>
            </a:r>
            <a:r>
              <a:rPr lang="en" sz="2000">
                <a:solidFill>
                  <a:schemeClr val="dk1"/>
                </a:solidFill>
                <a:latin typeface="Calibri"/>
                <a:ea typeface="Calibri"/>
                <a:cs typeface="Calibri"/>
                <a:sym typeface="Calibri"/>
              </a:rPr>
              <a:t> Documentation</a:t>
            </a:r>
            <a:endParaRPr sz="2000">
              <a:solidFill>
                <a:schemeClr val="dk1"/>
              </a:solidFill>
              <a:latin typeface="Calibri"/>
              <a:ea typeface="Calibri"/>
              <a:cs typeface="Calibri"/>
              <a:sym typeface="Calibri"/>
            </a:endParaRPr>
          </a:p>
          <a:p>
            <a:pPr marL="609585" indent="-262460">
              <a:spcAft>
                <a:spcPts val="1333"/>
              </a:spcAft>
              <a:buClr>
                <a:schemeClr val="dk1"/>
              </a:buClr>
              <a:buSzPts val="1300"/>
              <a:buFont typeface="Calibri"/>
              <a:buChar char="●"/>
            </a:pPr>
            <a:r>
              <a:rPr lang="en" sz="2000">
                <a:solidFill>
                  <a:schemeClr val="dk1"/>
                </a:solidFill>
                <a:latin typeface="Calibri"/>
                <a:ea typeface="Calibri"/>
                <a:cs typeface="Calibri"/>
                <a:sym typeface="Calibri"/>
              </a:rPr>
              <a:t>Worked with an ESDIS team to update NASA ESDIS Preservation Requirements by adding airborne and field data requirements</a:t>
            </a:r>
            <a:endParaRPr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l="11588" r="11054"/>
          <a:stretch/>
        </p:blipFill>
        <p:spPr>
          <a:xfrm>
            <a:off x="646834" y="1011168"/>
            <a:ext cx="7096197" cy="5242233"/>
          </a:xfrm>
          <a:prstGeom prst="rect">
            <a:avLst/>
          </a:prstGeom>
          <a:noFill/>
          <a:ln>
            <a:noFill/>
          </a:ln>
        </p:spPr>
      </p:pic>
      <p:sp>
        <p:nvSpPr>
          <p:cNvPr id="117" name="Google Shape;117;p18"/>
          <p:cNvSpPr txBox="1">
            <a:spLocks noGrp="1"/>
          </p:cNvSpPr>
          <p:nvPr>
            <p:ph type="title"/>
          </p:nvPr>
        </p:nvSpPr>
        <p:spPr>
          <a:xfrm>
            <a:off x="517200" y="396700"/>
            <a:ext cx="11360800" cy="943200"/>
          </a:xfrm>
          <a:prstGeom prst="rect">
            <a:avLst/>
          </a:prstGeom>
        </p:spPr>
        <p:txBody>
          <a:bodyPr spcFirstLastPara="1" wrap="square" lIns="121900" tIns="121900" rIns="121900" bIns="121900" anchor="t" anchorCtr="0">
            <a:noAutofit/>
          </a:bodyPr>
          <a:lstStyle/>
          <a:p>
            <a:r>
              <a:rPr lang="en" sz="2667">
                <a:solidFill>
                  <a:srgbClr val="0B5394"/>
                </a:solidFill>
              </a:rPr>
              <a:t>CASEI:  The Catalog of Archived Suborbital Earth Science Investigations</a:t>
            </a:r>
            <a:endParaRPr sz="3467">
              <a:solidFill>
                <a:srgbClr val="0B5394"/>
              </a:solidFill>
            </a:endParaRPr>
          </a:p>
        </p:txBody>
      </p:sp>
      <p:pic>
        <p:nvPicPr>
          <p:cNvPr id="118" name="Google Shape;118;p18"/>
          <p:cNvPicPr preferRelativeResize="0"/>
          <p:nvPr/>
        </p:nvPicPr>
        <p:blipFill rotWithShape="1">
          <a:blip r:embed="rId4">
            <a:alphaModFix/>
          </a:blip>
          <a:srcRect l="841580" t="28130" r="-841580" b="-28130"/>
          <a:stretch/>
        </p:blipFill>
        <p:spPr>
          <a:xfrm>
            <a:off x="10798266" y="6187370"/>
            <a:ext cx="1271100" cy="670633"/>
          </a:xfrm>
          <a:prstGeom prst="rect">
            <a:avLst/>
          </a:prstGeom>
          <a:noFill/>
          <a:ln>
            <a:noFill/>
          </a:ln>
        </p:spPr>
      </p:pic>
      <p:pic>
        <p:nvPicPr>
          <p:cNvPr id="119" name="Google Shape;119;p18"/>
          <p:cNvPicPr preferRelativeResize="0"/>
          <p:nvPr/>
        </p:nvPicPr>
        <p:blipFill>
          <a:blip r:embed="rId5">
            <a:alphaModFix/>
          </a:blip>
          <a:stretch>
            <a:fillRect/>
          </a:stretch>
        </p:blipFill>
        <p:spPr>
          <a:xfrm>
            <a:off x="8191117" y="1910085"/>
            <a:ext cx="3818767" cy="3640801"/>
          </a:xfrm>
          <a:prstGeom prst="rect">
            <a:avLst/>
          </a:prstGeom>
          <a:noFill/>
          <a:ln w="9525" cap="flat" cmpd="sng">
            <a:solidFill>
              <a:srgbClr val="2C3E50"/>
            </a:solidFill>
            <a:prstDash val="solid"/>
            <a:round/>
            <a:headEnd type="none" w="sm" len="sm"/>
            <a:tailEnd type="none" w="sm" len="sm"/>
          </a:ln>
        </p:spPr>
      </p:pic>
      <p:cxnSp>
        <p:nvCxnSpPr>
          <p:cNvPr id="120" name="Google Shape;120;p18"/>
          <p:cNvCxnSpPr>
            <a:stCxn id="121" idx="5"/>
          </p:cNvCxnSpPr>
          <p:nvPr/>
        </p:nvCxnSpPr>
        <p:spPr>
          <a:xfrm>
            <a:off x="5783733" y="1732212"/>
            <a:ext cx="2398800" cy="916800"/>
          </a:xfrm>
          <a:prstGeom prst="straightConnector1">
            <a:avLst/>
          </a:prstGeom>
          <a:noFill/>
          <a:ln w="28575" cap="flat" cmpd="sng">
            <a:solidFill>
              <a:srgbClr val="CC0000"/>
            </a:solidFill>
            <a:prstDash val="solid"/>
            <a:round/>
            <a:headEnd type="none" w="med" len="med"/>
            <a:tailEnd type="triangle" w="med" len="med"/>
          </a:ln>
        </p:spPr>
      </p:cxnSp>
      <p:cxnSp>
        <p:nvCxnSpPr>
          <p:cNvPr id="122" name="Google Shape;122;p18"/>
          <p:cNvCxnSpPr>
            <a:stCxn id="123" idx="6"/>
          </p:cNvCxnSpPr>
          <p:nvPr/>
        </p:nvCxnSpPr>
        <p:spPr>
          <a:xfrm rot="10800000" flipH="1">
            <a:off x="2563067" y="2751267"/>
            <a:ext cx="5582000" cy="2110800"/>
          </a:xfrm>
          <a:prstGeom prst="straightConnector1">
            <a:avLst/>
          </a:prstGeom>
          <a:noFill/>
          <a:ln w="28575" cap="flat" cmpd="sng">
            <a:solidFill>
              <a:srgbClr val="CC0000"/>
            </a:solidFill>
            <a:prstDash val="solid"/>
            <a:round/>
            <a:headEnd type="none" w="med" len="med"/>
            <a:tailEnd type="triangle" w="med" len="med"/>
          </a:ln>
        </p:spPr>
      </p:cxnSp>
      <p:sp>
        <p:nvSpPr>
          <p:cNvPr id="123" name="Google Shape;123;p18"/>
          <p:cNvSpPr/>
          <p:nvPr/>
        </p:nvSpPr>
        <p:spPr>
          <a:xfrm>
            <a:off x="705067" y="4574267"/>
            <a:ext cx="1858000" cy="575600"/>
          </a:xfrm>
          <a:prstGeom prst="ellipse">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21" name="Google Shape;121;p18"/>
          <p:cNvSpPr/>
          <p:nvPr/>
        </p:nvSpPr>
        <p:spPr>
          <a:xfrm>
            <a:off x="4855067" y="1377133"/>
            <a:ext cx="1088000" cy="416000"/>
          </a:xfrm>
          <a:prstGeom prst="ellipse">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pic>
        <p:nvPicPr>
          <p:cNvPr id="124" name="Google Shape;124;p18"/>
          <p:cNvPicPr preferRelativeResize="0"/>
          <p:nvPr/>
        </p:nvPicPr>
        <p:blipFill rotWithShape="1">
          <a:blip r:embed="rId4">
            <a:alphaModFix/>
          </a:blip>
          <a:srcRect/>
          <a:stretch/>
        </p:blipFill>
        <p:spPr>
          <a:xfrm>
            <a:off x="10804401" y="6253401"/>
            <a:ext cx="1321500" cy="670633"/>
          </a:xfrm>
          <a:prstGeom prst="rect">
            <a:avLst/>
          </a:prstGeom>
          <a:noFill/>
          <a:ln>
            <a:noFill/>
          </a:ln>
        </p:spPr>
      </p:pic>
      <p:sp>
        <p:nvSpPr>
          <p:cNvPr id="125" name="Google Shape;125;p18"/>
          <p:cNvSpPr txBox="1"/>
          <p:nvPr/>
        </p:nvSpPr>
        <p:spPr>
          <a:xfrm>
            <a:off x="3425684" y="5596585"/>
            <a:ext cx="6726800" cy="656614"/>
          </a:xfrm>
          <a:prstGeom prst="rect">
            <a:avLst/>
          </a:prstGeom>
          <a:solidFill>
            <a:schemeClr val="lt1"/>
          </a:solidFill>
          <a:ln>
            <a:noFill/>
          </a:ln>
        </p:spPr>
        <p:txBody>
          <a:bodyPr spcFirstLastPara="1" wrap="square" lIns="121900" tIns="121900" rIns="121900" bIns="121900" anchor="t" anchorCtr="0">
            <a:spAutoFit/>
          </a:bodyPr>
          <a:lstStyle/>
          <a:p>
            <a:r>
              <a:rPr lang="en" sz="2667" u="sng">
                <a:solidFill>
                  <a:schemeClr val="hlink"/>
                </a:solidFill>
                <a:latin typeface="Open Sans"/>
                <a:ea typeface="Open Sans"/>
                <a:cs typeface="Open Sans"/>
                <a:sym typeface="Open Sans"/>
                <a:hlinkClick r:id="rId6"/>
              </a:rPr>
              <a:t>https://impact.earthdata.nasa.gov/casei/</a:t>
            </a:r>
            <a:r>
              <a:rPr lang="en" sz="2667">
                <a:latin typeface="Open Sans"/>
                <a:ea typeface="Open Sans"/>
                <a:cs typeface="Open Sans"/>
                <a:sym typeface="Open Sans"/>
              </a:rPr>
              <a:t> </a:t>
            </a:r>
            <a:endParaRPr sz="2667">
              <a:latin typeface="Open Sans"/>
              <a:ea typeface="Open Sans"/>
              <a:cs typeface="Open Sans"/>
              <a:sym typeface="Open Sans"/>
            </a:endParaRPr>
          </a:p>
        </p:txBody>
      </p:sp>
      <p:cxnSp>
        <p:nvCxnSpPr>
          <p:cNvPr id="126" name="Google Shape;126;p18"/>
          <p:cNvCxnSpPr>
            <a:stCxn id="127" idx="6"/>
          </p:cNvCxnSpPr>
          <p:nvPr/>
        </p:nvCxnSpPr>
        <p:spPr>
          <a:xfrm rot="10800000" flipH="1">
            <a:off x="2664667" y="2918767"/>
            <a:ext cx="5499200" cy="2705600"/>
          </a:xfrm>
          <a:prstGeom prst="straightConnector1">
            <a:avLst/>
          </a:prstGeom>
          <a:noFill/>
          <a:ln w="28575" cap="flat" cmpd="sng">
            <a:solidFill>
              <a:srgbClr val="CC0000"/>
            </a:solidFill>
            <a:prstDash val="solid"/>
            <a:round/>
            <a:headEnd type="none" w="med" len="med"/>
            <a:tailEnd type="triangle" w="med" len="med"/>
          </a:ln>
        </p:spPr>
      </p:cxnSp>
      <p:sp>
        <p:nvSpPr>
          <p:cNvPr id="127" name="Google Shape;127;p18"/>
          <p:cNvSpPr/>
          <p:nvPr/>
        </p:nvSpPr>
        <p:spPr>
          <a:xfrm>
            <a:off x="806667" y="5336567"/>
            <a:ext cx="1858000" cy="575600"/>
          </a:xfrm>
          <a:prstGeom prst="ellipse">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714400" y="639900"/>
            <a:ext cx="10763200" cy="763600"/>
          </a:xfrm>
          <a:prstGeom prst="rect">
            <a:avLst/>
          </a:prstGeom>
        </p:spPr>
        <p:txBody>
          <a:bodyPr spcFirstLastPara="1" wrap="square" lIns="121900" tIns="121900" rIns="121900" bIns="121900" anchor="t" anchorCtr="0">
            <a:normAutofit fontScale="90000"/>
          </a:bodyPr>
          <a:lstStyle/>
          <a:p>
            <a:pPr>
              <a:buSzPct val="32565"/>
            </a:pPr>
            <a:r>
              <a:rPr lang="en" sz="4053">
                <a:solidFill>
                  <a:srgbClr val="0B5394"/>
                </a:solidFill>
              </a:rPr>
              <a:t>Airborne Data Workshop</a:t>
            </a:r>
            <a:endParaRPr sz="4053">
              <a:solidFill>
                <a:srgbClr val="0B5394"/>
              </a:solidFill>
            </a:endParaRPr>
          </a:p>
        </p:txBody>
      </p:sp>
      <p:sp>
        <p:nvSpPr>
          <p:cNvPr id="133" name="Google Shape;133;p19"/>
          <p:cNvSpPr txBox="1">
            <a:spLocks noGrp="1"/>
          </p:cNvSpPr>
          <p:nvPr>
            <p:ph type="body" idx="1"/>
          </p:nvPr>
        </p:nvSpPr>
        <p:spPr>
          <a:xfrm>
            <a:off x="691700" y="1645567"/>
            <a:ext cx="4271200" cy="3092400"/>
          </a:xfrm>
          <a:prstGeom prst="rect">
            <a:avLst/>
          </a:prstGeom>
        </p:spPr>
        <p:txBody>
          <a:bodyPr spcFirstLastPara="1" wrap="square" lIns="121900" tIns="121900" rIns="121900" bIns="121900" anchor="t" anchorCtr="0">
            <a:normAutofit/>
          </a:bodyPr>
          <a:lstStyle/>
          <a:p>
            <a:pPr indent="-440256">
              <a:buClr>
                <a:srgbClr val="000000"/>
              </a:buClr>
              <a:buSzPts val="1600"/>
              <a:buFont typeface="Raleway"/>
              <a:buChar char="●"/>
            </a:pPr>
            <a:r>
              <a:rPr lang="en" sz="2133" b="1">
                <a:solidFill>
                  <a:srgbClr val="000000"/>
                </a:solidFill>
                <a:latin typeface="Raleway"/>
                <a:ea typeface="Raleway"/>
                <a:cs typeface="Raleway"/>
                <a:sym typeface="Raleway"/>
              </a:rPr>
              <a:t>Airborne data workshop</a:t>
            </a:r>
            <a:r>
              <a:rPr lang="en" sz="2133">
                <a:solidFill>
                  <a:srgbClr val="000000"/>
                </a:solidFill>
                <a:latin typeface="Raleway"/>
                <a:ea typeface="Raleway"/>
                <a:cs typeface="Raleway"/>
                <a:sym typeface="Raleway"/>
              </a:rPr>
              <a:t> (Mar 2022) which helped to bring data user and data producer issues to light (</a:t>
            </a:r>
            <a:r>
              <a:rPr lang="en" sz="2133" u="sng">
                <a:solidFill>
                  <a:schemeClr val="hlink"/>
                </a:solidFill>
                <a:latin typeface="Raleway"/>
                <a:ea typeface="Raleway"/>
                <a:cs typeface="Raleway"/>
                <a:sym typeface="Raleway"/>
                <a:hlinkClick r:id="rId3"/>
              </a:rPr>
              <a:t>recordings</a:t>
            </a:r>
            <a:r>
              <a:rPr lang="en" sz="2133">
                <a:solidFill>
                  <a:srgbClr val="000000"/>
                </a:solidFill>
                <a:latin typeface="Raleway"/>
                <a:ea typeface="Raleway"/>
                <a:cs typeface="Raleway"/>
                <a:sym typeface="Raleway"/>
              </a:rPr>
              <a:t>)</a:t>
            </a:r>
            <a:endParaRPr sz="2133">
              <a:solidFill>
                <a:srgbClr val="000000"/>
              </a:solidFill>
              <a:latin typeface="Raleway"/>
              <a:ea typeface="Raleway"/>
              <a:cs typeface="Raleway"/>
              <a:sym typeface="Raleway"/>
            </a:endParaRPr>
          </a:p>
          <a:p>
            <a:pPr indent="-440256">
              <a:spcBef>
                <a:spcPts val="800"/>
              </a:spcBef>
              <a:spcAft>
                <a:spcPts val="800"/>
              </a:spcAft>
              <a:buClr>
                <a:srgbClr val="000000"/>
              </a:buClr>
              <a:buSzPts val="1600"/>
              <a:buFont typeface="Raleway"/>
              <a:buChar char="●"/>
            </a:pPr>
            <a:r>
              <a:rPr lang="en" sz="2133">
                <a:solidFill>
                  <a:srgbClr val="000000"/>
                </a:solidFill>
                <a:latin typeface="Raleway"/>
                <a:ea typeface="Raleway"/>
                <a:cs typeface="Raleway"/>
                <a:sym typeface="Raleway"/>
              </a:rPr>
              <a:t>Read the </a:t>
            </a:r>
            <a:r>
              <a:rPr lang="en" sz="2133" u="sng">
                <a:solidFill>
                  <a:schemeClr val="hlink"/>
                </a:solidFill>
                <a:latin typeface="Raleway"/>
                <a:ea typeface="Raleway"/>
                <a:cs typeface="Raleway"/>
                <a:sym typeface="Raleway"/>
                <a:hlinkClick r:id="rId4"/>
              </a:rPr>
              <a:t>Final report</a:t>
            </a:r>
            <a:r>
              <a:rPr lang="en" sz="2133">
                <a:solidFill>
                  <a:srgbClr val="000000"/>
                </a:solidFill>
                <a:latin typeface="Raleway"/>
                <a:ea typeface="Raleway"/>
                <a:cs typeface="Raleway"/>
                <a:sym typeface="Raleway"/>
              </a:rPr>
              <a:t> </a:t>
            </a:r>
            <a:endParaRPr sz="2133">
              <a:solidFill>
                <a:srgbClr val="000000"/>
              </a:solidFill>
              <a:latin typeface="Raleway"/>
              <a:ea typeface="Raleway"/>
              <a:cs typeface="Raleway"/>
              <a:sym typeface="Raleway"/>
            </a:endParaRPr>
          </a:p>
        </p:txBody>
      </p:sp>
      <p:pic>
        <p:nvPicPr>
          <p:cNvPr id="134" name="Google Shape;134;p19"/>
          <p:cNvPicPr preferRelativeResize="0"/>
          <p:nvPr/>
        </p:nvPicPr>
        <p:blipFill rotWithShape="1">
          <a:blip r:embed="rId5">
            <a:alphaModFix/>
          </a:blip>
          <a:srcRect/>
          <a:stretch/>
        </p:blipFill>
        <p:spPr>
          <a:xfrm>
            <a:off x="10804401" y="6253401"/>
            <a:ext cx="1321500" cy="670633"/>
          </a:xfrm>
          <a:prstGeom prst="rect">
            <a:avLst/>
          </a:prstGeom>
          <a:noFill/>
          <a:ln>
            <a:noFill/>
          </a:ln>
        </p:spPr>
      </p:pic>
      <p:pic>
        <p:nvPicPr>
          <p:cNvPr id="135" name="Google Shape;135;p19"/>
          <p:cNvPicPr preferRelativeResize="0"/>
          <p:nvPr/>
        </p:nvPicPr>
        <p:blipFill>
          <a:blip r:embed="rId6">
            <a:alphaModFix/>
          </a:blip>
          <a:stretch>
            <a:fillRect/>
          </a:stretch>
        </p:blipFill>
        <p:spPr>
          <a:xfrm>
            <a:off x="5195467" y="2268100"/>
            <a:ext cx="7063197" cy="37247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3864800" cy="6858000"/>
          </a:xfrm>
          <a:prstGeom prst="rect">
            <a:avLst/>
          </a:prstGeom>
          <a:solidFill>
            <a:schemeClr val="accent1"/>
          </a:solidFill>
          <a:ln>
            <a:noFill/>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sp>
        <p:nvSpPr>
          <p:cNvPr id="141" name="Google Shape;141;p20"/>
          <p:cNvSpPr txBox="1">
            <a:spLocks noGrp="1"/>
          </p:cNvSpPr>
          <p:nvPr>
            <p:ph type="title"/>
          </p:nvPr>
        </p:nvSpPr>
        <p:spPr>
          <a:xfrm>
            <a:off x="333809" y="2204272"/>
            <a:ext cx="3197200" cy="2743200"/>
          </a:xfrm>
          <a:prstGeom prst="rect">
            <a:avLst/>
          </a:prstGeom>
          <a:noFill/>
          <a:ln>
            <a:noFill/>
          </a:ln>
        </p:spPr>
        <p:txBody>
          <a:bodyPr spcFirstLastPara="1" wrap="square" lIns="121900" tIns="60933" rIns="121900" bIns="60933" anchor="t" anchorCtr="0">
            <a:normAutofit/>
          </a:bodyPr>
          <a:lstStyle/>
          <a:p>
            <a:pPr algn="ctr">
              <a:buClr>
                <a:schemeClr val="lt1"/>
              </a:buClr>
              <a:buSzPts val="3600"/>
            </a:pPr>
            <a:r>
              <a:rPr lang="en" sz="4800">
                <a:solidFill>
                  <a:schemeClr val="lt2"/>
                </a:solidFill>
              </a:rPr>
              <a:t>Workshop Purpose and Goals</a:t>
            </a:r>
            <a:endParaRPr>
              <a:solidFill>
                <a:schemeClr val="lt2"/>
              </a:solidFill>
            </a:endParaRPr>
          </a:p>
        </p:txBody>
      </p:sp>
      <p:pic>
        <p:nvPicPr>
          <p:cNvPr id="142" name="Google Shape;142;p20" descr="Take Off with solid fill"/>
          <p:cNvPicPr preferRelativeResize="0"/>
          <p:nvPr/>
        </p:nvPicPr>
        <p:blipFill rotWithShape="1">
          <a:blip r:embed="rId3">
            <a:alphaModFix/>
          </a:blip>
          <a:srcRect/>
          <a:stretch/>
        </p:blipFill>
        <p:spPr>
          <a:xfrm>
            <a:off x="1311961" y="1124301"/>
            <a:ext cx="914400" cy="914400"/>
          </a:xfrm>
          <a:prstGeom prst="rect">
            <a:avLst/>
          </a:prstGeom>
          <a:noFill/>
          <a:ln>
            <a:noFill/>
          </a:ln>
        </p:spPr>
      </p:pic>
      <p:sp>
        <p:nvSpPr>
          <p:cNvPr id="143" name="Google Shape;143;p20"/>
          <p:cNvSpPr txBox="1">
            <a:spLocks noGrp="1"/>
          </p:cNvSpPr>
          <p:nvPr>
            <p:ph type="body" idx="1"/>
          </p:nvPr>
        </p:nvSpPr>
        <p:spPr>
          <a:xfrm>
            <a:off x="4611167" y="204967"/>
            <a:ext cx="6895200" cy="6357600"/>
          </a:xfrm>
          <a:prstGeom prst="rect">
            <a:avLst/>
          </a:prstGeom>
          <a:noFill/>
          <a:ln>
            <a:noFill/>
          </a:ln>
        </p:spPr>
        <p:txBody>
          <a:bodyPr spcFirstLastPara="1" wrap="square" lIns="121900" tIns="60933" rIns="121900" bIns="60933" anchor="ctr" anchorCtr="0">
            <a:normAutofit/>
          </a:bodyPr>
          <a:lstStyle/>
          <a:p>
            <a:pPr marL="0" indent="0">
              <a:spcBef>
                <a:spcPts val="0"/>
              </a:spcBef>
              <a:buSzPts val="1600"/>
              <a:buNone/>
            </a:pPr>
            <a:r>
              <a:rPr lang="en" sz="2400" b="1">
                <a:solidFill>
                  <a:srgbClr val="0B5394"/>
                </a:solidFill>
              </a:rPr>
              <a:t>Workshop Purpose:</a:t>
            </a:r>
            <a:r>
              <a:rPr lang="en" sz="2400">
                <a:solidFill>
                  <a:srgbClr val="0B5394"/>
                </a:solidFill>
              </a:rPr>
              <a:t> </a:t>
            </a:r>
            <a:r>
              <a:rPr lang="en" sz="2133"/>
              <a:t> </a:t>
            </a:r>
            <a:r>
              <a:rPr lang="en" sz="2000"/>
              <a:t>to gather valuable feedback from data users</a:t>
            </a:r>
            <a:r>
              <a:rPr lang="en" sz="2000" i="1"/>
              <a:t> and </a:t>
            </a:r>
            <a:r>
              <a:rPr lang="en" sz="2000"/>
              <a:t>data producers in order to improve the acquisition and use of NASA’s airborne and field data.</a:t>
            </a:r>
            <a:endParaRPr sz="2000"/>
          </a:p>
          <a:p>
            <a:pPr marL="0" indent="0">
              <a:spcBef>
                <a:spcPts val="0"/>
              </a:spcBef>
              <a:buSzPts val="1600"/>
              <a:buNone/>
            </a:pPr>
            <a:endParaRPr sz="2000"/>
          </a:p>
          <a:p>
            <a:pPr marL="0" indent="0">
              <a:spcBef>
                <a:spcPts val="1600"/>
              </a:spcBef>
              <a:buSzPts val="1600"/>
              <a:buNone/>
            </a:pPr>
            <a:r>
              <a:rPr lang="en" sz="2400" b="1">
                <a:solidFill>
                  <a:srgbClr val="0B5394"/>
                </a:solidFill>
              </a:rPr>
              <a:t>Workshop Goals:</a:t>
            </a:r>
            <a:endParaRPr sz="3067" b="1">
              <a:solidFill>
                <a:srgbClr val="0B5394"/>
              </a:solidFill>
            </a:endParaRPr>
          </a:p>
          <a:p>
            <a:pPr marL="609585" indent="-296326">
              <a:spcBef>
                <a:spcPts val="0"/>
              </a:spcBef>
              <a:buSzPts val="1500"/>
            </a:pPr>
            <a:r>
              <a:rPr lang="en" sz="2000"/>
              <a:t>Identify new </a:t>
            </a:r>
            <a:r>
              <a:rPr lang="en" sz="2000" b="1"/>
              <a:t>ways to improve the discovery, access, and reuse</a:t>
            </a:r>
            <a:r>
              <a:rPr lang="en" sz="2000"/>
              <a:t> of NASA’s airborne and field data </a:t>
            </a:r>
            <a:endParaRPr sz="2667"/>
          </a:p>
          <a:p>
            <a:pPr marL="609585" indent="-296326">
              <a:spcBef>
                <a:spcPts val="2400"/>
              </a:spcBef>
              <a:buSzPts val="1500"/>
            </a:pPr>
            <a:r>
              <a:rPr lang="en" sz="2000"/>
              <a:t>Intentionally include the airborne community in future planning to </a:t>
            </a:r>
            <a:r>
              <a:rPr lang="en" sz="2000" b="1"/>
              <a:t>ensure the community needs are met</a:t>
            </a:r>
            <a:endParaRPr sz="2667" b="1"/>
          </a:p>
          <a:p>
            <a:pPr marL="609585" indent="-296326">
              <a:spcBef>
                <a:spcPts val="2400"/>
              </a:spcBef>
              <a:buSzPts val="1500"/>
            </a:pPr>
            <a:r>
              <a:rPr lang="en" sz="2000"/>
              <a:t>Understand how NASA can better help researchers </a:t>
            </a:r>
            <a:r>
              <a:rPr lang="en" sz="2000" b="1"/>
              <a:t>realize the full value of airborne and field data</a:t>
            </a:r>
            <a:endParaRPr sz="2667" b="1"/>
          </a:p>
          <a:p>
            <a:pPr marL="609585" indent="-296326">
              <a:spcBef>
                <a:spcPts val="2400"/>
              </a:spcBef>
              <a:buSzPts val="1500"/>
            </a:pPr>
            <a:r>
              <a:rPr lang="en" sz="2000" b="1"/>
              <a:t>Enable Open Source Science</a:t>
            </a:r>
            <a:r>
              <a:rPr lang="en" sz="2000"/>
              <a:t> and determine what this means for airborne and field data communities</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p:nvPr/>
        </p:nvSpPr>
        <p:spPr>
          <a:xfrm>
            <a:off x="0" y="2132313"/>
            <a:ext cx="4107200" cy="4771600"/>
          </a:xfrm>
          <a:prstGeom prst="rect">
            <a:avLst/>
          </a:prstGeom>
          <a:solidFill>
            <a:srgbClr val="4472C4"/>
          </a:solidFill>
          <a:ln>
            <a:noFill/>
          </a:ln>
        </p:spPr>
        <p:txBody>
          <a:bodyPr spcFirstLastPara="1" wrap="square" lIns="121900" tIns="60933" rIns="121900" bIns="60933" anchor="ctr" anchorCtr="0">
            <a:normAutofit/>
          </a:bodyPr>
          <a:lstStyle/>
          <a:p>
            <a:pPr algn="ctr">
              <a:lnSpc>
                <a:spcPct val="90000"/>
              </a:lnSpc>
              <a:buClr>
                <a:schemeClr val="dk1"/>
              </a:buClr>
              <a:buSzPts val="990"/>
            </a:pPr>
            <a:endParaRPr sz="3200">
              <a:solidFill>
                <a:schemeClr val="lt1"/>
              </a:solidFill>
              <a:latin typeface="Calibri"/>
              <a:ea typeface="Calibri"/>
              <a:cs typeface="Calibri"/>
              <a:sym typeface="Calibri"/>
            </a:endParaRPr>
          </a:p>
        </p:txBody>
      </p:sp>
      <p:sp>
        <p:nvSpPr>
          <p:cNvPr id="149" name="Google Shape;149;p21"/>
          <p:cNvSpPr txBox="1">
            <a:spLocks noGrp="1"/>
          </p:cNvSpPr>
          <p:nvPr>
            <p:ph type="title"/>
          </p:nvPr>
        </p:nvSpPr>
        <p:spPr>
          <a:xfrm>
            <a:off x="0" y="0"/>
            <a:ext cx="4107200" cy="2166400"/>
          </a:xfrm>
          <a:prstGeom prst="rect">
            <a:avLst/>
          </a:prstGeom>
          <a:solidFill>
            <a:srgbClr val="4472C4"/>
          </a:solidFill>
          <a:ln>
            <a:noFill/>
          </a:ln>
        </p:spPr>
        <p:txBody>
          <a:bodyPr spcFirstLastPara="1" wrap="square" lIns="121900" tIns="60933" rIns="121900" bIns="60933" anchor="ctr" anchorCtr="0">
            <a:normAutofit/>
          </a:bodyPr>
          <a:lstStyle/>
          <a:p>
            <a:pPr algn="ctr">
              <a:buClr>
                <a:srgbClr val="FFFFFF"/>
              </a:buClr>
              <a:buSzPts val="990"/>
            </a:pPr>
            <a:r>
              <a:rPr lang="en" sz="3200" b="1">
                <a:solidFill>
                  <a:schemeClr val="lt2"/>
                </a:solidFill>
              </a:rPr>
              <a:t>Workshop Attendees</a:t>
            </a:r>
            <a:endParaRPr b="1">
              <a:solidFill>
                <a:schemeClr val="lt2"/>
              </a:solidFill>
            </a:endParaRPr>
          </a:p>
        </p:txBody>
      </p:sp>
      <p:sp>
        <p:nvSpPr>
          <p:cNvPr id="150" name="Google Shape;150;p21"/>
          <p:cNvSpPr txBox="1">
            <a:spLocks noGrp="1"/>
          </p:cNvSpPr>
          <p:nvPr>
            <p:ph type="body" idx="1"/>
          </p:nvPr>
        </p:nvSpPr>
        <p:spPr>
          <a:xfrm>
            <a:off x="-100732" y="1643895"/>
            <a:ext cx="4101600" cy="3242400"/>
          </a:xfrm>
          <a:prstGeom prst="rect">
            <a:avLst/>
          </a:prstGeom>
          <a:noFill/>
          <a:ln>
            <a:noFill/>
          </a:ln>
        </p:spPr>
        <p:txBody>
          <a:bodyPr spcFirstLastPara="1" wrap="square" lIns="121900" tIns="121900" rIns="121900" bIns="121900" anchor="t" anchorCtr="0">
            <a:normAutofit fontScale="92500" lnSpcReduction="20000"/>
          </a:bodyPr>
          <a:lstStyle/>
          <a:p>
            <a:pPr indent="-484081">
              <a:spcBef>
                <a:spcPts val="2400"/>
              </a:spcBef>
              <a:buClr>
                <a:schemeClr val="lt1"/>
              </a:buClr>
              <a:buSzPts val="2118"/>
            </a:pPr>
            <a:r>
              <a:rPr lang="en">
                <a:solidFill>
                  <a:schemeClr val="lt1"/>
                </a:solidFill>
              </a:rPr>
              <a:t>272 people registered for the workshop</a:t>
            </a:r>
            <a:endParaRPr>
              <a:solidFill>
                <a:schemeClr val="lt1"/>
              </a:solidFill>
            </a:endParaRPr>
          </a:p>
          <a:p>
            <a:pPr indent="-484081">
              <a:spcBef>
                <a:spcPts val="2400"/>
              </a:spcBef>
              <a:buClr>
                <a:schemeClr val="lt1"/>
              </a:buClr>
              <a:buSzPts val="2118"/>
            </a:pPr>
            <a:r>
              <a:rPr lang="en">
                <a:solidFill>
                  <a:schemeClr val="lt1"/>
                </a:solidFill>
              </a:rPr>
              <a:t>Between 50 and 100 attendees at any given time</a:t>
            </a:r>
            <a:endParaRPr/>
          </a:p>
          <a:p>
            <a:pPr indent="-484081">
              <a:spcBef>
                <a:spcPts val="2400"/>
              </a:spcBef>
              <a:buClr>
                <a:schemeClr val="lt1"/>
              </a:buClr>
              <a:buSzPts val="2118"/>
            </a:pPr>
            <a:r>
              <a:rPr lang="en">
                <a:solidFill>
                  <a:schemeClr val="lt1"/>
                </a:solidFill>
              </a:rPr>
              <a:t>Maximum attendance occurred on Day 1</a:t>
            </a:r>
            <a:endParaRPr>
              <a:solidFill>
                <a:schemeClr val="lt1"/>
              </a:solidFill>
            </a:endParaRPr>
          </a:p>
        </p:txBody>
      </p:sp>
      <p:pic>
        <p:nvPicPr>
          <p:cNvPr id="151" name="Google Shape;151;p21" title="Chart"/>
          <p:cNvPicPr preferRelativeResize="0"/>
          <p:nvPr/>
        </p:nvPicPr>
        <p:blipFill rotWithShape="1">
          <a:blip r:embed="rId3">
            <a:alphaModFix/>
          </a:blip>
          <a:srcRect/>
          <a:stretch/>
        </p:blipFill>
        <p:spPr>
          <a:xfrm>
            <a:off x="5225098" y="135637"/>
            <a:ext cx="5310101" cy="3081193"/>
          </a:xfrm>
          <a:prstGeom prst="rect">
            <a:avLst/>
          </a:prstGeom>
          <a:noFill/>
          <a:ln>
            <a:noFill/>
          </a:ln>
        </p:spPr>
      </p:pic>
      <p:sp>
        <p:nvSpPr>
          <p:cNvPr id="152" name="Google Shape;152;p21"/>
          <p:cNvSpPr txBox="1"/>
          <p:nvPr/>
        </p:nvSpPr>
        <p:spPr>
          <a:xfrm>
            <a:off x="333097" y="5970700"/>
            <a:ext cx="9784000" cy="615513"/>
          </a:xfrm>
          <a:prstGeom prst="rect">
            <a:avLst/>
          </a:prstGeom>
          <a:noFill/>
          <a:ln>
            <a:noFill/>
          </a:ln>
        </p:spPr>
        <p:txBody>
          <a:bodyPr spcFirstLastPara="1" wrap="square" lIns="121900" tIns="121900" rIns="121900" bIns="121900" anchor="t" anchorCtr="0">
            <a:spAutoFit/>
          </a:bodyPr>
          <a:lstStyle/>
          <a:p>
            <a:pPr>
              <a:buClr>
                <a:schemeClr val="dk1"/>
              </a:buClr>
              <a:buSzPts val="1800"/>
            </a:pPr>
            <a:endParaRPr sz="2400">
              <a:solidFill>
                <a:schemeClr val="dk1"/>
              </a:solidFill>
              <a:latin typeface="Calibri"/>
              <a:ea typeface="Calibri"/>
              <a:cs typeface="Calibri"/>
              <a:sym typeface="Calibri"/>
            </a:endParaRPr>
          </a:p>
        </p:txBody>
      </p:sp>
      <p:grpSp>
        <p:nvGrpSpPr>
          <p:cNvPr id="153" name="Google Shape;153;p21"/>
          <p:cNvGrpSpPr/>
          <p:nvPr/>
        </p:nvGrpSpPr>
        <p:grpSpPr>
          <a:xfrm>
            <a:off x="4922297" y="3170072"/>
            <a:ext cx="6201319" cy="3591251"/>
            <a:chOff x="4243187" y="2377554"/>
            <a:chExt cx="4650989" cy="2693438"/>
          </a:xfrm>
        </p:grpSpPr>
        <p:pic>
          <p:nvPicPr>
            <p:cNvPr id="154" name="Google Shape;154;p21" descr="Forms response chart. Question title: Please indicate which career stage you most identify with. Number of responses: 258 responses." title="Please indicate which career stage you most identify with"/>
            <p:cNvPicPr preferRelativeResize="0"/>
            <p:nvPr/>
          </p:nvPicPr>
          <p:blipFill rotWithShape="1">
            <a:blip r:embed="rId4">
              <a:alphaModFix/>
            </a:blip>
            <a:srcRect l="18549" t="24689" r="52105" b="6211"/>
            <a:stretch/>
          </p:blipFill>
          <p:spPr>
            <a:xfrm>
              <a:off x="6238422" y="2377554"/>
              <a:ext cx="2655754" cy="2693438"/>
            </a:xfrm>
            <a:prstGeom prst="rect">
              <a:avLst/>
            </a:prstGeom>
            <a:noFill/>
            <a:ln>
              <a:noFill/>
            </a:ln>
          </p:spPr>
        </p:pic>
        <p:pic>
          <p:nvPicPr>
            <p:cNvPr id="155" name="Google Shape;155;p21" descr="Forms response chart. Question title: Please indicate which career stage you most identify with. Number of responses: 258 responses." title="Please indicate which career stage you most identify with"/>
            <p:cNvPicPr preferRelativeResize="0"/>
            <p:nvPr/>
          </p:nvPicPr>
          <p:blipFill rotWithShape="1">
            <a:blip r:embed="rId4">
              <a:alphaModFix/>
            </a:blip>
            <a:srcRect l="60301" t="24688" r="19575" b="34851"/>
            <a:stretch/>
          </p:blipFill>
          <p:spPr>
            <a:xfrm>
              <a:off x="4243187" y="3101089"/>
              <a:ext cx="1821041" cy="1577035"/>
            </a:xfrm>
            <a:prstGeom prst="rect">
              <a:avLst/>
            </a:prstGeom>
            <a:noFill/>
            <a:ln>
              <a:noFill/>
            </a:ln>
          </p:spPr>
        </p:pic>
      </p:grpSp>
      <p:pic>
        <p:nvPicPr>
          <p:cNvPr id="156" name="Google Shape;156;p21" descr="Users with solid fill"/>
          <p:cNvPicPr preferRelativeResize="0"/>
          <p:nvPr/>
        </p:nvPicPr>
        <p:blipFill rotWithShape="1">
          <a:blip r:embed="rId5">
            <a:alphaModFix/>
          </a:blip>
          <a:srcRect/>
          <a:stretch/>
        </p:blipFill>
        <p:spPr>
          <a:xfrm>
            <a:off x="1339616" y="5360179"/>
            <a:ext cx="1221043" cy="1221043"/>
          </a:xfrm>
          <a:prstGeom prst="rect">
            <a:avLst/>
          </a:prstGeom>
          <a:noFill/>
          <a:ln>
            <a:noFill/>
          </a:ln>
        </p:spPr>
      </p:pic>
      <p:pic>
        <p:nvPicPr>
          <p:cNvPr id="157" name="Google Shape;157;p21" descr="Users with solid fill"/>
          <p:cNvPicPr preferRelativeResize="0"/>
          <p:nvPr/>
        </p:nvPicPr>
        <p:blipFill rotWithShape="1">
          <a:blip r:embed="rId5">
            <a:alphaModFix/>
          </a:blip>
          <a:srcRect/>
          <a:stretch/>
        </p:blipFill>
        <p:spPr>
          <a:xfrm>
            <a:off x="2457591" y="5360179"/>
            <a:ext cx="1221043" cy="1221043"/>
          </a:xfrm>
          <a:prstGeom prst="rect">
            <a:avLst/>
          </a:prstGeom>
          <a:noFill/>
          <a:ln>
            <a:noFill/>
          </a:ln>
        </p:spPr>
      </p:pic>
      <p:pic>
        <p:nvPicPr>
          <p:cNvPr id="158" name="Google Shape;158;p21" descr="Users with solid fill"/>
          <p:cNvPicPr preferRelativeResize="0"/>
          <p:nvPr/>
        </p:nvPicPr>
        <p:blipFill rotWithShape="1">
          <a:blip r:embed="rId5">
            <a:alphaModFix/>
          </a:blip>
          <a:srcRect/>
          <a:stretch/>
        </p:blipFill>
        <p:spPr>
          <a:xfrm>
            <a:off x="221641" y="5360179"/>
            <a:ext cx="1221043" cy="12210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769400" y="532267"/>
            <a:ext cx="8448000" cy="1325600"/>
          </a:xfrm>
          <a:prstGeom prst="rect">
            <a:avLst/>
          </a:prstGeom>
          <a:solidFill>
            <a:srgbClr val="F3F3F3"/>
          </a:solidFill>
          <a:ln>
            <a:noFill/>
          </a:ln>
        </p:spPr>
        <p:txBody>
          <a:bodyPr spcFirstLastPara="1" wrap="square" lIns="121900" tIns="60933" rIns="121900" bIns="60933" anchor="ctr" anchorCtr="0">
            <a:normAutofit/>
          </a:bodyPr>
          <a:lstStyle/>
          <a:p>
            <a:pPr algn="ctr">
              <a:buSzPts val="3100"/>
            </a:pPr>
            <a:r>
              <a:rPr lang="en" sz="4267"/>
              <a:t>Immediate changes</a:t>
            </a:r>
            <a:r>
              <a:rPr lang="en"/>
              <a:t>  </a:t>
            </a:r>
            <a:endParaRPr/>
          </a:p>
          <a:p>
            <a:pPr algn="ctr">
              <a:buSzPts val="3100"/>
            </a:pPr>
            <a:r>
              <a:rPr lang="en" sz="2400"/>
              <a:t>(high return, high need, low cost)</a:t>
            </a:r>
            <a:endParaRPr sz="3467"/>
          </a:p>
        </p:txBody>
      </p:sp>
      <p:sp>
        <p:nvSpPr>
          <p:cNvPr id="164" name="Google Shape;164;p22"/>
          <p:cNvSpPr txBox="1">
            <a:spLocks noGrp="1"/>
          </p:cNvSpPr>
          <p:nvPr>
            <p:ph type="body" idx="1"/>
          </p:nvPr>
        </p:nvSpPr>
        <p:spPr>
          <a:xfrm>
            <a:off x="1059833" y="2183533"/>
            <a:ext cx="8342400" cy="4046000"/>
          </a:xfrm>
          <a:prstGeom prst="rect">
            <a:avLst/>
          </a:prstGeom>
          <a:noFill/>
          <a:ln>
            <a:noFill/>
          </a:ln>
        </p:spPr>
        <p:txBody>
          <a:bodyPr spcFirstLastPara="1" wrap="square" lIns="121900" tIns="60933" rIns="121900" bIns="60933" anchor="ctr" anchorCtr="0">
            <a:noAutofit/>
          </a:bodyPr>
          <a:lstStyle/>
          <a:p>
            <a:pPr marL="609585" indent="-372524">
              <a:lnSpc>
                <a:spcPct val="115000"/>
              </a:lnSpc>
              <a:spcBef>
                <a:spcPts val="0"/>
              </a:spcBef>
              <a:buSzPts val="1700"/>
              <a:buFont typeface="Calibri"/>
              <a:buChar char="•"/>
            </a:pPr>
            <a:r>
              <a:rPr lang="en" sz="2000" b="1"/>
              <a:t>Early DAAC assignment </a:t>
            </a:r>
            <a:endParaRPr sz="2000" b="1"/>
          </a:p>
          <a:p>
            <a:pPr marL="609585" indent="-372524">
              <a:lnSpc>
                <a:spcPct val="115000"/>
              </a:lnSpc>
              <a:spcBef>
                <a:spcPts val="1333"/>
              </a:spcBef>
              <a:buSzPts val="1700"/>
              <a:buFont typeface="Calibri"/>
              <a:buChar char="•"/>
            </a:pPr>
            <a:r>
              <a:rPr lang="en" sz="2000"/>
              <a:t>Airborne and Field </a:t>
            </a:r>
            <a:r>
              <a:rPr lang="en" sz="2000" b="1"/>
              <a:t>Resource Center</a:t>
            </a:r>
            <a:r>
              <a:rPr lang="en" sz="2000"/>
              <a:t> on Earthdata</a:t>
            </a:r>
            <a:endParaRPr sz="2000"/>
          </a:p>
          <a:p>
            <a:pPr marL="609585" indent="-372524">
              <a:lnSpc>
                <a:spcPct val="115000"/>
              </a:lnSpc>
              <a:spcBef>
                <a:spcPts val="1333"/>
              </a:spcBef>
              <a:buSzPts val="1700"/>
              <a:buFont typeface="Calibri"/>
              <a:buChar char="•"/>
            </a:pPr>
            <a:r>
              <a:rPr lang="en" sz="2000" b="1"/>
              <a:t>Improve</a:t>
            </a:r>
            <a:r>
              <a:rPr lang="en" sz="2000"/>
              <a:t> DAAC Campaign or Instrument </a:t>
            </a:r>
            <a:r>
              <a:rPr lang="en" sz="2000" b="1"/>
              <a:t>Information </a:t>
            </a:r>
            <a:r>
              <a:rPr lang="en" sz="2000"/>
              <a:t>at  DAACs</a:t>
            </a:r>
            <a:endParaRPr sz="2000"/>
          </a:p>
          <a:p>
            <a:pPr marL="609585" indent="-372524">
              <a:lnSpc>
                <a:spcPct val="115000"/>
              </a:lnSpc>
              <a:spcBef>
                <a:spcPts val="1333"/>
              </a:spcBef>
              <a:buSzPts val="1700"/>
              <a:buFont typeface="Calibri"/>
              <a:buChar char="•"/>
            </a:pPr>
            <a:r>
              <a:rPr lang="en" sz="2000" b="1"/>
              <a:t>More consistency </a:t>
            </a:r>
            <a:r>
              <a:rPr lang="en" sz="2000"/>
              <a:t>in units, file formats and variable names, terms used in communications</a:t>
            </a:r>
            <a:endParaRPr sz="2133"/>
          </a:p>
        </p:txBody>
      </p:sp>
      <p:sp>
        <p:nvSpPr>
          <p:cNvPr id="165" name="Google Shape;165;p22"/>
          <p:cNvSpPr/>
          <p:nvPr/>
        </p:nvSpPr>
        <p:spPr>
          <a:xfrm>
            <a:off x="10088880" y="0"/>
            <a:ext cx="2103200" cy="6858000"/>
          </a:xfrm>
          <a:prstGeom prst="rect">
            <a:avLst/>
          </a:prstGeom>
          <a:solidFill>
            <a:srgbClr val="6FAB46"/>
          </a:solidFill>
          <a:ln>
            <a:noFill/>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sp>
        <p:nvSpPr>
          <p:cNvPr id="166" name="Google Shape;166;p22"/>
          <p:cNvSpPr/>
          <p:nvPr/>
        </p:nvSpPr>
        <p:spPr>
          <a:xfrm>
            <a:off x="9118600" y="2358912"/>
            <a:ext cx="2140000" cy="2140000"/>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pic>
        <p:nvPicPr>
          <p:cNvPr id="167" name="Google Shape;167;p22" descr="Airplane with solid fill"/>
          <p:cNvPicPr preferRelativeResize="0"/>
          <p:nvPr/>
        </p:nvPicPr>
        <p:blipFill rotWithShape="1">
          <a:blip r:embed="rId3">
            <a:alphaModFix/>
          </a:blip>
          <a:srcRect/>
          <a:stretch/>
        </p:blipFill>
        <p:spPr>
          <a:xfrm>
            <a:off x="9617186" y="2857501"/>
            <a:ext cx="1142999" cy="1142999"/>
          </a:xfrm>
          <a:prstGeom prst="rect">
            <a:avLst/>
          </a:prstGeom>
          <a:noFill/>
          <a:ln>
            <a:noFill/>
          </a:ln>
        </p:spPr>
      </p:pic>
      <p:sp>
        <p:nvSpPr>
          <p:cNvPr id="168" name="Google Shape;168;p22"/>
          <p:cNvSpPr txBox="1"/>
          <p:nvPr/>
        </p:nvSpPr>
        <p:spPr>
          <a:xfrm rot="-5400000">
            <a:off x="9866100" y="3059690"/>
            <a:ext cx="3444400" cy="738623"/>
          </a:xfrm>
          <a:prstGeom prst="rect">
            <a:avLst/>
          </a:prstGeom>
          <a:noFill/>
          <a:ln>
            <a:noFill/>
          </a:ln>
        </p:spPr>
        <p:txBody>
          <a:bodyPr spcFirstLastPara="1" wrap="square" lIns="121900" tIns="121900" rIns="121900" bIns="121900" anchor="t" anchorCtr="0">
            <a:spAutoFit/>
          </a:bodyPr>
          <a:lstStyle/>
          <a:p>
            <a:pPr>
              <a:buSzPts val="2000"/>
            </a:pPr>
            <a:r>
              <a:rPr lang="en" sz="3200" b="1">
                <a:solidFill>
                  <a:srgbClr val="0B5394"/>
                </a:solidFill>
                <a:latin typeface="Calibri"/>
                <a:ea typeface="Calibri"/>
                <a:cs typeface="Calibri"/>
                <a:sym typeface="Calibri"/>
              </a:rPr>
              <a:t>Recommendations</a:t>
            </a:r>
            <a:endParaRPr sz="3200" b="1">
              <a:solidFill>
                <a:srgbClr val="0B5394"/>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xt&#10;&#10;Description automatically generated">
            <a:extLst>
              <a:ext uri="{FF2B5EF4-FFF2-40B4-BE49-F238E27FC236}">
                <a16:creationId xmlns:a16="http://schemas.microsoft.com/office/drawing/2014/main" id="{D1143800-7489-75BC-FCB2-7CAB68416208}"/>
              </a:ext>
            </a:extLst>
          </p:cNvPr>
          <p:cNvPicPr>
            <a:picLocks noChangeAspect="1"/>
          </p:cNvPicPr>
          <p:nvPr/>
        </p:nvPicPr>
        <p:blipFill rotWithShape="1">
          <a:blip r:embed="rId2"/>
          <a:srcRect l="3538" r="1" b="1"/>
          <a:stretch/>
        </p:blipFill>
        <p:spPr>
          <a:xfrm>
            <a:off x="20" y="1282"/>
            <a:ext cx="12191980" cy="6856718"/>
          </a:xfrm>
          <a:prstGeom prst="rect">
            <a:avLst/>
          </a:prstGeom>
        </p:spPr>
      </p:pic>
    </p:spTree>
    <p:extLst>
      <p:ext uri="{BB962C8B-B14F-4D97-AF65-F5344CB8AC3E}">
        <p14:creationId xmlns:p14="http://schemas.microsoft.com/office/powerpoint/2010/main" val="2950366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764933" y="230467"/>
            <a:ext cx="8425200" cy="1094800"/>
          </a:xfrm>
          <a:prstGeom prst="rect">
            <a:avLst/>
          </a:prstGeom>
          <a:solidFill>
            <a:srgbClr val="F3F3F3"/>
          </a:solidFill>
          <a:ln>
            <a:noFill/>
          </a:ln>
        </p:spPr>
        <p:txBody>
          <a:bodyPr spcFirstLastPara="1" wrap="square" lIns="121900" tIns="60933" rIns="121900" bIns="60933" anchor="ctr" anchorCtr="0">
            <a:normAutofit/>
          </a:bodyPr>
          <a:lstStyle/>
          <a:p>
            <a:pPr algn="ctr">
              <a:buSzPts val="3100"/>
            </a:pPr>
            <a:r>
              <a:rPr lang="en" sz="4267"/>
              <a:t>New Tools and Services</a:t>
            </a:r>
            <a:endParaRPr sz="2400"/>
          </a:p>
        </p:txBody>
      </p:sp>
      <p:sp>
        <p:nvSpPr>
          <p:cNvPr id="174" name="Google Shape;174;p23"/>
          <p:cNvSpPr txBox="1">
            <a:spLocks noGrp="1"/>
          </p:cNvSpPr>
          <p:nvPr>
            <p:ph type="body" idx="1"/>
          </p:nvPr>
        </p:nvSpPr>
        <p:spPr>
          <a:xfrm>
            <a:off x="491733" y="1547967"/>
            <a:ext cx="8872400" cy="5214000"/>
          </a:xfrm>
          <a:prstGeom prst="rect">
            <a:avLst/>
          </a:prstGeom>
          <a:noFill/>
          <a:ln>
            <a:noFill/>
          </a:ln>
        </p:spPr>
        <p:txBody>
          <a:bodyPr spcFirstLastPara="1" wrap="square" lIns="121900" tIns="60933" rIns="121900" bIns="60933" anchor="ctr" anchorCtr="0">
            <a:noAutofit/>
          </a:bodyPr>
          <a:lstStyle/>
          <a:p>
            <a:pPr marL="609585" indent="-372524">
              <a:lnSpc>
                <a:spcPct val="115000"/>
              </a:lnSpc>
              <a:spcBef>
                <a:spcPts val="0"/>
              </a:spcBef>
              <a:buSzPts val="1700"/>
              <a:buFont typeface="Calibri"/>
              <a:buChar char="•"/>
            </a:pPr>
            <a:r>
              <a:rPr lang="en" sz="2000"/>
              <a:t>Ensure airborne and field data can be </a:t>
            </a:r>
            <a:r>
              <a:rPr lang="en" sz="2000" b="1"/>
              <a:t>found via Earthdata Search</a:t>
            </a:r>
            <a:endParaRPr sz="2000" b="1"/>
          </a:p>
          <a:p>
            <a:pPr marL="609585" indent="-372524">
              <a:lnSpc>
                <a:spcPct val="100000"/>
              </a:lnSpc>
              <a:spcBef>
                <a:spcPts val="800"/>
              </a:spcBef>
              <a:buSzPts val="1700"/>
              <a:buFont typeface="Calibri"/>
              <a:buChar char="•"/>
            </a:pPr>
            <a:r>
              <a:rPr lang="en" sz="2000"/>
              <a:t>Provide ability to </a:t>
            </a:r>
            <a:r>
              <a:rPr lang="en" sz="2000" b="1"/>
              <a:t>search for multiple variables</a:t>
            </a:r>
            <a:endParaRPr sz="2000" b="1"/>
          </a:p>
          <a:p>
            <a:pPr marL="1219170" lvl="1" indent="-237061">
              <a:lnSpc>
                <a:spcPct val="100000"/>
              </a:lnSpc>
              <a:spcBef>
                <a:spcPts val="0"/>
              </a:spcBef>
              <a:buSzPts val="1000"/>
              <a:buFont typeface="Calibri"/>
              <a:buChar char="○"/>
            </a:pPr>
            <a:r>
              <a:rPr lang="en" sz="1733"/>
              <a:t>In situ air samples (i.e targeted compounds)</a:t>
            </a:r>
            <a:endParaRPr sz="1733"/>
          </a:p>
          <a:p>
            <a:pPr marL="1219170" lvl="1" indent="-237061">
              <a:lnSpc>
                <a:spcPct val="100000"/>
              </a:lnSpc>
              <a:spcBef>
                <a:spcPts val="0"/>
              </a:spcBef>
              <a:buSzPts val="1000"/>
              <a:buFont typeface="Calibri"/>
              <a:buChar char="○"/>
            </a:pPr>
            <a:r>
              <a:rPr lang="en" sz="1733"/>
              <a:t>Air column (i.e. total column)</a:t>
            </a:r>
            <a:endParaRPr sz="1733"/>
          </a:p>
          <a:p>
            <a:pPr marL="1219170" lvl="1" indent="-237061">
              <a:lnSpc>
                <a:spcPct val="100000"/>
              </a:lnSpc>
              <a:spcBef>
                <a:spcPts val="0"/>
              </a:spcBef>
              <a:buSzPts val="1000"/>
              <a:buFont typeface="Calibri"/>
              <a:buChar char="○"/>
            </a:pPr>
            <a:r>
              <a:rPr lang="en" sz="1733"/>
              <a:t>Remote sensing of surface - (location, bands, altitude) </a:t>
            </a:r>
            <a:endParaRPr sz="1733"/>
          </a:p>
          <a:p>
            <a:pPr marL="1219170" lvl="1" indent="-237061">
              <a:lnSpc>
                <a:spcPct val="100000"/>
              </a:lnSpc>
              <a:spcBef>
                <a:spcPts val="0"/>
              </a:spcBef>
              <a:buSzPts val="1000"/>
              <a:buFont typeface="Calibri"/>
              <a:buChar char="○"/>
            </a:pPr>
            <a:r>
              <a:rPr lang="en" sz="1733"/>
              <a:t>Ocean surface or ocean subsurface</a:t>
            </a:r>
            <a:endParaRPr sz="1733"/>
          </a:p>
          <a:p>
            <a:pPr marL="609585" indent="-372524">
              <a:lnSpc>
                <a:spcPct val="115000"/>
              </a:lnSpc>
              <a:spcBef>
                <a:spcPts val="1333"/>
              </a:spcBef>
              <a:buSzPts val="1700"/>
              <a:buFont typeface="Calibri"/>
              <a:buChar char="•"/>
            </a:pPr>
            <a:r>
              <a:rPr lang="en" sz="2000" b="1"/>
              <a:t>Utilize campaign catalog/flight catalogs </a:t>
            </a:r>
            <a:r>
              <a:rPr lang="en" sz="2000"/>
              <a:t>across all DAACs and gather contextual information for campaigns</a:t>
            </a:r>
            <a:endParaRPr sz="2000"/>
          </a:p>
          <a:p>
            <a:pPr marL="609585" indent="-372524">
              <a:lnSpc>
                <a:spcPct val="115000"/>
              </a:lnSpc>
              <a:spcBef>
                <a:spcPts val="800"/>
              </a:spcBef>
              <a:buSzPts val="1700"/>
              <a:buFont typeface="Calibri"/>
              <a:buChar char="•"/>
            </a:pPr>
            <a:r>
              <a:rPr lang="en" sz="2000"/>
              <a:t>Provide ability to </a:t>
            </a:r>
            <a:r>
              <a:rPr lang="en" sz="2000" b="1"/>
              <a:t>subset data</a:t>
            </a:r>
            <a:r>
              <a:rPr lang="en" sz="2000"/>
              <a:t> based on location, date, altitude, instrument, platform, flight</a:t>
            </a:r>
            <a:endParaRPr sz="2000"/>
          </a:p>
          <a:p>
            <a:pPr marL="609585" indent="-372524">
              <a:lnSpc>
                <a:spcPct val="115000"/>
              </a:lnSpc>
              <a:spcBef>
                <a:spcPts val="800"/>
              </a:spcBef>
              <a:buSzPts val="1700"/>
              <a:buFont typeface="Calibri"/>
              <a:buChar char="•"/>
            </a:pPr>
            <a:r>
              <a:rPr lang="en" sz="2000" b="1"/>
              <a:t>Expand/improve existing tools </a:t>
            </a:r>
            <a:r>
              <a:rPr lang="en" sz="2000"/>
              <a:t>such as Field Campaign Explorer (FCX)</a:t>
            </a:r>
            <a:endParaRPr sz="2000"/>
          </a:p>
          <a:p>
            <a:pPr marL="609585" indent="-372524">
              <a:lnSpc>
                <a:spcPct val="100000"/>
              </a:lnSpc>
              <a:spcBef>
                <a:spcPts val="0"/>
              </a:spcBef>
              <a:buSzPts val="1700"/>
              <a:buFont typeface="Calibri"/>
              <a:buChar char="•"/>
            </a:pPr>
            <a:r>
              <a:rPr lang="en" sz="2000" b="1"/>
              <a:t>Enable data subscriptions</a:t>
            </a:r>
            <a:r>
              <a:rPr lang="en" sz="2000"/>
              <a:t> to update users when new data available</a:t>
            </a:r>
            <a:endParaRPr sz="2000"/>
          </a:p>
          <a:p>
            <a:pPr marL="0" indent="0">
              <a:lnSpc>
                <a:spcPct val="115000"/>
              </a:lnSpc>
              <a:spcBef>
                <a:spcPts val="0"/>
              </a:spcBef>
              <a:buNone/>
            </a:pPr>
            <a:endParaRPr sz="2267"/>
          </a:p>
        </p:txBody>
      </p:sp>
      <p:sp>
        <p:nvSpPr>
          <p:cNvPr id="175" name="Google Shape;175;p23"/>
          <p:cNvSpPr/>
          <p:nvPr/>
        </p:nvSpPr>
        <p:spPr>
          <a:xfrm>
            <a:off x="10088880" y="0"/>
            <a:ext cx="2103200" cy="6858000"/>
          </a:xfrm>
          <a:prstGeom prst="rect">
            <a:avLst/>
          </a:prstGeom>
          <a:solidFill>
            <a:srgbClr val="6FAB46"/>
          </a:solidFill>
          <a:ln>
            <a:noFill/>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sp>
        <p:nvSpPr>
          <p:cNvPr id="176" name="Google Shape;176;p23"/>
          <p:cNvSpPr/>
          <p:nvPr/>
        </p:nvSpPr>
        <p:spPr>
          <a:xfrm>
            <a:off x="9118600" y="2358912"/>
            <a:ext cx="2140000" cy="2140000"/>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pic>
        <p:nvPicPr>
          <p:cNvPr id="177" name="Google Shape;177;p23" descr="Airplane with solid fill"/>
          <p:cNvPicPr preferRelativeResize="0"/>
          <p:nvPr/>
        </p:nvPicPr>
        <p:blipFill rotWithShape="1">
          <a:blip r:embed="rId3">
            <a:alphaModFix/>
          </a:blip>
          <a:srcRect/>
          <a:stretch/>
        </p:blipFill>
        <p:spPr>
          <a:xfrm>
            <a:off x="9617086" y="2857501"/>
            <a:ext cx="1142999" cy="1142999"/>
          </a:xfrm>
          <a:prstGeom prst="rect">
            <a:avLst/>
          </a:prstGeom>
          <a:noFill/>
          <a:ln>
            <a:noFill/>
          </a:ln>
        </p:spPr>
      </p:pic>
      <p:sp>
        <p:nvSpPr>
          <p:cNvPr id="178" name="Google Shape;178;p23"/>
          <p:cNvSpPr txBox="1"/>
          <p:nvPr/>
        </p:nvSpPr>
        <p:spPr>
          <a:xfrm rot="-5400000">
            <a:off x="9866100" y="3059690"/>
            <a:ext cx="3444400" cy="738623"/>
          </a:xfrm>
          <a:prstGeom prst="rect">
            <a:avLst/>
          </a:prstGeom>
          <a:noFill/>
          <a:ln>
            <a:noFill/>
          </a:ln>
        </p:spPr>
        <p:txBody>
          <a:bodyPr spcFirstLastPara="1" wrap="square" lIns="121900" tIns="121900" rIns="121900" bIns="121900" anchor="t" anchorCtr="0">
            <a:spAutoFit/>
          </a:bodyPr>
          <a:lstStyle/>
          <a:p>
            <a:pPr>
              <a:buSzPts val="2000"/>
            </a:pPr>
            <a:r>
              <a:rPr lang="en" sz="3200" b="1">
                <a:solidFill>
                  <a:srgbClr val="0B5394"/>
                </a:solidFill>
                <a:latin typeface="Calibri"/>
                <a:ea typeface="Calibri"/>
                <a:cs typeface="Calibri"/>
                <a:sym typeface="Calibri"/>
              </a:rPr>
              <a:t>Recommendations</a:t>
            </a:r>
            <a:endParaRPr sz="3200" b="1">
              <a:solidFill>
                <a:srgbClr val="0B5394"/>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769500" y="528833"/>
            <a:ext cx="8427600" cy="1325600"/>
          </a:xfrm>
          <a:prstGeom prst="rect">
            <a:avLst/>
          </a:prstGeom>
          <a:solidFill>
            <a:srgbClr val="F3F3F3"/>
          </a:solidFill>
          <a:ln>
            <a:noFill/>
          </a:ln>
        </p:spPr>
        <p:txBody>
          <a:bodyPr spcFirstLastPara="1" wrap="square" lIns="121900" tIns="60933" rIns="121900" bIns="60933" anchor="ctr" anchorCtr="0">
            <a:normAutofit/>
          </a:bodyPr>
          <a:lstStyle/>
          <a:p>
            <a:pPr algn="ctr">
              <a:buSzPts val="3100"/>
            </a:pPr>
            <a:r>
              <a:rPr lang="en" sz="4267"/>
              <a:t>Program Changes </a:t>
            </a:r>
            <a:r>
              <a:rPr lang="en" sz="4133"/>
              <a:t>    </a:t>
            </a:r>
            <a:endParaRPr sz="4133"/>
          </a:p>
          <a:p>
            <a:pPr algn="ctr">
              <a:buSzPts val="3100"/>
            </a:pPr>
            <a:r>
              <a:rPr lang="en" sz="2400"/>
              <a:t>(high return, low cost, culture change)</a:t>
            </a:r>
            <a:endParaRPr sz="2400"/>
          </a:p>
        </p:txBody>
      </p:sp>
      <p:sp>
        <p:nvSpPr>
          <p:cNvPr id="184" name="Google Shape;184;p24"/>
          <p:cNvSpPr txBox="1">
            <a:spLocks noGrp="1"/>
          </p:cNvSpPr>
          <p:nvPr>
            <p:ph type="body" idx="1"/>
          </p:nvPr>
        </p:nvSpPr>
        <p:spPr>
          <a:xfrm>
            <a:off x="874967" y="2182067"/>
            <a:ext cx="7898400" cy="3070800"/>
          </a:xfrm>
          <a:prstGeom prst="rect">
            <a:avLst/>
          </a:prstGeom>
          <a:noFill/>
          <a:ln>
            <a:noFill/>
          </a:ln>
        </p:spPr>
        <p:txBody>
          <a:bodyPr spcFirstLastPara="1" wrap="square" lIns="121900" tIns="60933" rIns="121900" bIns="60933" anchor="ctr" anchorCtr="0">
            <a:noAutofit/>
          </a:bodyPr>
          <a:lstStyle/>
          <a:p>
            <a:pPr marL="609585" indent="-372524">
              <a:lnSpc>
                <a:spcPct val="100000"/>
              </a:lnSpc>
              <a:spcBef>
                <a:spcPts val="0"/>
              </a:spcBef>
              <a:buSzPts val="1700"/>
              <a:buFont typeface="Calibri"/>
              <a:buChar char="•"/>
            </a:pPr>
            <a:r>
              <a:rPr lang="en" sz="2000" b="1"/>
              <a:t>Develop uniform and consistent practices</a:t>
            </a:r>
            <a:r>
              <a:rPr lang="en" sz="2000"/>
              <a:t> across DAACs for documentation and user guides </a:t>
            </a:r>
            <a:endParaRPr sz="2000"/>
          </a:p>
          <a:p>
            <a:pPr marL="609585" indent="-372524">
              <a:lnSpc>
                <a:spcPct val="115000"/>
              </a:lnSpc>
              <a:spcBef>
                <a:spcPts val="2000"/>
              </a:spcBef>
              <a:buSzPts val="1700"/>
              <a:buFont typeface="Calibri"/>
              <a:buChar char="•"/>
            </a:pPr>
            <a:r>
              <a:rPr lang="en" sz="2000" b="1"/>
              <a:t>Plan another workshop in 2 years</a:t>
            </a:r>
            <a:r>
              <a:rPr lang="en" sz="2000"/>
              <a:t> to assess changes</a:t>
            </a:r>
            <a:endParaRPr sz="2000"/>
          </a:p>
          <a:p>
            <a:pPr marL="609585" indent="-372524">
              <a:lnSpc>
                <a:spcPct val="100000"/>
              </a:lnSpc>
              <a:spcBef>
                <a:spcPts val="1333"/>
              </a:spcBef>
              <a:buSzPts val="1700"/>
              <a:buFont typeface="Calibri"/>
              <a:buChar char="•"/>
            </a:pPr>
            <a:r>
              <a:rPr lang="en" sz="2000"/>
              <a:t>Provide a means to </a:t>
            </a:r>
            <a:r>
              <a:rPr lang="en" sz="2000" b="1"/>
              <a:t>share Science Team developed code</a:t>
            </a:r>
            <a:endParaRPr sz="1867" b="1"/>
          </a:p>
        </p:txBody>
      </p:sp>
      <p:sp>
        <p:nvSpPr>
          <p:cNvPr id="185" name="Google Shape;185;p24"/>
          <p:cNvSpPr/>
          <p:nvPr/>
        </p:nvSpPr>
        <p:spPr>
          <a:xfrm>
            <a:off x="10088880" y="0"/>
            <a:ext cx="2103200" cy="6858000"/>
          </a:xfrm>
          <a:prstGeom prst="rect">
            <a:avLst/>
          </a:prstGeom>
          <a:solidFill>
            <a:srgbClr val="6FAB46"/>
          </a:solidFill>
          <a:ln>
            <a:noFill/>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sp>
        <p:nvSpPr>
          <p:cNvPr id="186" name="Google Shape;186;p24"/>
          <p:cNvSpPr/>
          <p:nvPr/>
        </p:nvSpPr>
        <p:spPr>
          <a:xfrm>
            <a:off x="9118600" y="2358912"/>
            <a:ext cx="2140000" cy="2140000"/>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buSzPts val="1800"/>
            </a:pPr>
            <a:endParaRPr sz="2400">
              <a:solidFill>
                <a:schemeClr val="lt1"/>
              </a:solidFill>
              <a:latin typeface="Calibri"/>
              <a:ea typeface="Calibri"/>
              <a:cs typeface="Calibri"/>
              <a:sym typeface="Calibri"/>
            </a:endParaRPr>
          </a:p>
        </p:txBody>
      </p:sp>
      <p:pic>
        <p:nvPicPr>
          <p:cNvPr id="187" name="Google Shape;187;p24" descr="Airplane with solid fill"/>
          <p:cNvPicPr preferRelativeResize="0"/>
          <p:nvPr/>
        </p:nvPicPr>
        <p:blipFill rotWithShape="1">
          <a:blip r:embed="rId3">
            <a:alphaModFix/>
          </a:blip>
          <a:srcRect/>
          <a:stretch/>
        </p:blipFill>
        <p:spPr>
          <a:xfrm>
            <a:off x="9617186" y="2857501"/>
            <a:ext cx="1142999" cy="1142999"/>
          </a:xfrm>
          <a:prstGeom prst="rect">
            <a:avLst/>
          </a:prstGeom>
          <a:noFill/>
          <a:ln>
            <a:noFill/>
          </a:ln>
        </p:spPr>
      </p:pic>
      <p:sp>
        <p:nvSpPr>
          <p:cNvPr id="188" name="Google Shape;188;p24"/>
          <p:cNvSpPr txBox="1"/>
          <p:nvPr/>
        </p:nvSpPr>
        <p:spPr>
          <a:xfrm rot="-5400000">
            <a:off x="9866100" y="3059690"/>
            <a:ext cx="3444400" cy="738623"/>
          </a:xfrm>
          <a:prstGeom prst="rect">
            <a:avLst/>
          </a:prstGeom>
          <a:noFill/>
          <a:ln>
            <a:noFill/>
          </a:ln>
        </p:spPr>
        <p:txBody>
          <a:bodyPr spcFirstLastPara="1" wrap="square" lIns="121900" tIns="121900" rIns="121900" bIns="121900" anchor="t" anchorCtr="0">
            <a:spAutoFit/>
          </a:bodyPr>
          <a:lstStyle/>
          <a:p>
            <a:pPr>
              <a:buSzPts val="2000"/>
            </a:pPr>
            <a:r>
              <a:rPr lang="en" sz="3200" b="1">
                <a:solidFill>
                  <a:srgbClr val="0B5394"/>
                </a:solidFill>
                <a:latin typeface="Calibri"/>
                <a:ea typeface="Calibri"/>
                <a:cs typeface="Calibri"/>
                <a:sym typeface="Calibri"/>
              </a:rPr>
              <a:t>Recommendations</a:t>
            </a:r>
            <a:endParaRPr sz="3200" b="1">
              <a:solidFill>
                <a:srgbClr val="0B5394"/>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5"/>
          <p:cNvPicPr preferRelativeResize="0"/>
          <p:nvPr/>
        </p:nvPicPr>
        <p:blipFill rotWithShape="1">
          <a:blip r:embed="rId3">
            <a:alphaModFix/>
          </a:blip>
          <a:srcRect l="841580" t="28130" r="-841580" b="-28130"/>
          <a:stretch/>
        </p:blipFill>
        <p:spPr>
          <a:xfrm>
            <a:off x="10798266" y="6187370"/>
            <a:ext cx="1271100" cy="670633"/>
          </a:xfrm>
          <a:prstGeom prst="rect">
            <a:avLst/>
          </a:prstGeom>
          <a:noFill/>
          <a:ln>
            <a:noFill/>
          </a:ln>
        </p:spPr>
      </p:pic>
      <p:sp>
        <p:nvSpPr>
          <p:cNvPr id="194" name="Google Shape;194;p25"/>
          <p:cNvSpPr txBox="1">
            <a:spLocks noGrp="1"/>
          </p:cNvSpPr>
          <p:nvPr>
            <p:ph type="title"/>
          </p:nvPr>
        </p:nvSpPr>
        <p:spPr>
          <a:xfrm>
            <a:off x="611600" y="4537767"/>
            <a:ext cx="11580400" cy="1128000"/>
          </a:xfrm>
          <a:prstGeom prst="rect">
            <a:avLst/>
          </a:prstGeom>
        </p:spPr>
        <p:txBody>
          <a:bodyPr spcFirstLastPara="1" wrap="square" lIns="121900" tIns="121900" rIns="121900" bIns="121900" anchor="t" anchorCtr="0">
            <a:normAutofit fontScale="90000"/>
          </a:bodyPr>
          <a:lstStyle/>
          <a:p>
            <a:r>
              <a:rPr lang="en">
                <a:solidFill>
                  <a:srgbClr val="0B5394"/>
                </a:solidFill>
              </a:rPr>
              <a:t>Explore CASEI: </a:t>
            </a:r>
            <a:r>
              <a:rPr lang="en" sz="3067" u="sng">
                <a:solidFill>
                  <a:srgbClr val="0B5394"/>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https://impact.earthdata.nasa.gov/casei/</a:t>
            </a:r>
            <a:r>
              <a:rPr lang="en" sz="2400">
                <a:solidFill>
                  <a:srgbClr val="0B5394"/>
                </a:solidFill>
                <a:latin typeface="Raleway"/>
                <a:ea typeface="Raleway"/>
                <a:cs typeface="Raleway"/>
                <a:sym typeface="Raleway"/>
              </a:rPr>
              <a:t> </a:t>
            </a:r>
            <a:endParaRPr sz="5333">
              <a:solidFill>
                <a:srgbClr val="0B5394"/>
              </a:solidFill>
              <a:latin typeface="Raleway"/>
              <a:ea typeface="Raleway"/>
              <a:cs typeface="Raleway"/>
              <a:sym typeface="Raleway"/>
            </a:endParaRPr>
          </a:p>
        </p:txBody>
      </p:sp>
      <p:pic>
        <p:nvPicPr>
          <p:cNvPr id="195" name="Google Shape;195;p25"/>
          <p:cNvPicPr preferRelativeResize="0"/>
          <p:nvPr/>
        </p:nvPicPr>
        <p:blipFill>
          <a:blip r:embed="rId3">
            <a:alphaModFix/>
          </a:blip>
          <a:stretch>
            <a:fillRect/>
          </a:stretch>
        </p:blipFill>
        <p:spPr>
          <a:xfrm>
            <a:off x="9997161" y="5665765"/>
            <a:ext cx="2138040" cy="1128000"/>
          </a:xfrm>
          <a:prstGeom prst="rect">
            <a:avLst/>
          </a:prstGeom>
          <a:noFill/>
          <a:ln>
            <a:noFill/>
          </a:ln>
        </p:spPr>
      </p:pic>
      <p:sp>
        <p:nvSpPr>
          <p:cNvPr id="196" name="Google Shape;196;p25"/>
          <p:cNvSpPr txBox="1"/>
          <p:nvPr/>
        </p:nvSpPr>
        <p:spPr>
          <a:xfrm>
            <a:off x="4023800" y="5617134"/>
            <a:ext cx="5838400" cy="987281"/>
          </a:xfrm>
          <a:prstGeom prst="rect">
            <a:avLst/>
          </a:prstGeom>
          <a:noFill/>
          <a:ln>
            <a:noFill/>
          </a:ln>
        </p:spPr>
        <p:txBody>
          <a:bodyPr spcFirstLastPara="1" wrap="square" lIns="121900" tIns="121900" rIns="121900" bIns="121900" anchor="t" anchorCtr="0">
            <a:spAutoFit/>
          </a:bodyPr>
          <a:lstStyle/>
          <a:p>
            <a:pPr>
              <a:lnSpc>
                <a:spcPct val="115000"/>
              </a:lnSpc>
              <a:spcAft>
                <a:spcPts val="2133"/>
              </a:spcAft>
            </a:pPr>
            <a:r>
              <a:rPr lang="en" sz="1333">
                <a:latin typeface="Raleway"/>
                <a:ea typeface="Raleway"/>
                <a:cs typeface="Raleway"/>
                <a:sym typeface="Raleway"/>
              </a:rPr>
              <a:t>ADMG is supported  by NASA Grant 80MSFC22M004  as part of the Interagency Implementation and Advanced Concepts Team (IMPACT).</a:t>
            </a:r>
            <a:endParaRPr sz="1333"/>
          </a:p>
        </p:txBody>
      </p:sp>
      <p:sp>
        <p:nvSpPr>
          <p:cNvPr id="197" name="Google Shape;197;p25"/>
          <p:cNvSpPr txBox="1"/>
          <p:nvPr/>
        </p:nvSpPr>
        <p:spPr>
          <a:xfrm>
            <a:off x="4948400" y="1184934"/>
            <a:ext cx="6961200" cy="2072002"/>
          </a:xfrm>
          <a:prstGeom prst="rect">
            <a:avLst/>
          </a:prstGeom>
          <a:noFill/>
          <a:ln>
            <a:noFill/>
          </a:ln>
        </p:spPr>
        <p:txBody>
          <a:bodyPr spcFirstLastPara="1" wrap="square" lIns="121900" tIns="121900" rIns="121900" bIns="121900" anchor="t" anchorCtr="0">
            <a:spAutoFit/>
          </a:bodyPr>
          <a:lstStyle/>
          <a:p>
            <a:r>
              <a:rPr lang="en" sz="2533">
                <a:latin typeface="Open Sans"/>
                <a:ea typeface="Open Sans"/>
                <a:cs typeface="Open Sans"/>
                <a:sym typeface="Open Sans"/>
              </a:rPr>
              <a:t>For a CASEI demonstration…</a:t>
            </a:r>
            <a:endParaRPr sz="2533">
              <a:latin typeface="Open Sans"/>
              <a:ea typeface="Open Sans"/>
              <a:cs typeface="Open Sans"/>
              <a:sym typeface="Open Sans"/>
            </a:endParaRPr>
          </a:p>
          <a:p>
            <a:r>
              <a:rPr lang="en" sz="2533">
                <a:latin typeface="Open Sans"/>
                <a:ea typeface="Open Sans"/>
                <a:cs typeface="Open Sans"/>
                <a:sym typeface="Open Sans"/>
              </a:rPr>
              <a:t>If you have historical data needing a DAAC…</a:t>
            </a:r>
            <a:endParaRPr sz="2533">
              <a:latin typeface="Open Sans"/>
              <a:ea typeface="Open Sans"/>
              <a:cs typeface="Open Sans"/>
              <a:sym typeface="Open Sans"/>
            </a:endParaRPr>
          </a:p>
          <a:p>
            <a:r>
              <a:rPr lang="en" sz="2533">
                <a:latin typeface="Open Sans"/>
                <a:ea typeface="Open Sans"/>
                <a:cs typeface="Open Sans"/>
                <a:sym typeface="Open Sans"/>
              </a:rPr>
              <a:t>Or if you have any questions about ADMG…</a:t>
            </a:r>
            <a:endParaRPr sz="2533">
              <a:latin typeface="Open Sans"/>
              <a:ea typeface="Open Sans"/>
              <a:cs typeface="Open Sans"/>
              <a:sym typeface="Open Sans"/>
            </a:endParaRPr>
          </a:p>
          <a:p>
            <a:r>
              <a:rPr lang="en" sz="2133">
                <a:latin typeface="Open Sans"/>
                <a:ea typeface="Open Sans"/>
                <a:cs typeface="Open Sans"/>
                <a:sym typeface="Open Sans"/>
              </a:rPr>
              <a:t> </a:t>
            </a:r>
            <a:endParaRPr sz="2133">
              <a:latin typeface="Open Sans"/>
              <a:ea typeface="Open Sans"/>
              <a:cs typeface="Open Sans"/>
              <a:sym typeface="Open Sans"/>
            </a:endParaRPr>
          </a:p>
          <a:p>
            <a:r>
              <a:rPr lang="en" sz="2133">
                <a:latin typeface="Open Sans"/>
                <a:ea typeface="Open Sans"/>
                <a:cs typeface="Open Sans"/>
                <a:sym typeface="Open Sans"/>
              </a:rPr>
              <a:t>contact </a:t>
            </a:r>
            <a:r>
              <a:rPr lang="en" sz="2133" u="sng">
                <a:solidFill>
                  <a:srgbClr val="434343"/>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deborah.smith@uah.edu</a:t>
            </a:r>
            <a:r>
              <a:rPr lang="en" sz="2133">
                <a:solidFill>
                  <a:srgbClr val="434343"/>
                </a:solidFill>
                <a:latin typeface="Open Sans"/>
                <a:ea typeface="Open Sans"/>
                <a:cs typeface="Open Sans"/>
                <a:sym typeface="Open Sans"/>
              </a:rPr>
              <a:t> </a:t>
            </a:r>
            <a:endParaRPr sz="2133">
              <a:solidFill>
                <a:srgbClr val="434343"/>
              </a:solidFill>
              <a:latin typeface="Open Sans"/>
              <a:ea typeface="Open Sans"/>
              <a:cs typeface="Open Sans"/>
              <a:sym typeface="Open Sans"/>
            </a:endParaRPr>
          </a:p>
        </p:txBody>
      </p:sp>
      <p:sp>
        <p:nvSpPr>
          <p:cNvPr id="198" name="Google Shape;198;p25"/>
          <p:cNvSpPr txBox="1"/>
          <p:nvPr/>
        </p:nvSpPr>
        <p:spPr>
          <a:xfrm>
            <a:off x="775433" y="3429001"/>
            <a:ext cx="11054800" cy="820825"/>
          </a:xfrm>
          <a:prstGeom prst="rect">
            <a:avLst/>
          </a:prstGeom>
          <a:noFill/>
          <a:ln>
            <a:noFill/>
          </a:ln>
        </p:spPr>
        <p:txBody>
          <a:bodyPr spcFirstLastPara="1" wrap="square" lIns="121900" tIns="121900" rIns="121900" bIns="121900" anchor="t" anchorCtr="0">
            <a:spAutoFit/>
          </a:bodyPr>
          <a:lstStyle/>
          <a:p>
            <a:r>
              <a:rPr lang="en" sz="1867"/>
              <a:t>CASEI Webinar registration link: </a:t>
            </a:r>
            <a:r>
              <a:rPr lang="en" sz="1867" u="sng">
                <a:solidFill>
                  <a:schemeClr val="hlink"/>
                </a:solidFill>
                <a:hlinkClick r:id="rId6"/>
              </a:rPr>
              <a:t>https://www.earthdata.nasa.gov/learn/webinars-and-tutorials/webinar-casei-2023-08-30</a:t>
            </a:r>
            <a:r>
              <a:rPr lang="en" sz="1867"/>
              <a:t> </a:t>
            </a:r>
            <a:endParaRPr sz="1867"/>
          </a:p>
        </p:txBody>
      </p:sp>
      <p:pic>
        <p:nvPicPr>
          <p:cNvPr id="199" name="Google Shape;199;p25"/>
          <p:cNvPicPr preferRelativeResize="0"/>
          <p:nvPr/>
        </p:nvPicPr>
        <p:blipFill>
          <a:blip r:embed="rId7">
            <a:alphaModFix/>
          </a:blip>
          <a:stretch>
            <a:fillRect/>
          </a:stretch>
        </p:blipFill>
        <p:spPr>
          <a:xfrm>
            <a:off x="2189900" y="983733"/>
            <a:ext cx="2196000" cy="219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C88100-4A9A-AED8-5C33-84A058F63ADD}"/>
              </a:ext>
            </a:extLst>
          </p:cNvPr>
          <p:cNvGrpSpPr/>
          <p:nvPr/>
        </p:nvGrpSpPr>
        <p:grpSpPr>
          <a:xfrm>
            <a:off x="0" y="0"/>
            <a:ext cx="12191999" cy="700664"/>
            <a:chOff x="0" y="0"/>
            <a:chExt cx="12191999" cy="700664"/>
          </a:xfrm>
        </p:grpSpPr>
        <p:pic>
          <p:nvPicPr>
            <p:cNvPr id="5" name="Picture 4" descr="Graphical user interface, application&#10;&#10;Description automatically generated">
              <a:extLst>
                <a:ext uri="{FF2B5EF4-FFF2-40B4-BE49-F238E27FC236}">
                  <a16:creationId xmlns:a16="http://schemas.microsoft.com/office/drawing/2014/main" id="{EC7169C2-9423-5F28-56D4-5760725B2215}"/>
                </a:ext>
              </a:extLst>
            </p:cNvPr>
            <p:cNvPicPr>
              <a:picLocks noChangeAspect="1"/>
            </p:cNvPicPr>
            <p:nvPr/>
          </p:nvPicPr>
          <p:blipFill rotWithShape="1">
            <a:blip r:embed="rId3">
              <a:extLst>
                <a:ext uri="{28A0092B-C50C-407E-A947-70E740481C1C}">
                  <a14:useLocalDpi xmlns:a14="http://schemas.microsoft.com/office/drawing/2010/main" val="0"/>
                </a:ext>
              </a:extLst>
            </a:blip>
            <a:srcRect r="20179" b="81905"/>
            <a:stretch/>
          </p:blipFill>
          <p:spPr>
            <a:xfrm>
              <a:off x="0" y="0"/>
              <a:ext cx="5455578" cy="700664"/>
            </a:xfrm>
            <a:prstGeom prst="rect">
              <a:avLst/>
            </a:prstGeom>
          </p:spPr>
        </p:pic>
        <p:sp>
          <p:nvSpPr>
            <p:cNvPr id="6" name="Rectangle 5">
              <a:extLst>
                <a:ext uri="{FF2B5EF4-FFF2-40B4-BE49-F238E27FC236}">
                  <a16:creationId xmlns:a16="http://schemas.microsoft.com/office/drawing/2014/main" id="{596517E4-997C-EA96-ECE6-1E1D27EEF8E6}"/>
                </a:ext>
              </a:extLst>
            </p:cNvPr>
            <p:cNvSpPr/>
            <p:nvPr/>
          </p:nvSpPr>
          <p:spPr>
            <a:xfrm>
              <a:off x="5006938" y="0"/>
              <a:ext cx="7185061" cy="700664"/>
            </a:xfrm>
            <a:prstGeom prst="rect">
              <a:avLst/>
            </a:prstGeom>
            <a:gradFill flip="none" rotWithShape="1">
              <a:gsLst>
                <a:gs pos="7000">
                  <a:srgbClr val="243E50"/>
                </a:gs>
                <a:gs pos="82000">
                  <a:srgbClr val="30506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B93DEF15-46CD-436E-B489-9102EE7B0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161" y="60356"/>
              <a:ext cx="701096" cy="579951"/>
            </a:xfrm>
            <a:prstGeom prst="rect">
              <a:avLst/>
            </a:prstGeom>
          </p:spPr>
        </p:pic>
      </p:grpSp>
      <p:sp>
        <p:nvSpPr>
          <p:cNvPr id="7" name="Google Shape;150;p5">
            <a:extLst>
              <a:ext uri="{FF2B5EF4-FFF2-40B4-BE49-F238E27FC236}">
                <a16:creationId xmlns:a16="http://schemas.microsoft.com/office/drawing/2014/main" id="{D019ED6B-1E06-C5E4-24C8-9A465292876B}"/>
              </a:ext>
            </a:extLst>
          </p:cNvPr>
          <p:cNvSpPr txBox="1"/>
          <p:nvPr/>
        </p:nvSpPr>
        <p:spPr>
          <a:xfrm>
            <a:off x="3962626" y="5301152"/>
            <a:ext cx="6677134" cy="1168593"/>
          </a:xfrm>
          <a:prstGeom prst="rect">
            <a:avLst/>
          </a:prstGeom>
          <a:solidFill>
            <a:schemeClr val="accent1">
              <a:alpha val="32000"/>
            </a:schemeClr>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3600">
                <a:solidFill>
                  <a:schemeClr val="accent2"/>
                </a:solidFill>
                <a:latin typeface="Calibri"/>
                <a:ea typeface="Calibri"/>
                <a:cs typeface="Calibri"/>
                <a:sym typeface="Calibri"/>
              </a:rPr>
              <a:t>Science Investigator-led Processing Systems (SIPS)</a:t>
            </a:r>
            <a:endParaRPr sz="4400">
              <a:solidFill>
                <a:schemeClr val="accent2"/>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FA8846F5-6868-237D-5B94-BCD3FC0ABE37}"/>
              </a:ext>
            </a:extLst>
          </p:cNvPr>
          <p:cNvPicPr>
            <a:picLocks noChangeAspect="1"/>
          </p:cNvPicPr>
          <p:nvPr/>
        </p:nvPicPr>
        <p:blipFill>
          <a:blip r:embed="rId5">
            <a:lum/>
          </a:blip>
          <a:stretch>
            <a:fillRect/>
          </a:stretch>
        </p:blipFill>
        <p:spPr>
          <a:xfrm>
            <a:off x="1338444" y="700664"/>
            <a:ext cx="9301316" cy="6200877"/>
          </a:xfrm>
          <a:prstGeom prst="rect">
            <a:avLst/>
          </a:prstGeom>
        </p:spPr>
      </p:pic>
    </p:spTree>
    <p:extLst>
      <p:ext uri="{BB962C8B-B14F-4D97-AF65-F5344CB8AC3E}">
        <p14:creationId xmlns:p14="http://schemas.microsoft.com/office/powerpoint/2010/main" val="4208409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6CB43B-6078-2488-C793-0139C75419E2}"/>
              </a:ext>
            </a:extLst>
          </p:cNvPr>
          <p:cNvSpPr>
            <a:spLocks noGrp="1"/>
          </p:cNvSpPr>
          <p:nvPr>
            <p:ph type="ctrTitle"/>
          </p:nvPr>
        </p:nvSpPr>
        <p:spPr>
          <a:xfrm>
            <a:off x="322310" y="1916409"/>
            <a:ext cx="7397007" cy="1124741"/>
          </a:xfrm>
        </p:spPr>
        <p:txBody>
          <a:bodyPr/>
          <a:lstStyle/>
          <a:p>
            <a:r>
              <a:rPr lang="en" sz="3600">
                <a:solidFill>
                  <a:schemeClr val="lt1"/>
                </a:solidFill>
                <a:latin typeface="Arial"/>
                <a:ea typeface="Open Sans Light"/>
                <a:cs typeface="Arial"/>
              </a:rPr>
              <a:t>A Quick Word on Leveraging</a:t>
            </a:r>
            <a:br>
              <a:rPr lang="en" sz="3600">
                <a:solidFill>
                  <a:schemeClr val="lt1"/>
                </a:solidFill>
                <a:latin typeface="Arial"/>
                <a:ea typeface="Open Sans Light"/>
                <a:cs typeface="Arial"/>
              </a:rPr>
            </a:br>
            <a:r>
              <a:rPr lang="en" sz="3600">
                <a:solidFill>
                  <a:schemeClr val="lt1"/>
                </a:solidFill>
                <a:latin typeface="Arial"/>
                <a:ea typeface="Open Sans Light"/>
                <a:cs typeface="Arial"/>
              </a:rPr>
              <a:t>ESDS Mission and Sub-Orbital Support</a:t>
            </a:r>
            <a:endParaRPr lang="en" sz="360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2A427D-D3A1-61D2-84D2-A0609B806891}"/>
              </a:ext>
            </a:extLst>
          </p:cNvPr>
          <p:cNvSpPr txBox="1"/>
          <p:nvPr/>
        </p:nvSpPr>
        <p:spPr>
          <a:xfrm>
            <a:off x="322310" y="3425860"/>
            <a:ext cx="5586785" cy="289310"/>
          </a:xfrm>
          <a:prstGeom prst="rect">
            <a:avLst/>
          </a:prstGeom>
          <a:noFill/>
        </p:spPr>
        <p:txBody>
          <a:bodyPr wrap="square" lIns="91440" tIns="45720" rIns="91440" bIns="45720" rtlCol="0" anchor="t">
            <a:spAutoFit/>
          </a:bodyPr>
          <a:lstStyle/>
          <a:p>
            <a:pPr>
              <a:lnSpc>
                <a:spcPct val="80000"/>
              </a:lnSpc>
              <a:spcBef>
                <a:spcPts val="300"/>
              </a:spcBef>
              <a:buSzPts val="688"/>
            </a:pPr>
            <a:r>
              <a:rPr lang="en-US" sz="1600">
                <a:solidFill>
                  <a:schemeClr val="bg1"/>
                </a:solidFill>
              </a:rPr>
              <a:t>ESSP Forum  |  August 23, 2023</a:t>
            </a:r>
          </a:p>
        </p:txBody>
      </p:sp>
      <p:sp>
        <p:nvSpPr>
          <p:cNvPr id="7" name="Google Shape;224;p28">
            <a:extLst>
              <a:ext uri="{FF2B5EF4-FFF2-40B4-BE49-F238E27FC236}">
                <a16:creationId xmlns:a16="http://schemas.microsoft.com/office/drawing/2014/main" id="{19E640A5-2C1C-538A-D56D-4B419839A438}"/>
              </a:ext>
            </a:extLst>
          </p:cNvPr>
          <p:cNvSpPr txBox="1"/>
          <p:nvPr/>
        </p:nvSpPr>
        <p:spPr>
          <a:xfrm>
            <a:off x="322309" y="3893173"/>
            <a:ext cx="5747747" cy="1123354"/>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000" b="1">
                <a:solidFill>
                  <a:srgbClr val="FFFFFF"/>
                </a:solidFill>
              </a:rPr>
              <a:t>Cerese Albers, Ph.D.</a:t>
            </a:r>
            <a:endParaRPr sz="2000" b="1">
              <a:solidFill>
                <a:srgbClr val="FFFFFF"/>
              </a:solidFill>
            </a:endParaRPr>
          </a:p>
          <a:p>
            <a:pPr marL="0" lvl="0" indent="0" rtl="0">
              <a:spcBef>
                <a:spcPts val="300"/>
              </a:spcBef>
              <a:spcAft>
                <a:spcPts val="0"/>
              </a:spcAft>
              <a:buNone/>
            </a:pPr>
            <a:r>
              <a:rPr lang="en" sz="1800">
                <a:solidFill>
                  <a:srgbClr val="FFFFFF"/>
                </a:solidFill>
              </a:rPr>
              <a:t>Program Executive, Earth Science Data Systems</a:t>
            </a:r>
            <a:endParaRPr sz="1800">
              <a:solidFill>
                <a:srgbClr val="FFFFFF"/>
              </a:solidFill>
            </a:endParaRPr>
          </a:p>
          <a:p>
            <a:pPr marL="0" lvl="0" indent="0" rtl="0">
              <a:spcBef>
                <a:spcPts val="300"/>
              </a:spcBef>
              <a:spcAft>
                <a:spcPts val="0"/>
              </a:spcAft>
              <a:buNone/>
            </a:pPr>
            <a:r>
              <a:rPr lang="en" sz="1800">
                <a:solidFill>
                  <a:srgbClr val="FFFFFF"/>
                </a:solidFill>
                <a:latin typeface="Arial" panose="020B0604020202020204" pitchFamily="34" charset="0"/>
                <a:cs typeface="Arial" panose="020B0604020202020204" pitchFamily="34" charset="0"/>
              </a:rPr>
              <a:t>NASA Headquarters </a:t>
            </a:r>
            <a:endParaRPr sz="18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870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B00D-D78F-A136-8358-8758A6A8F80C}"/>
              </a:ext>
            </a:extLst>
          </p:cNvPr>
          <p:cNvSpPr>
            <a:spLocks noGrp="1"/>
          </p:cNvSpPr>
          <p:nvPr>
            <p:ph type="title"/>
          </p:nvPr>
        </p:nvSpPr>
        <p:spPr/>
        <p:txBody>
          <a:bodyPr>
            <a:normAutofit fontScale="90000"/>
          </a:bodyPr>
          <a:lstStyle/>
          <a:p>
            <a:r>
              <a:rPr lang="en-US">
                <a:latin typeface="Arial"/>
                <a:ea typeface="Open Sans"/>
                <a:cs typeface="Arial"/>
              </a:rPr>
              <a:t>Highlighted Contributions from ESDIS and IMPACT Projects facilitating Mission Data for Users</a:t>
            </a:r>
            <a:endParaRPr lang="en-US"/>
          </a:p>
        </p:txBody>
      </p:sp>
      <p:sp>
        <p:nvSpPr>
          <p:cNvPr id="3" name="Content Placeholder 2">
            <a:extLst>
              <a:ext uri="{FF2B5EF4-FFF2-40B4-BE49-F238E27FC236}">
                <a16:creationId xmlns:a16="http://schemas.microsoft.com/office/drawing/2014/main" id="{B891A7E1-A9B6-43A5-9387-79C10461DF7F}"/>
              </a:ext>
            </a:extLst>
          </p:cNvPr>
          <p:cNvSpPr>
            <a:spLocks noGrp="1"/>
          </p:cNvSpPr>
          <p:nvPr>
            <p:ph idx="1"/>
          </p:nvPr>
        </p:nvSpPr>
        <p:spPr>
          <a:xfrm>
            <a:off x="838200" y="2702447"/>
            <a:ext cx="7879080" cy="3914775"/>
          </a:xfrm>
        </p:spPr>
        <p:txBody>
          <a:bodyPr vert="horz" lIns="91440" tIns="45720" rIns="91440" bIns="45720" rtlCol="0" anchor="t">
            <a:normAutofit fontScale="70000" lnSpcReduction="20000"/>
          </a:bodyPr>
          <a:lstStyle/>
          <a:p>
            <a:r>
              <a:rPr lang="en-US">
                <a:latin typeface="Arial"/>
                <a:ea typeface="Open Sans"/>
                <a:cs typeface="Arial"/>
              </a:rPr>
              <a:t>LANCE: NRT portal</a:t>
            </a:r>
          </a:p>
          <a:p>
            <a:r>
              <a:rPr lang="en-US">
                <a:latin typeface="Arial"/>
                <a:ea typeface="Open Sans"/>
                <a:cs typeface="Arial"/>
              </a:rPr>
              <a:t>Large Data Transfer technologu</a:t>
            </a:r>
          </a:p>
          <a:p>
            <a:r>
              <a:rPr lang="en-US">
                <a:latin typeface="Arial"/>
                <a:ea typeface="Open Sans"/>
                <a:cs typeface="Arial"/>
              </a:rPr>
              <a:t>ML/ AI and Foundation Models</a:t>
            </a:r>
            <a:endParaRPr lang="en-US"/>
          </a:p>
          <a:p>
            <a:r>
              <a:rPr lang="en-US">
                <a:latin typeface="Arial"/>
                <a:ea typeface="Open Sans"/>
                <a:cs typeface="Arial"/>
              </a:rPr>
              <a:t>Visualization Tools</a:t>
            </a:r>
          </a:p>
          <a:p>
            <a:r>
              <a:rPr lang="en-US">
                <a:latin typeface="Arial"/>
                <a:ea typeface="Open Sans"/>
                <a:cs typeface="Arial"/>
              </a:rPr>
              <a:t>Cloud-based Infrastructure</a:t>
            </a:r>
            <a:endParaRPr lang="en-US"/>
          </a:p>
          <a:p>
            <a:r>
              <a:rPr lang="en-US">
                <a:latin typeface="Arial"/>
                <a:ea typeface="Open Sans"/>
                <a:cs typeface="Arial"/>
              </a:rPr>
              <a:t>Sub-orbital campaign explorer (CASEI)</a:t>
            </a:r>
            <a:endParaRPr lang="en-US"/>
          </a:p>
          <a:p>
            <a:r>
              <a:rPr lang="en-US">
                <a:latin typeface="Arial"/>
                <a:ea typeface="Open Sans"/>
                <a:cs typeface="Arial"/>
              </a:rPr>
              <a:t>Specific data transformation tools</a:t>
            </a:r>
            <a:endParaRPr lang="en-US"/>
          </a:p>
          <a:p>
            <a:r>
              <a:rPr lang="en-US">
                <a:latin typeface="Arial"/>
                <a:ea typeface="Open Sans"/>
                <a:cs typeface="Arial"/>
              </a:rPr>
              <a:t>Common Metadata Repository</a:t>
            </a:r>
            <a:endParaRPr lang="en-US"/>
          </a:p>
          <a:p>
            <a:r>
              <a:rPr lang="en-US">
                <a:latin typeface="Arial"/>
                <a:ea typeface="Open Sans"/>
                <a:cs typeface="Arial"/>
              </a:rPr>
              <a:t>Dedicated interfaces and collaborations with other agencies</a:t>
            </a:r>
            <a:endParaRPr lang="en-US"/>
          </a:p>
          <a:p>
            <a:endParaRPr lang="en-US"/>
          </a:p>
        </p:txBody>
      </p:sp>
    </p:spTree>
    <p:extLst>
      <p:ext uri="{BB962C8B-B14F-4D97-AF65-F5344CB8AC3E}">
        <p14:creationId xmlns:p14="http://schemas.microsoft.com/office/powerpoint/2010/main" val="3997729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A9503A-42AD-4961-4361-5B638A2EECDE}"/>
              </a:ext>
            </a:extLst>
          </p:cNvPr>
          <p:cNvSpPr>
            <a:spLocks noGrp="1"/>
          </p:cNvSpPr>
          <p:nvPr>
            <p:ph type="title"/>
          </p:nvPr>
        </p:nvSpPr>
        <p:spPr>
          <a:xfrm>
            <a:off x="838200" y="710264"/>
            <a:ext cx="7879080" cy="980424"/>
          </a:xfrm>
        </p:spPr>
        <p:txBody>
          <a:bodyPr>
            <a:normAutofit fontScale="90000"/>
          </a:bodyPr>
          <a:lstStyle/>
          <a:p>
            <a:r>
              <a:rPr lang="en-US">
                <a:latin typeface="Arial"/>
                <a:ea typeface="Open Sans"/>
                <a:cs typeface="Arial"/>
              </a:rPr>
              <a:t>DAACs are our User-Facing Stewards of Mission Data and Enabling Open Source Science</a:t>
            </a:r>
            <a:endParaRPr lang="en-US"/>
          </a:p>
        </p:txBody>
      </p:sp>
      <p:sp>
        <p:nvSpPr>
          <p:cNvPr id="11" name="Content Placeholder 2">
            <a:extLst>
              <a:ext uri="{FF2B5EF4-FFF2-40B4-BE49-F238E27FC236}">
                <a16:creationId xmlns:a16="http://schemas.microsoft.com/office/drawing/2014/main" id="{3AF94D3D-1E20-04EB-4933-E7E6D1C79EAE}"/>
              </a:ext>
            </a:extLst>
          </p:cNvPr>
          <p:cNvSpPr>
            <a:spLocks noGrp="1"/>
          </p:cNvSpPr>
          <p:nvPr>
            <p:ph idx="1"/>
          </p:nvPr>
        </p:nvSpPr>
        <p:spPr>
          <a:xfrm>
            <a:off x="838200" y="2538060"/>
            <a:ext cx="8244422" cy="4137983"/>
          </a:xfrm>
        </p:spPr>
        <p:txBody>
          <a:bodyPr vert="horz" lIns="91440" tIns="45720" rIns="91440" bIns="45720" rtlCol="0" anchor="t">
            <a:normAutofit fontScale="62500" lnSpcReduction="20000"/>
          </a:bodyPr>
          <a:lstStyle/>
          <a:p>
            <a:pPr marL="285750" indent="-285750">
              <a:lnSpc>
                <a:spcPct val="140000"/>
              </a:lnSpc>
              <a:spcBef>
                <a:spcPts val="0"/>
              </a:spcBef>
              <a:spcAft>
                <a:spcPts val="600"/>
              </a:spcAft>
              <a:buSzPts val="2300"/>
            </a:pPr>
            <a:r>
              <a:rPr lang="en-US">
                <a:latin typeface="Arial"/>
                <a:ea typeface="Open Sans"/>
                <a:cs typeface="Arial"/>
              </a:rPr>
              <a:t>Create or access specialized tools developed for User communities.</a:t>
            </a:r>
            <a:endParaRPr lang="en-US">
              <a:ea typeface="Open Sans"/>
            </a:endParaRPr>
          </a:p>
          <a:p>
            <a:pPr lvl="1">
              <a:lnSpc>
                <a:spcPct val="140000"/>
              </a:lnSpc>
              <a:spcBef>
                <a:spcPts val="0"/>
              </a:spcBef>
              <a:spcAft>
                <a:spcPts val="600"/>
              </a:spcAft>
              <a:buSzPts val="2300"/>
            </a:pPr>
            <a:r>
              <a:rPr lang="en-US">
                <a:solidFill>
                  <a:srgbClr val="FFFFFF"/>
                </a:solidFill>
                <a:latin typeface="Arial"/>
                <a:ea typeface="Open Sans"/>
                <a:cs typeface="Arial"/>
              </a:rPr>
              <a:t>Some DAAC-developed, some ESDIS-developed, some ESDS-wide</a:t>
            </a:r>
          </a:p>
          <a:p>
            <a:pPr lvl="1">
              <a:lnSpc>
                <a:spcPct val="140000"/>
              </a:lnSpc>
              <a:spcBef>
                <a:spcPts val="0"/>
              </a:spcBef>
              <a:spcAft>
                <a:spcPts val="600"/>
              </a:spcAft>
              <a:buClr>
                <a:srgbClr val="0B3C91"/>
              </a:buClr>
              <a:buSzPts val="2300"/>
            </a:pPr>
            <a:r>
              <a:rPr lang="en-US">
                <a:solidFill>
                  <a:srgbClr val="FFFFFF"/>
                </a:solidFill>
                <a:latin typeface="Arial"/>
                <a:ea typeface="Open Sans"/>
                <a:cs typeface="Arial"/>
              </a:rPr>
              <a:t>Cloud access, training, and advanced cloud capabilities for users</a:t>
            </a:r>
            <a:endParaRPr lang="en-US">
              <a:latin typeface="Arial"/>
              <a:ea typeface="Open Sans"/>
              <a:cs typeface="Arial"/>
            </a:endParaRPr>
          </a:p>
          <a:p>
            <a:pPr marL="285750" indent="-285750">
              <a:lnSpc>
                <a:spcPct val="140000"/>
              </a:lnSpc>
              <a:spcBef>
                <a:spcPts val="0"/>
              </a:spcBef>
              <a:spcAft>
                <a:spcPts val="600"/>
              </a:spcAft>
              <a:buSzPts val="2300"/>
            </a:pPr>
            <a:r>
              <a:rPr lang="en-US">
                <a:latin typeface="Arial"/>
                <a:ea typeface="Open Sans"/>
                <a:cs typeface="Arial"/>
              </a:rPr>
              <a:t>Advocates for use of Mission Data by new communities.</a:t>
            </a:r>
          </a:p>
          <a:p>
            <a:pPr marL="285750" indent="-285750">
              <a:lnSpc>
                <a:spcPct val="140000"/>
              </a:lnSpc>
              <a:spcBef>
                <a:spcPts val="0"/>
              </a:spcBef>
              <a:spcAft>
                <a:spcPts val="600"/>
              </a:spcAft>
              <a:buSzPts val="2300"/>
            </a:pPr>
            <a:r>
              <a:rPr lang="en-US">
                <a:latin typeface="Arial"/>
                <a:ea typeface="Open Sans"/>
                <a:cs typeface="Arial"/>
              </a:rPr>
              <a:t>Advocates user viewpoints to program and division decision-making</a:t>
            </a:r>
          </a:p>
          <a:p>
            <a:pPr lvl="1">
              <a:lnSpc>
                <a:spcPct val="140000"/>
              </a:lnSpc>
              <a:spcBef>
                <a:spcPts val="0"/>
              </a:spcBef>
              <a:spcAft>
                <a:spcPts val="600"/>
              </a:spcAft>
              <a:buSzPts val="2300"/>
            </a:pPr>
            <a:r>
              <a:rPr lang="en-US">
                <a:solidFill>
                  <a:schemeClr val="bg1"/>
                </a:solidFill>
                <a:latin typeface="Arial"/>
                <a:ea typeface="Open Sans"/>
                <a:cs typeface="Arial"/>
              </a:rPr>
              <a:t>Advocate requests for addition of new datasets ancillary to original mission</a:t>
            </a:r>
            <a:endParaRPr lang="en-US">
              <a:solidFill>
                <a:schemeClr val="bg1"/>
              </a:solidFill>
              <a:ea typeface="Open Sans"/>
            </a:endParaRPr>
          </a:p>
          <a:p>
            <a:pPr marL="285750" indent="-285750">
              <a:lnSpc>
                <a:spcPct val="140000"/>
              </a:lnSpc>
              <a:spcBef>
                <a:spcPts val="0"/>
              </a:spcBef>
              <a:spcAft>
                <a:spcPts val="600"/>
              </a:spcAft>
              <a:buSzPts val="2300"/>
            </a:pPr>
            <a:r>
              <a:rPr lang="en-US">
                <a:latin typeface="Arial"/>
                <a:ea typeface="Open Sans"/>
                <a:cs typeface="Arial"/>
              </a:rPr>
              <a:t>Expert Level of Service applied to data and to curation, maintenance, and long-term preservation</a:t>
            </a:r>
            <a:endParaRPr lang="en-US" sz="3200">
              <a:ea typeface="Open Sans"/>
            </a:endParaRPr>
          </a:p>
          <a:p>
            <a:pPr marL="285750" indent="-285750">
              <a:lnSpc>
                <a:spcPct val="140000"/>
              </a:lnSpc>
              <a:spcBef>
                <a:spcPts val="0"/>
              </a:spcBef>
              <a:spcAft>
                <a:spcPts val="600"/>
              </a:spcAft>
              <a:buSzPts val="2300"/>
            </a:pPr>
            <a:r>
              <a:rPr lang="en-US">
                <a:latin typeface="Arial"/>
                <a:ea typeface="Open Sans"/>
                <a:cs typeface="Arial"/>
              </a:rPr>
              <a:t>Advocates of user-facing open-science</a:t>
            </a:r>
          </a:p>
        </p:txBody>
      </p:sp>
    </p:spTree>
    <p:extLst>
      <p:ext uri="{BB962C8B-B14F-4D97-AF65-F5344CB8AC3E}">
        <p14:creationId xmlns:p14="http://schemas.microsoft.com/office/powerpoint/2010/main" val="349484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B709-D2BB-15D6-3F66-9AD1F530D20D}"/>
              </a:ext>
            </a:extLst>
          </p:cNvPr>
          <p:cNvSpPr>
            <a:spLocks noGrp="1"/>
          </p:cNvSpPr>
          <p:nvPr>
            <p:ph type="title"/>
          </p:nvPr>
        </p:nvSpPr>
        <p:spPr/>
        <p:txBody>
          <a:bodyPr/>
          <a:lstStyle/>
          <a:p>
            <a:r>
              <a:rPr lang="en-US">
                <a:latin typeface="Arial"/>
                <a:ea typeface="Open Sans"/>
                <a:cs typeface="Arial"/>
              </a:rPr>
              <a:t>We want to hear from you!</a:t>
            </a:r>
            <a:endParaRPr lang="en-US"/>
          </a:p>
        </p:txBody>
      </p:sp>
      <p:sp>
        <p:nvSpPr>
          <p:cNvPr id="3" name="Content Placeholder 2">
            <a:extLst>
              <a:ext uri="{FF2B5EF4-FFF2-40B4-BE49-F238E27FC236}">
                <a16:creationId xmlns:a16="http://schemas.microsoft.com/office/drawing/2014/main" id="{EEBC98C4-0DBD-579F-5944-D0A5AF18F14B}"/>
              </a:ext>
            </a:extLst>
          </p:cNvPr>
          <p:cNvSpPr>
            <a:spLocks noGrp="1"/>
          </p:cNvSpPr>
          <p:nvPr>
            <p:ph idx="1"/>
          </p:nvPr>
        </p:nvSpPr>
        <p:spPr>
          <a:xfrm>
            <a:off x="838200" y="1825625"/>
            <a:ext cx="8192230" cy="4885542"/>
          </a:xfrm>
        </p:spPr>
        <p:txBody>
          <a:bodyPr vert="horz" lIns="91440" tIns="45720" rIns="91440" bIns="45720" rtlCol="0" anchor="t">
            <a:normAutofit lnSpcReduction="10000"/>
          </a:bodyPr>
          <a:lstStyle/>
          <a:p>
            <a:pPr marL="0" indent="0">
              <a:buNone/>
            </a:pPr>
            <a:r>
              <a:rPr lang="en-US">
                <a:latin typeface="Arial"/>
                <a:ea typeface="Open Sans"/>
                <a:cs typeface="Arial"/>
              </a:rPr>
              <a:t>This is a time for open discussion:</a:t>
            </a:r>
            <a:endParaRPr lang="en-US"/>
          </a:p>
          <a:p>
            <a:pPr marL="971550" lvl="1" indent="-514350">
              <a:buAutoNum type="arabicPeriod"/>
            </a:pPr>
            <a:r>
              <a:rPr lang="en-US">
                <a:solidFill>
                  <a:srgbClr val="FFFFFF"/>
                </a:solidFill>
                <a:latin typeface="Arial"/>
                <a:ea typeface="Open Sans"/>
                <a:cs typeface="Arial"/>
              </a:rPr>
              <a:t>What are some </a:t>
            </a:r>
            <a:r>
              <a:rPr lang="en-US" b="1" i="1">
                <a:solidFill>
                  <a:srgbClr val="FFFFFF"/>
                </a:solidFill>
                <a:latin typeface="Arial"/>
                <a:ea typeface="Open Sans"/>
                <a:cs typeface="Arial"/>
              </a:rPr>
              <a:t>unique</a:t>
            </a:r>
            <a:r>
              <a:rPr lang="en-US">
                <a:solidFill>
                  <a:srgbClr val="FFFFFF"/>
                </a:solidFill>
                <a:latin typeface="Arial"/>
                <a:ea typeface="Open Sans"/>
                <a:cs typeface="Arial"/>
              </a:rPr>
              <a:t> ways you have been helped working directly with a DAAC?</a:t>
            </a:r>
          </a:p>
          <a:p>
            <a:pPr marL="971550" lvl="1" indent="-514350">
              <a:buAutoNum type="arabicPeriod"/>
            </a:pPr>
            <a:r>
              <a:rPr lang="en-US">
                <a:solidFill>
                  <a:srgbClr val="FFFFFF"/>
                </a:solidFill>
                <a:latin typeface="Arial"/>
                <a:ea typeface="Open Sans"/>
                <a:cs typeface="Arial"/>
              </a:rPr>
              <a:t>What is something new you would like to see DAACs do or engage in?</a:t>
            </a:r>
          </a:p>
          <a:p>
            <a:pPr marL="971550" lvl="1" indent="-514350">
              <a:buAutoNum type="arabicPeriod"/>
            </a:pPr>
            <a:r>
              <a:rPr lang="en-US">
                <a:solidFill>
                  <a:srgbClr val="FFFFFF"/>
                </a:solidFill>
                <a:latin typeface="Arial"/>
                <a:ea typeface="Open Sans"/>
                <a:cs typeface="Arial"/>
              </a:rPr>
              <a:t>If there was just one improvement for ESDS Mission Support as-a-whole that you could recommend, what would it be?</a:t>
            </a:r>
          </a:p>
          <a:p>
            <a:pPr marL="971550" lvl="1" indent="-514350">
              <a:buAutoNum type="arabicPeriod"/>
            </a:pPr>
            <a:r>
              <a:rPr lang="en-US">
                <a:solidFill>
                  <a:srgbClr val="FFFFFF"/>
                </a:solidFill>
                <a:latin typeface="Arial"/>
                <a:ea typeface="Open Sans"/>
                <a:cs typeface="Arial"/>
              </a:rPr>
              <a:t>What is a sub-orbital support recommendation that you have for ADMG?</a:t>
            </a:r>
            <a:endParaRPr lang="en-US">
              <a:solidFill>
                <a:srgbClr val="FFFFFF"/>
              </a:solidFill>
            </a:endParaRPr>
          </a:p>
        </p:txBody>
      </p:sp>
      <p:sp>
        <p:nvSpPr>
          <p:cNvPr id="4" name="TextBox 3">
            <a:extLst>
              <a:ext uri="{FF2B5EF4-FFF2-40B4-BE49-F238E27FC236}">
                <a16:creationId xmlns:a16="http://schemas.microsoft.com/office/drawing/2014/main" id="{F145A546-BBA2-6F82-747E-44DCB4B3EF0A}"/>
              </a:ext>
            </a:extLst>
          </p:cNvPr>
          <p:cNvSpPr txBox="1"/>
          <p:nvPr/>
        </p:nvSpPr>
        <p:spPr>
          <a:xfrm>
            <a:off x="4724400" y="32004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6715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C88100-4A9A-AED8-5C33-84A058F63ADD}"/>
              </a:ext>
            </a:extLst>
          </p:cNvPr>
          <p:cNvGrpSpPr/>
          <p:nvPr/>
        </p:nvGrpSpPr>
        <p:grpSpPr>
          <a:xfrm>
            <a:off x="0" y="0"/>
            <a:ext cx="12191999" cy="700664"/>
            <a:chOff x="0" y="0"/>
            <a:chExt cx="12191999" cy="700664"/>
          </a:xfrm>
        </p:grpSpPr>
        <p:pic>
          <p:nvPicPr>
            <p:cNvPr id="5" name="Picture 4" descr="Graphical user interface, application&#10;&#10;Description automatically generated">
              <a:extLst>
                <a:ext uri="{FF2B5EF4-FFF2-40B4-BE49-F238E27FC236}">
                  <a16:creationId xmlns:a16="http://schemas.microsoft.com/office/drawing/2014/main" id="{EC7169C2-9423-5F28-56D4-5760725B2215}"/>
                </a:ext>
              </a:extLst>
            </p:cNvPr>
            <p:cNvPicPr>
              <a:picLocks noChangeAspect="1"/>
            </p:cNvPicPr>
            <p:nvPr/>
          </p:nvPicPr>
          <p:blipFill rotWithShape="1">
            <a:blip r:embed="rId3">
              <a:extLst>
                <a:ext uri="{28A0092B-C50C-407E-A947-70E740481C1C}">
                  <a14:useLocalDpi xmlns:a14="http://schemas.microsoft.com/office/drawing/2010/main" val="0"/>
                </a:ext>
              </a:extLst>
            </a:blip>
            <a:srcRect r="20179" b="81905"/>
            <a:stretch/>
          </p:blipFill>
          <p:spPr>
            <a:xfrm>
              <a:off x="0" y="0"/>
              <a:ext cx="5455578" cy="700664"/>
            </a:xfrm>
            <a:prstGeom prst="rect">
              <a:avLst/>
            </a:prstGeom>
          </p:spPr>
        </p:pic>
        <p:sp>
          <p:nvSpPr>
            <p:cNvPr id="6" name="Rectangle 5">
              <a:extLst>
                <a:ext uri="{FF2B5EF4-FFF2-40B4-BE49-F238E27FC236}">
                  <a16:creationId xmlns:a16="http://schemas.microsoft.com/office/drawing/2014/main" id="{596517E4-997C-EA96-ECE6-1E1D27EEF8E6}"/>
                </a:ext>
              </a:extLst>
            </p:cNvPr>
            <p:cNvSpPr/>
            <p:nvPr/>
          </p:nvSpPr>
          <p:spPr>
            <a:xfrm>
              <a:off x="5006938" y="0"/>
              <a:ext cx="7185061" cy="700664"/>
            </a:xfrm>
            <a:prstGeom prst="rect">
              <a:avLst/>
            </a:prstGeom>
            <a:gradFill flip="none" rotWithShape="1">
              <a:gsLst>
                <a:gs pos="7000">
                  <a:srgbClr val="243E50"/>
                </a:gs>
                <a:gs pos="82000">
                  <a:srgbClr val="30506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B93DEF15-46CD-436E-B489-9102EE7B0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161" y="60356"/>
              <a:ext cx="701096" cy="579951"/>
            </a:xfrm>
            <a:prstGeom prst="rect">
              <a:avLst/>
            </a:prstGeom>
          </p:spPr>
        </p:pic>
      </p:grpSp>
      <p:pic>
        <p:nvPicPr>
          <p:cNvPr id="3" name="Google Shape;149;p5" descr="Image">
            <a:extLst>
              <a:ext uri="{FF2B5EF4-FFF2-40B4-BE49-F238E27FC236}">
                <a16:creationId xmlns:a16="http://schemas.microsoft.com/office/drawing/2014/main" id="{188A00D9-3019-0DD0-C9D0-6B194769BB67}"/>
              </a:ext>
            </a:extLst>
          </p:cNvPr>
          <p:cNvPicPr preferRelativeResize="0"/>
          <p:nvPr/>
        </p:nvPicPr>
        <p:blipFill rotWithShape="1">
          <a:blip r:embed="rId5">
            <a:alphaModFix/>
          </a:blip>
          <a:srcRect/>
          <a:stretch/>
        </p:blipFill>
        <p:spPr>
          <a:xfrm>
            <a:off x="1307689" y="640307"/>
            <a:ext cx="9516911" cy="6134119"/>
          </a:xfrm>
          <a:prstGeom prst="rect">
            <a:avLst/>
          </a:prstGeom>
          <a:noFill/>
          <a:ln>
            <a:noFill/>
          </a:ln>
        </p:spPr>
      </p:pic>
      <p:sp>
        <p:nvSpPr>
          <p:cNvPr id="4" name="Google Shape;150;p5">
            <a:extLst>
              <a:ext uri="{FF2B5EF4-FFF2-40B4-BE49-F238E27FC236}">
                <a16:creationId xmlns:a16="http://schemas.microsoft.com/office/drawing/2014/main" id="{F4F792F4-510D-CDB9-AF94-1A564388D27C}"/>
              </a:ext>
            </a:extLst>
          </p:cNvPr>
          <p:cNvSpPr txBox="1"/>
          <p:nvPr/>
        </p:nvSpPr>
        <p:spPr>
          <a:xfrm>
            <a:off x="4170708" y="5289784"/>
            <a:ext cx="7017711" cy="1240637"/>
          </a:xfrm>
          <a:prstGeom prst="rect">
            <a:avLst/>
          </a:prstGeom>
          <a:solidFill>
            <a:schemeClr val="accent1">
              <a:alpha val="32000"/>
            </a:schemeClr>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3600">
                <a:solidFill>
                  <a:schemeClr val="accent2"/>
                </a:solidFill>
                <a:latin typeface="Calibri"/>
                <a:ea typeface="Calibri"/>
                <a:cs typeface="Calibri"/>
                <a:sym typeface="Calibri"/>
              </a:rPr>
              <a:t>Distributed Active Archive Centers (DAACs)</a:t>
            </a:r>
            <a:endParaRPr sz="440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70516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2;p24" descr="A view of the earth from space&#10;&#10;Description automatically generated with medium confidence">
            <a:extLst>
              <a:ext uri="{FF2B5EF4-FFF2-40B4-BE49-F238E27FC236}">
                <a16:creationId xmlns:a16="http://schemas.microsoft.com/office/drawing/2014/main" id="{472CA608-1F86-26C2-036E-5F3495A173CE}"/>
              </a:ext>
            </a:extLst>
          </p:cNvPr>
          <p:cNvPicPr preferRelativeResize="0">
            <a:picLocks/>
          </p:cNvPicPr>
          <p:nvPr/>
        </p:nvPicPr>
        <p:blipFill rotWithShape="1">
          <a:blip r:embed="rId3"/>
          <a:srcRect t="7715" b="7715"/>
          <a:stretch/>
        </p:blipFill>
        <p:spPr>
          <a:xfrm>
            <a:off x="20" y="1282"/>
            <a:ext cx="9504927" cy="6110761"/>
          </a:xfrm>
          <a:prstGeom prst="rect">
            <a:avLst/>
          </a:prstGeom>
          <a:noFill/>
        </p:spPr>
      </p:pic>
      <p:sp>
        <p:nvSpPr>
          <p:cNvPr id="4" name="Rectangle 3">
            <a:extLst>
              <a:ext uri="{FF2B5EF4-FFF2-40B4-BE49-F238E27FC236}">
                <a16:creationId xmlns:a16="http://schemas.microsoft.com/office/drawing/2014/main" id="{A938D4FD-C293-C817-99E9-3801E6DE4FF5}"/>
              </a:ext>
            </a:extLst>
          </p:cNvPr>
          <p:cNvSpPr/>
          <p:nvPr/>
        </p:nvSpPr>
        <p:spPr>
          <a:xfrm>
            <a:off x="3212432" y="1"/>
            <a:ext cx="8979568" cy="6112042"/>
          </a:xfrm>
          <a:prstGeom prst="rect">
            <a:avLst/>
          </a:prstGeom>
          <a:solidFill>
            <a:srgbClr val="3F6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031609-D71C-557A-A87E-A0AFDE3B3B33}"/>
              </a:ext>
            </a:extLst>
          </p:cNvPr>
          <p:cNvSpPr/>
          <p:nvPr/>
        </p:nvSpPr>
        <p:spPr>
          <a:xfrm>
            <a:off x="-1523" y="6098596"/>
            <a:ext cx="12188952" cy="58741"/>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DC1B52D-D006-1A9B-C50A-DE60070D6DEE}"/>
              </a:ext>
            </a:extLst>
          </p:cNvPr>
          <p:cNvGrpSpPr/>
          <p:nvPr/>
        </p:nvGrpSpPr>
        <p:grpSpPr>
          <a:xfrm>
            <a:off x="-1523" y="6157337"/>
            <a:ext cx="12191999" cy="700664"/>
            <a:chOff x="0" y="0"/>
            <a:chExt cx="12191999" cy="700664"/>
          </a:xfrm>
        </p:grpSpPr>
        <p:pic>
          <p:nvPicPr>
            <p:cNvPr id="8" name="Picture 7" descr="Graphical user interface, application&#10;&#10;Description automatically generated">
              <a:extLst>
                <a:ext uri="{FF2B5EF4-FFF2-40B4-BE49-F238E27FC236}">
                  <a16:creationId xmlns:a16="http://schemas.microsoft.com/office/drawing/2014/main" id="{CB7A63D9-E2A4-CA95-5008-D24032B4BFE1}"/>
                </a:ext>
              </a:extLst>
            </p:cNvPr>
            <p:cNvPicPr>
              <a:picLocks noChangeAspect="1"/>
            </p:cNvPicPr>
            <p:nvPr/>
          </p:nvPicPr>
          <p:blipFill rotWithShape="1">
            <a:blip r:embed="rId4">
              <a:extLst>
                <a:ext uri="{28A0092B-C50C-407E-A947-70E740481C1C}">
                  <a14:useLocalDpi xmlns:a14="http://schemas.microsoft.com/office/drawing/2010/main" val="0"/>
                </a:ext>
              </a:extLst>
            </a:blip>
            <a:srcRect r="20179" b="81905"/>
            <a:stretch/>
          </p:blipFill>
          <p:spPr>
            <a:xfrm>
              <a:off x="0" y="0"/>
              <a:ext cx="5455578" cy="700664"/>
            </a:xfrm>
            <a:prstGeom prst="rect">
              <a:avLst/>
            </a:prstGeom>
          </p:spPr>
        </p:pic>
        <p:sp>
          <p:nvSpPr>
            <p:cNvPr id="10" name="Rectangle 9">
              <a:extLst>
                <a:ext uri="{FF2B5EF4-FFF2-40B4-BE49-F238E27FC236}">
                  <a16:creationId xmlns:a16="http://schemas.microsoft.com/office/drawing/2014/main" id="{BDA7ABCF-F7AB-AAED-15DB-EAEFD6F10942}"/>
                </a:ext>
              </a:extLst>
            </p:cNvPr>
            <p:cNvSpPr/>
            <p:nvPr/>
          </p:nvSpPr>
          <p:spPr>
            <a:xfrm>
              <a:off x="5006938" y="0"/>
              <a:ext cx="7185061" cy="700664"/>
            </a:xfrm>
            <a:prstGeom prst="rect">
              <a:avLst/>
            </a:prstGeom>
            <a:gradFill flip="none" rotWithShape="1">
              <a:gsLst>
                <a:gs pos="7000">
                  <a:srgbClr val="243E50"/>
                </a:gs>
                <a:gs pos="82000">
                  <a:srgbClr val="30506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145FFE12-2502-103C-9AE2-16A0C18D8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8161" y="60356"/>
              <a:ext cx="701096" cy="579951"/>
            </a:xfrm>
            <a:prstGeom prst="rect">
              <a:avLst/>
            </a:prstGeom>
          </p:spPr>
        </p:pic>
      </p:grpSp>
      <p:sp>
        <p:nvSpPr>
          <p:cNvPr id="16" name="Rectangle 15">
            <a:extLst>
              <a:ext uri="{FF2B5EF4-FFF2-40B4-BE49-F238E27FC236}">
                <a16:creationId xmlns:a16="http://schemas.microsoft.com/office/drawing/2014/main" id="{AB0C0B1B-6716-0E9C-4AE2-BC410E495D83}"/>
              </a:ext>
            </a:extLst>
          </p:cNvPr>
          <p:cNvSpPr/>
          <p:nvPr/>
        </p:nvSpPr>
        <p:spPr>
          <a:xfrm rot="5400000">
            <a:off x="193146" y="3019285"/>
            <a:ext cx="6110760" cy="72189"/>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7B36DC-9663-535F-02FB-1CE019BC4395}"/>
              </a:ext>
            </a:extLst>
          </p:cNvPr>
          <p:cNvSpPr txBox="1"/>
          <p:nvPr/>
        </p:nvSpPr>
        <p:spPr>
          <a:xfrm>
            <a:off x="4285460" y="0"/>
            <a:ext cx="7239000" cy="646331"/>
          </a:xfrm>
          <a:prstGeom prst="rect">
            <a:avLst/>
          </a:prstGeom>
          <a:noFill/>
        </p:spPr>
        <p:txBody>
          <a:bodyPr wrap="square" lIns="91440" tIns="45720" rIns="91440" bIns="45720" rtlCol="0" anchor="t">
            <a:spAutoFit/>
          </a:bodyPr>
          <a:lstStyle/>
          <a:p>
            <a:r>
              <a:rPr lang="en-US" sz="3600" b="1">
                <a:solidFill>
                  <a:schemeClr val="accent4"/>
                </a:solidFill>
                <a:latin typeface="Calibri"/>
                <a:cs typeface="Calibri"/>
              </a:rPr>
              <a:t>Data Repository Assignment Process</a:t>
            </a:r>
          </a:p>
        </p:txBody>
      </p:sp>
      <p:sp>
        <p:nvSpPr>
          <p:cNvPr id="7" name="TextBox 6">
            <a:extLst>
              <a:ext uri="{FF2B5EF4-FFF2-40B4-BE49-F238E27FC236}">
                <a16:creationId xmlns:a16="http://schemas.microsoft.com/office/drawing/2014/main" id="{ED8650B3-8015-46C3-39E9-E398558B5A75}"/>
              </a:ext>
            </a:extLst>
          </p:cNvPr>
          <p:cNvSpPr txBox="1"/>
          <p:nvPr/>
        </p:nvSpPr>
        <p:spPr>
          <a:xfrm>
            <a:off x="3682712" y="862381"/>
            <a:ext cx="7927968" cy="5355312"/>
          </a:xfrm>
          <a:prstGeom prst="rect">
            <a:avLst/>
          </a:prstGeom>
          <a:noFill/>
        </p:spPr>
        <p:txBody>
          <a:bodyPr wrap="square" rtlCol="0">
            <a:spAutoFit/>
          </a:bodyPr>
          <a:lstStyle/>
          <a:p>
            <a:pPr marL="228600" marR="0" lvl="0" indent="-228600" algn="l" rtl="0">
              <a:spcBef>
                <a:spcPts val="800"/>
              </a:spcBef>
              <a:spcAft>
                <a:spcPts val="0"/>
              </a:spcAft>
              <a:buClr>
                <a:schemeClr val="bg1"/>
              </a:buClr>
              <a:buSzPts val="3200"/>
              <a:buFont typeface="Arial"/>
              <a:buChar char="•"/>
            </a:pPr>
            <a:r>
              <a:rPr lang="en-US" sz="2800">
                <a:solidFill>
                  <a:schemeClr val="bg1"/>
                </a:solidFill>
                <a:latin typeface="Calibri"/>
                <a:ea typeface="Calibri"/>
                <a:cs typeface="Calibri"/>
                <a:sym typeface="Calibri"/>
              </a:rPr>
              <a:t>The data archive selection for missions is initiated at NASA headquarters and occurs by </a:t>
            </a:r>
            <a:r>
              <a:rPr lang="en-US" sz="2800">
                <a:solidFill>
                  <a:schemeClr val="accent4"/>
                </a:solidFill>
                <a:latin typeface="Calibri"/>
                <a:ea typeface="Calibri"/>
                <a:cs typeface="Calibri"/>
                <a:sym typeface="Calibri"/>
              </a:rPr>
              <a:t>KDP-B</a:t>
            </a:r>
            <a:r>
              <a:rPr lang="en-US" sz="2800">
                <a:solidFill>
                  <a:schemeClr val="bg1"/>
                </a:solidFill>
                <a:latin typeface="Calibri"/>
                <a:ea typeface="Calibri"/>
                <a:cs typeface="Calibri"/>
                <a:sym typeface="Calibri"/>
              </a:rPr>
              <a:t>.</a:t>
            </a:r>
          </a:p>
          <a:p>
            <a:pPr marL="228600" marR="0" lvl="0" indent="-228600" algn="l" rtl="0">
              <a:spcBef>
                <a:spcPts val="800"/>
              </a:spcBef>
              <a:spcAft>
                <a:spcPts val="0"/>
              </a:spcAft>
              <a:buClr>
                <a:schemeClr val="bg1"/>
              </a:buClr>
              <a:buSzPts val="3200"/>
              <a:buFont typeface="Arial"/>
              <a:buChar char="•"/>
            </a:pPr>
            <a:r>
              <a:rPr lang="en-US" sz="2800">
                <a:solidFill>
                  <a:schemeClr val="bg1"/>
                </a:solidFill>
                <a:latin typeface="Calibri"/>
                <a:ea typeface="Calibri"/>
                <a:cs typeface="Calibri"/>
                <a:sym typeface="Calibri"/>
              </a:rPr>
              <a:t>ESDIS makes a recommendation based on archive science alignment, synergies with current data holdings, available tools and services, technical experience, staffing, and cost.</a:t>
            </a:r>
          </a:p>
          <a:p>
            <a:pPr marL="228600" marR="0" lvl="0" indent="-228600" algn="l" rtl="0">
              <a:spcBef>
                <a:spcPts val="800"/>
              </a:spcBef>
              <a:spcAft>
                <a:spcPts val="0"/>
              </a:spcAft>
              <a:buClr>
                <a:schemeClr val="bg1"/>
              </a:buClr>
              <a:buSzPts val="3200"/>
              <a:buFont typeface="Arial"/>
              <a:buChar char="•"/>
            </a:pPr>
            <a:r>
              <a:rPr lang="en-US" sz="2800">
                <a:solidFill>
                  <a:schemeClr val="bg1"/>
                </a:solidFill>
                <a:latin typeface="Calibri"/>
                <a:ea typeface="Calibri"/>
                <a:cs typeface="Calibri"/>
                <a:sym typeface="Calibri"/>
              </a:rPr>
              <a:t>The final decision is made by NASA headquarters, including representatives from ESDS, Research and Analysis, and  Earth Applied Science.</a:t>
            </a:r>
          </a:p>
          <a:p>
            <a:pPr marL="228600" marR="0" lvl="0" indent="-228600" algn="l" rtl="0">
              <a:spcBef>
                <a:spcPts val="800"/>
              </a:spcBef>
              <a:spcAft>
                <a:spcPts val="0"/>
              </a:spcAft>
              <a:buClr>
                <a:schemeClr val="bg1"/>
              </a:buClr>
              <a:buSzPts val="3200"/>
              <a:buFont typeface="Arial"/>
              <a:buChar char="•"/>
            </a:pPr>
            <a:r>
              <a:rPr lang="en-US" sz="2800">
                <a:solidFill>
                  <a:schemeClr val="bg1"/>
                </a:solidFill>
                <a:latin typeface="Calibri"/>
                <a:ea typeface="Calibri"/>
                <a:cs typeface="Calibri"/>
                <a:sym typeface="Calibri"/>
              </a:rPr>
              <a:t>Frequently, our data archives are choosing to collaborate.</a:t>
            </a:r>
          </a:p>
          <a:p>
            <a:endParaRPr lang="en-US"/>
          </a:p>
        </p:txBody>
      </p:sp>
    </p:spTree>
    <p:extLst>
      <p:ext uri="{BB962C8B-B14F-4D97-AF65-F5344CB8AC3E}">
        <p14:creationId xmlns:p14="http://schemas.microsoft.com/office/powerpoint/2010/main" val="13021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19" descr="A view of the earth from space&#10;&#10;Description automatically generated with medium confidence"/>
          <p:cNvPicPr preferRelativeResize="0"/>
          <p:nvPr/>
        </p:nvPicPr>
        <p:blipFill rotWithShape="1">
          <a:blip r:embed="rId3">
            <a:alphaModFix/>
          </a:blip>
          <a:srcRect t="7715" b="7714"/>
          <a:stretch/>
        </p:blipFill>
        <p:spPr>
          <a:xfrm>
            <a:off x="20" y="1282"/>
            <a:ext cx="9504927" cy="6110761"/>
          </a:xfrm>
          <a:prstGeom prst="rect">
            <a:avLst/>
          </a:prstGeom>
          <a:noFill/>
          <a:ln>
            <a:noFill/>
          </a:ln>
        </p:spPr>
      </p:pic>
      <p:sp>
        <p:nvSpPr>
          <p:cNvPr id="159" name="Google Shape;159;p19"/>
          <p:cNvSpPr/>
          <p:nvPr/>
        </p:nvSpPr>
        <p:spPr>
          <a:xfrm>
            <a:off x="3212432" y="1"/>
            <a:ext cx="8978044" cy="6112042"/>
          </a:xfrm>
          <a:prstGeom prst="rect">
            <a:avLst/>
          </a:prstGeom>
          <a:solidFill>
            <a:srgbClr val="3F69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19"/>
          <p:cNvSpPr/>
          <p:nvPr/>
        </p:nvSpPr>
        <p:spPr>
          <a:xfrm>
            <a:off x="-1523" y="6098596"/>
            <a:ext cx="12188952" cy="58741"/>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1" name="Google Shape;161;p19"/>
          <p:cNvGrpSpPr/>
          <p:nvPr/>
        </p:nvGrpSpPr>
        <p:grpSpPr>
          <a:xfrm>
            <a:off x="-1523" y="6157337"/>
            <a:ext cx="12191999" cy="700664"/>
            <a:chOff x="0" y="0"/>
            <a:chExt cx="12191999" cy="700664"/>
          </a:xfrm>
        </p:grpSpPr>
        <p:pic>
          <p:nvPicPr>
            <p:cNvPr id="162" name="Google Shape;162;p19" descr="Graphical user interface, application&#10;&#10;Description automatically generated"/>
            <p:cNvPicPr preferRelativeResize="0"/>
            <p:nvPr/>
          </p:nvPicPr>
          <p:blipFill rotWithShape="1">
            <a:blip r:embed="rId4">
              <a:alphaModFix/>
            </a:blip>
            <a:srcRect r="20178" b="81905"/>
            <a:stretch/>
          </p:blipFill>
          <p:spPr>
            <a:xfrm>
              <a:off x="0" y="0"/>
              <a:ext cx="5455578" cy="700664"/>
            </a:xfrm>
            <a:prstGeom prst="rect">
              <a:avLst/>
            </a:prstGeom>
            <a:noFill/>
            <a:ln>
              <a:noFill/>
            </a:ln>
          </p:spPr>
        </p:pic>
        <p:sp>
          <p:nvSpPr>
            <p:cNvPr id="163" name="Google Shape;163;p19"/>
            <p:cNvSpPr/>
            <p:nvPr/>
          </p:nvSpPr>
          <p:spPr>
            <a:xfrm>
              <a:off x="5006938" y="0"/>
              <a:ext cx="7185061" cy="700664"/>
            </a:xfrm>
            <a:prstGeom prst="rect">
              <a:avLst/>
            </a:prstGeom>
            <a:gradFill>
              <a:gsLst>
                <a:gs pos="0">
                  <a:srgbClr val="243E50"/>
                </a:gs>
                <a:gs pos="7000">
                  <a:srgbClr val="243E50"/>
                </a:gs>
                <a:gs pos="82000">
                  <a:srgbClr val="305066"/>
                </a:gs>
                <a:gs pos="100000">
                  <a:srgbClr val="30506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4" name="Google Shape;164;p19" descr="Logo, icon&#10;&#10;Description automatically generated"/>
            <p:cNvPicPr preferRelativeResize="0"/>
            <p:nvPr/>
          </p:nvPicPr>
          <p:blipFill rotWithShape="1">
            <a:blip r:embed="rId5">
              <a:alphaModFix/>
            </a:blip>
            <a:srcRect/>
            <a:stretch/>
          </p:blipFill>
          <p:spPr>
            <a:xfrm>
              <a:off x="11388161" y="60356"/>
              <a:ext cx="701096" cy="579951"/>
            </a:xfrm>
            <a:prstGeom prst="rect">
              <a:avLst/>
            </a:prstGeom>
            <a:noFill/>
            <a:ln>
              <a:noFill/>
            </a:ln>
          </p:spPr>
        </p:pic>
      </p:grpSp>
      <p:sp>
        <p:nvSpPr>
          <p:cNvPr id="165" name="Google Shape;165;p19"/>
          <p:cNvSpPr/>
          <p:nvPr/>
        </p:nvSpPr>
        <p:spPr>
          <a:xfrm rot="5400000">
            <a:off x="193146" y="3019285"/>
            <a:ext cx="6110760" cy="72189"/>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CA8741A-7C97-316A-E645-0700A5402948}"/>
              </a:ext>
            </a:extLst>
          </p:cNvPr>
          <p:cNvSpPr txBox="1"/>
          <p:nvPr/>
        </p:nvSpPr>
        <p:spPr>
          <a:xfrm flipH="1">
            <a:off x="4462644" y="-79505"/>
            <a:ext cx="8889473" cy="646331"/>
          </a:xfrm>
          <a:prstGeom prst="rect">
            <a:avLst/>
          </a:prstGeom>
          <a:noFill/>
        </p:spPr>
        <p:txBody>
          <a:bodyPr wrap="square" rtlCol="0">
            <a:spAutoFit/>
          </a:bodyPr>
          <a:lstStyle/>
          <a:p>
            <a:pPr>
              <a:lnSpc>
                <a:spcPct val="100000"/>
              </a:lnSpc>
              <a:spcBef>
                <a:spcPts val="0"/>
              </a:spcBef>
              <a:buClr>
                <a:schemeClr val="accent2"/>
              </a:buClr>
              <a:buSzPts val="3300"/>
              <a:buFont typeface="Arial"/>
              <a:buNone/>
            </a:pPr>
            <a:r>
              <a:rPr lang="en-US" sz="3600" b="1">
                <a:solidFill>
                  <a:schemeClr val="bg1"/>
                </a:solidFill>
                <a:latin typeface="Calibri" panose="020F0502020204030204" pitchFamily="34" charset="0"/>
                <a:ea typeface="Oswald"/>
                <a:cs typeface="Calibri" panose="020F0502020204030204" pitchFamily="34" charset="0"/>
                <a:sym typeface="Oswald"/>
              </a:rPr>
              <a:t>Data Product Levels of Service</a:t>
            </a:r>
          </a:p>
        </p:txBody>
      </p:sp>
      <p:sp>
        <p:nvSpPr>
          <p:cNvPr id="3" name="Google Shape;529;p12">
            <a:extLst>
              <a:ext uri="{FF2B5EF4-FFF2-40B4-BE49-F238E27FC236}">
                <a16:creationId xmlns:a16="http://schemas.microsoft.com/office/drawing/2014/main" id="{4139E7F4-0650-21EF-5CE6-BEDA99C1F262}"/>
              </a:ext>
            </a:extLst>
          </p:cNvPr>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
        <p:nvSpPr>
          <p:cNvPr id="4" name="Google Shape;530;p12">
            <a:extLst>
              <a:ext uri="{FF2B5EF4-FFF2-40B4-BE49-F238E27FC236}">
                <a16:creationId xmlns:a16="http://schemas.microsoft.com/office/drawing/2014/main" id="{4230D1DC-42D9-9E88-243E-D02F19ABF36D}"/>
              </a:ext>
            </a:extLst>
          </p:cNvPr>
          <p:cNvSpPr txBox="1"/>
          <p:nvPr/>
        </p:nvSpPr>
        <p:spPr>
          <a:xfrm>
            <a:off x="9260716" y="6450282"/>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pic>
        <p:nvPicPr>
          <p:cNvPr id="19" name="Google Shape;708;p55" descr="SIDC Levels of Service">
            <a:extLst>
              <a:ext uri="{FF2B5EF4-FFF2-40B4-BE49-F238E27FC236}">
                <a16:creationId xmlns:a16="http://schemas.microsoft.com/office/drawing/2014/main" id="{DD5FEF31-0A0D-AFBB-6AEC-5245E7370F96}"/>
              </a:ext>
            </a:extLst>
          </p:cNvPr>
          <p:cNvPicPr preferRelativeResize="0"/>
          <p:nvPr/>
        </p:nvPicPr>
        <p:blipFill rotWithShape="1">
          <a:blip r:embed="rId6">
            <a:alphaModFix/>
          </a:blip>
          <a:srcRect/>
          <a:stretch/>
        </p:blipFill>
        <p:spPr>
          <a:xfrm>
            <a:off x="3709106" y="487319"/>
            <a:ext cx="8089604" cy="5565983"/>
          </a:xfrm>
          <a:prstGeom prst="rect">
            <a:avLst/>
          </a:prstGeom>
          <a:noFill/>
          <a:ln>
            <a:noFill/>
          </a:ln>
        </p:spPr>
      </p:pic>
      <p:sp>
        <p:nvSpPr>
          <p:cNvPr id="20" name="TextBox 19">
            <a:extLst>
              <a:ext uri="{FF2B5EF4-FFF2-40B4-BE49-F238E27FC236}">
                <a16:creationId xmlns:a16="http://schemas.microsoft.com/office/drawing/2014/main" id="{AB00984F-2458-14A9-BAA9-A322D269BA22}"/>
              </a:ext>
            </a:extLst>
          </p:cNvPr>
          <p:cNvSpPr txBox="1"/>
          <p:nvPr/>
        </p:nvSpPr>
        <p:spPr>
          <a:xfrm>
            <a:off x="612323" y="4168536"/>
            <a:ext cx="2982658" cy="1569660"/>
          </a:xfrm>
          <a:prstGeom prst="rect">
            <a:avLst/>
          </a:prstGeom>
          <a:solidFill>
            <a:schemeClr val="accent4"/>
          </a:solidFill>
        </p:spPr>
        <p:txBody>
          <a:bodyPr wrap="square">
            <a:spAutoFit/>
          </a:bodyPr>
          <a:lstStyle/>
          <a:p>
            <a:pPr marL="101600">
              <a:spcBef>
                <a:spcPts val="0"/>
              </a:spcBef>
              <a:buClr>
                <a:srgbClr val="393939"/>
              </a:buClr>
              <a:buSzPts val="1500"/>
            </a:pPr>
            <a:r>
              <a:rPr lang="en-US" sz="2400" b="1">
                <a:solidFill>
                  <a:schemeClr val="bg1"/>
                </a:solidFill>
                <a:latin typeface="Calibri" panose="020F0502020204030204" pitchFamily="34" charset="0"/>
                <a:ea typeface="Lato"/>
                <a:cs typeface="Calibri" panose="020F0502020204030204" pitchFamily="34" charset="0"/>
                <a:sym typeface="Lato"/>
              </a:rPr>
              <a:t>To be cost efficient, not every dataset gets the same level of service.</a:t>
            </a:r>
          </a:p>
        </p:txBody>
      </p:sp>
    </p:spTree>
    <p:extLst>
      <p:ext uri="{BB962C8B-B14F-4D97-AF65-F5344CB8AC3E}">
        <p14:creationId xmlns:p14="http://schemas.microsoft.com/office/powerpoint/2010/main" val="261689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16"/>
          <p:cNvGrpSpPr/>
          <p:nvPr/>
        </p:nvGrpSpPr>
        <p:grpSpPr>
          <a:xfrm>
            <a:off x="0" y="-202975"/>
            <a:ext cx="12191999" cy="700664"/>
            <a:chOff x="0" y="0"/>
            <a:chExt cx="12191999" cy="700664"/>
          </a:xfrm>
        </p:grpSpPr>
        <p:pic>
          <p:nvPicPr>
            <p:cNvPr id="126" name="Google Shape;126;p16" descr="Graphical user interface, application&#10;&#10;Description automatically generated"/>
            <p:cNvPicPr preferRelativeResize="0"/>
            <p:nvPr/>
          </p:nvPicPr>
          <p:blipFill rotWithShape="1">
            <a:blip r:embed="rId3">
              <a:alphaModFix/>
            </a:blip>
            <a:srcRect r="20178" b="81905"/>
            <a:stretch/>
          </p:blipFill>
          <p:spPr>
            <a:xfrm>
              <a:off x="0" y="0"/>
              <a:ext cx="5455578" cy="700664"/>
            </a:xfrm>
            <a:prstGeom prst="rect">
              <a:avLst/>
            </a:prstGeom>
            <a:noFill/>
            <a:ln>
              <a:noFill/>
            </a:ln>
          </p:spPr>
        </p:pic>
        <p:sp>
          <p:nvSpPr>
            <p:cNvPr id="127" name="Google Shape;127;p16"/>
            <p:cNvSpPr/>
            <p:nvPr/>
          </p:nvSpPr>
          <p:spPr>
            <a:xfrm>
              <a:off x="5006938" y="0"/>
              <a:ext cx="7185061" cy="700664"/>
            </a:xfrm>
            <a:prstGeom prst="rect">
              <a:avLst/>
            </a:prstGeom>
            <a:gradFill>
              <a:gsLst>
                <a:gs pos="0">
                  <a:srgbClr val="243E50"/>
                </a:gs>
                <a:gs pos="7000">
                  <a:srgbClr val="243E50"/>
                </a:gs>
                <a:gs pos="82000">
                  <a:srgbClr val="305066"/>
                </a:gs>
                <a:gs pos="100000">
                  <a:srgbClr val="30506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 name="Google Shape;128;p16" descr="Logo, icon&#10;&#10;Description automatically generated"/>
            <p:cNvPicPr preferRelativeResize="0"/>
            <p:nvPr/>
          </p:nvPicPr>
          <p:blipFill rotWithShape="1">
            <a:blip r:embed="rId4">
              <a:alphaModFix/>
            </a:blip>
            <a:srcRect/>
            <a:stretch/>
          </p:blipFill>
          <p:spPr>
            <a:xfrm>
              <a:off x="11388161" y="60356"/>
              <a:ext cx="701096" cy="579951"/>
            </a:xfrm>
            <a:prstGeom prst="rect">
              <a:avLst/>
            </a:prstGeom>
            <a:noFill/>
            <a:ln>
              <a:noFill/>
            </a:ln>
          </p:spPr>
        </p:pic>
      </p:grpSp>
      <p:sp>
        <p:nvSpPr>
          <p:cNvPr id="4" name="TextBox 3">
            <a:extLst>
              <a:ext uri="{FF2B5EF4-FFF2-40B4-BE49-F238E27FC236}">
                <a16:creationId xmlns:a16="http://schemas.microsoft.com/office/drawing/2014/main" id="{CFE2AB23-5237-D2CC-8BD0-A7CD549DED58}"/>
              </a:ext>
            </a:extLst>
          </p:cNvPr>
          <p:cNvSpPr txBox="1"/>
          <p:nvPr/>
        </p:nvSpPr>
        <p:spPr>
          <a:xfrm>
            <a:off x="2848947" y="-117265"/>
            <a:ext cx="7420468" cy="646331"/>
          </a:xfrm>
          <a:prstGeom prst="rect">
            <a:avLst/>
          </a:prstGeom>
          <a:noFill/>
        </p:spPr>
        <p:txBody>
          <a:bodyPr wrap="square" rtlCol="0">
            <a:spAutoFit/>
          </a:bodyPr>
          <a:lstStyle/>
          <a:p>
            <a:r>
              <a:rPr lang="en-US" sz="3600">
                <a:solidFill>
                  <a:schemeClr val="accent4"/>
                </a:solidFill>
                <a:latin typeface="Calibri" panose="020F0502020204030204" pitchFamily="34" charset="0"/>
                <a:cs typeface="Calibri" panose="020F0502020204030204" pitchFamily="34" charset="0"/>
              </a:rPr>
              <a:t>What does a DAAC do?</a:t>
            </a:r>
          </a:p>
        </p:txBody>
      </p:sp>
      <p:sp>
        <p:nvSpPr>
          <p:cNvPr id="5" name="TextBox 4">
            <a:extLst>
              <a:ext uri="{FF2B5EF4-FFF2-40B4-BE49-F238E27FC236}">
                <a16:creationId xmlns:a16="http://schemas.microsoft.com/office/drawing/2014/main" id="{0CF22E89-CBC2-70F5-D192-6BB228CFEAAA}"/>
              </a:ext>
            </a:extLst>
          </p:cNvPr>
          <p:cNvSpPr txBox="1"/>
          <p:nvPr/>
        </p:nvSpPr>
        <p:spPr>
          <a:xfrm flipH="1">
            <a:off x="382807" y="583399"/>
            <a:ext cx="11609899" cy="6654129"/>
          </a:xfrm>
          <a:prstGeom prst="rect">
            <a:avLst/>
          </a:prstGeom>
          <a:noFill/>
        </p:spPr>
        <p:txBody>
          <a:bodyPr wrap="square" rtlCol="0">
            <a:spAutoFit/>
          </a:bodyPr>
          <a:lstStyle/>
          <a:p>
            <a:pPr marR="0" lvl="0" algn="l" rtl="0">
              <a:lnSpc>
                <a:spcPct val="90000"/>
              </a:lnSpc>
              <a:spcBef>
                <a:spcPts val="0"/>
              </a:spcBef>
              <a:spcAft>
                <a:spcPts val="0"/>
              </a:spcAft>
              <a:buClr>
                <a:schemeClr val="lt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Data and metadata stewardship</a:t>
            </a:r>
            <a:endParaRPr lang="en-US" sz="1200">
              <a:solidFill>
                <a:schemeClr val="bg2"/>
              </a:solidFill>
              <a:latin typeface="Calibri" panose="020F0502020204030204" pitchFamily="34" charset="0"/>
              <a:cs typeface="Calibri" panose="020F0502020204030204" pitchFamily="34" charset="0"/>
            </a:endParaRPr>
          </a:p>
          <a:p>
            <a:pPr marL="633412" marR="0" lvl="7"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Serve as primary point of contact for mission science teams</a:t>
            </a:r>
            <a:endParaRPr lang="en-US">
              <a:solidFill>
                <a:schemeClr val="bg2"/>
              </a:solidFill>
              <a:latin typeface="Calibri" panose="020F0502020204030204" pitchFamily="34" charset="0"/>
              <a:cs typeface="Calibri" panose="020F0502020204030204" pitchFamily="34" charset="0"/>
            </a:endParaRPr>
          </a:p>
          <a:p>
            <a:pPr marL="633412" marR="0" lvl="7"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Ensure quality and fitness for purpose of the organization's data and metadata assets</a:t>
            </a:r>
            <a:endParaRPr lang="en-US">
              <a:solidFill>
                <a:schemeClr val="bg2"/>
              </a:solidFill>
              <a:latin typeface="Calibri" panose="020F0502020204030204" pitchFamily="34" charset="0"/>
              <a:cs typeface="Calibri" panose="020F0502020204030204" pitchFamily="34" charset="0"/>
            </a:endParaRPr>
          </a:p>
          <a:p>
            <a:pPr marL="633412" marR="0" lvl="7"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Support identification/creation of simulated data product for early adopters</a:t>
            </a:r>
            <a:endParaRPr lang="en-US">
              <a:solidFill>
                <a:schemeClr val="bg2"/>
              </a:solidFill>
              <a:latin typeface="Calibri" panose="020F0502020204030204" pitchFamily="34" charset="0"/>
              <a:cs typeface="Calibri" panose="020F0502020204030204" pitchFamily="34" charset="0"/>
            </a:endParaRPr>
          </a:p>
          <a:p>
            <a:pPr marL="633412" marR="0" lvl="7"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Ingest science data products into cloud archive additional documents associated with the data (preservation content)</a:t>
            </a:r>
          </a:p>
          <a:p>
            <a:pPr marL="633412" marR="0" lvl="7" indent="-285750" algn="l" rtl="0">
              <a:lnSpc>
                <a:spcPct val="90000"/>
              </a:lnSpc>
              <a:spcBef>
                <a:spcPts val="500"/>
              </a:spcBef>
              <a:spcAft>
                <a:spcPts val="0"/>
              </a:spcAft>
              <a:buClr>
                <a:schemeClr val="tx1"/>
              </a:buClr>
              <a:buSzPts val="1400"/>
              <a:buFont typeface="Arial" panose="020B0604020202020204" pitchFamily="34" charset="0"/>
              <a:buChar char="•"/>
            </a:pPr>
            <a:r>
              <a:rPr lang="en-US">
                <a:solidFill>
                  <a:schemeClr val="bg2"/>
                </a:solidFill>
                <a:latin typeface="Calibri" panose="020F0502020204030204" pitchFamily="34" charset="0"/>
                <a:cs typeface="Calibri" panose="020F0502020204030204" pitchFamily="34" charset="0"/>
                <a:sym typeface="Calibri"/>
              </a:rPr>
              <a:t>Protects data from disaster and technology obsolescence</a:t>
            </a:r>
            <a:endParaRPr lang="en-US">
              <a:solidFill>
                <a:schemeClr val="bg2"/>
              </a:solidFill>
              <a:latin typeface="Calibri" panose="020F0502020204030204" pitchFamily="34" charset="0"/>
              <a:cs typeface="Calibri" panose="020F0502020204030204" pitchFamily="34" charset="0"/>
            </a:endParaRPr>
          </a:p>
          <a:p>
            <a:pPr marR="0" lvl="0" algn="l" rtl="0">
              <a:lnSpc>
                <a:spcPct val="90000"/>
              </a:lnSpc>
              <a:spcBef>
                <a:spcPts val="1000"/>
              </a:spcBef>
              <a:spcAft>
                <a:spcPts val="0"/>
              </a:spcAft>
              <a:buClr>
                <a:schemeClr val="tx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Information management</a:t>
            </a:r>
            <a:endParaRPr lang="en-US" sz="1200">
              <a:solidFill>
                <a:schemeClr val="bg2"/>
              </a:solidFill>
              <a:latin typeface="Calibri" panose="020F0502020204030204" pitchFamily="34" charset="0"/>
              <a:cs typeface="Calibri" panose="020F0502020204030204" pitchFamily="34" charset="0"/>
            </a:endParaRPr>
          </a:p>
          <a:p>
            <a:pPr marL="633412" marR="0" lvl="1"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Capture and catalog scientific information from publications into searchable databases linked to data resources</a:t>
            </a:r>
            <a:endParaRPr lang="en-US">
              <a:solidFill>
                <a:schemeClr val="bg2"/>
              </a:solidFill>
              <a:latin typeface="Calibri" panose="020F0502020204030204" pitchFamily="34" charset="0"/>
              <a:cs typeface="Calibri" panose="020F0502020204030204" pitchFamily="34" charset="0"/>
            </a:endParaRPr>
          </a:p>
          <a:p>
            <a:pPr marR="0" lvl="0" algn="l" rtl="0">
              <a:lnSpc>
                <a:spcPct val="90000"/>
              </a:lnSpc>
              <a:spcBef>
                <a:spcPts val="1000"/>
              </a:spcBef>
              <a:spcAft>
                <a:spcPts val="0"/>
              </a:spcAft>
              <a:buClr>
                <a:schemeClr val="tx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Open-source science and software support</a:t>
            </a:r>
            <a:endParaRPr lang="en-US" sz="1200">
              <a:solidFill>
                <a:schemeClr val="bg2"/>
              </a:solidFill>
              <a:latin typeface="Calibri" panose="020F0502020204030204" pitchFamily="34" charset="0"/>
              <a:cs typeface="Calibri" panose="020F0502020204030204" pitchFamily="34" charset="0"/>
            </a:endParaRPr>
          </a:p>
          <a:p>
            <a:pPr marL="633412" marR="0" lvl="1"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Meet many of the SPD 41-a requirements</a:t>
            </a:r>
          </a:p>
          <a:p>
            <a:pPr marL="633412" marR="0" lvl="1"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Support open-source software development projects</a:t>
            </a:r>
            <a:endParaRPr lang="en-US">
              <a:solidFill>
                <a:schemeClr val="bg2"/>
              </a:solidFill>
              <a:latin typeface="Calibri" panose="020F0502020204030204" pitchFamily="34" charset="0"/>
              <a:cs typeface="Calibri" panose="020F0502020204030204" pitchFamily="34" charset="0"/>
            </a:endParaRPr>
          </a:p>
          <a:p>
            <a:pPr marR="0" lvl="0" algn="l" rtl="0">
              <a:lnSpc>
                <a:spcPct val="90000"/>
              </a:lnSpc>
              <a:spcBef>
                <a:spcPts val="1000"/>
              </a:spcBef>
              <a:spcAft>
                <a:spcPts val="0"/>
              </a:spcAft>
              <a:buClr>
                <a:schemeClr val="tx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Cross-mission science and modeling</a:t>
            </a:r>
            <a:endParaRPr lang="en-US" sz="1200">
              <a:solidFill>
                <a:schemeClr val="bg2"/>
              </a:solidFill>
              <a:latin typeface="Calibri" panose="020F0502020204030204" pitchFamily="34" charset="0"/>
              <a:cs typeface="Calibri" panose="020F0502020204030204" pitchFamily="34" charset="0"/>
            </a:endParaRPr>
          </a:p>
          <a:p>
            <a:pPr marL="633412" marR="0" lvl="1"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Address cross-mission and division science and provide support for modeling communities to better integrate and fuse observational data into models</a:t>
            </a:r>
            <a:endParaRPr lang="en-US">
              <a:solidFill>
                <a:schemeClr val="bg2"/>
              </a:solidFill>
              <a:latin typeface="Calibri" panose="020F0502020204030204" pitchFamily="34" charset="0"/>
              <a:cs typeface="Calibri" panose="020F0502020204030204" pitchFamily="34" charset="0"/>
            </a:endParaRPr>
          </a:p>
          <a:p>
            <a:pPr marR="0" lvl="0" algn="l" rtl="0">
              <a:lnSpc>
                <a:spcPct val="90000"/>
              </a:lnSpc>
              <a:spcBef>
                <a:spcPts val="1000"/>
              </a:spcBef>
              <a:spcAft>
                <a:spcPts val="0"/>
              </a:spcAft>
              <a:buClr>
                <a:schemeClr val="tx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User support</a:t>
            </a:r>
            <a:endParaRPr lang="en-US" sz="2400">
              <a:solidFill>
                <a:schemeClr val="bg2"/>
              </a:solidFill>
              <a:latin typeface="Calibri" panose="020F0502020204030204" pitchFamily="34" charset="0"/>
              <a:ea typeface="Calibri"/>
              <a:cs typeface="Calibri" panose="020F0502020204030204" pitchFamily="34" charset="0"/>
              <a:sym typeface="Calibri"/>
            </a:endParaRPr>
          </a:p>
          <a:p>
            <a:pPr marL="633412" marR="0" lvl="8"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Answer scientific questions about data and information, evaluate and merge community contributions to open-source software, address technical questions, and develop unique software to serve science  and applications communities. </a:t>
            </a:r>
            <a:endParaRPr lang="en-US">
              <a:solidFill>
                <a:schemeClr val="bg2"/>
              </a:solidFill>
              <a:latin typeface="Calibri" panose="020F0502020204030204" pitchFamily="34" charset="0"/>
              <a:cs typeface="Calibri" panose="020F0502020204030204" pitchFamily="34" charset="0"/>
            </a:endParaRPr>
          </a:p>
          <a:p>
            <a:pPr marL="633412" marR="0" lvl="8"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Support Early Adopter activities across a variety of communities</a:t>
            </a:r>
            <a:endParaRPr lang="en-US">
              <a:solidFill>
                <a:schemeClr val="bg2"/>
              </a:solidFill>
              <a:latin typeface="Calibri" panose="020F0502020204030204" pitchFamily="34" charset="0"/>
              <a:cs typeface="Calibri" panose="020F0502020204030204" pitchFamily="34" charset="0"/>
            </a:endParaRPr>
          </a:p>
          <a:p>
            <a:pPr marL="633412" marR="0" lvl="8" indent="-285750" algn="l" rtl="0">
              <a:lnSpc>
                <a:spcPct val="90000"/>
              </a:lnSpc>
              <a:spcBef>
                <a:spcPts val="500"/>
              </a:spcBef>
              <a:spcAft>
                <a:spcPts val="0"/>
              </a:spcAft>
              <a:buClr>
                <a:schemeClr val="tx1"/>
              </a:buClr>
              <a:buSzPts val="1400"/>
              <a:buFont typeface="Arial" panose="020B0604020202020204" pitchFamily="34" charset="0"/>
              <a:buChar char="•"/>
            </a:pPr>
            <a:r>
              <a:rPr lang="en-US" b="0" i="0" u="none" strike="noStrike" cap="none">
                <a:solidFill>
                  <a:schemeClr val="bg2"/>
                </a:solidFill>
                <a:latin typeface="Calibri" panose="020F0502020204030204" pitchFamily="34" charset="0"/>
                <a:ea typeface="Calibri"/>
                <a:cs typeface="Calibri" panose="020F0502020204030204" pitchFamily="34" charset="0"/>
                <a:sym typeface="Calibri"/>
              </a:rPr>
              <a:t>Develop and operate tools, services, tutorials, hack weeks and other resources for specific science communities and applications users</a:t>
            </a:r>
            <a:endParaRPr lang="en-US" sz="2000" b="0" i="0" u="none" strike="noStrike" cap="none">
              <a:solidFill>
                <a:schemeClr val="bg2"/>
              </a:solidFill>
              <a:latin typeface="Calibri" panose="020F0502020204030204" pitchFamily="34" charset="0"/>
              <a:ea typeface="Calibri"/>
              <a:cs typeface="Calibri" panose="020F0502020204030204" pitchFamily="34" charset="0"/>
              <a:sym typeface="Calibri"/>
            </a:endParaRPr>
          </a:p>
          <a:p>
            <a:pPr>
              <a:lnSpc>
                <a:spcPct val="90000"/>
              </a:lnSpc>
              <a:spcBef>
                <a:spcPts val="1000"/>
              </a:spcBef>
              <a:buClr>
                <a:schemeClr val="lt1"/>
              </a:buClr>
              <a:buSzPts val="1800"/>
            </a:pPr>
            <a:r>
              <a:rPr lang="en-US" sz="2400" b="1">
                <a:solidFill>
                  <a:schemeClr val="bg2"/>
                </a:solidFill>
                <a:latin typeface="Calibri" panose="020F0502020204030204" pitchFamily="34" charset="0"/>
                <a:ea typeface="Calibri"/>
                <a:cs typeface="Calibri" panose="020F0502020204030204" pitchFamily="34" charset="0"/>
                <a:sym typeface="Calibri"/>
              </a:rPr>
              <a:t>Maintain connection between the data and the community          </a:t>
            </a:r>
            <a:r>
              <a:rPr lang="en-US" sz="2800" b="1" i="1">
                <a:solidFill>
                  <a:schemeClr val="bg2"/>
                </a:solidFill>
                <a:latin typeface="Calibri" panose="020F0502020204030204" pitchFamily="34" charset="0"/>
                <a:ea typeface="Calibri"/>
                <a:cs typeface="Calibri" panose="020F0502020204030204" pitchFamily="34" charset="0"/>
                <a:sym typeface="Calibri"/>
              </a:rPr>
              <a:t>And so much more…..</a:t>
            </a:r>
            <a:endParaRPr lang="en-US" sz="800" i="1">
              <a:solidFill>
                <a:schemeClr val="bg2"/>
              </a:solidFill>
              <a:latin typeface="Calibri" panose="020F0502020204030204" pitchFamily="34" charset="0"/>
              <a:cs typeface="Calibri" panose="020F0502020204030204" pitchFamily="34" charset="0"/>
            </a:endParaRPr>
          </a:p>
          <a:p>
            <a:pPr marR="0" lvl="0" algn="l" rtl="0">
              <a:lnSpc>
                <a:spcPct val="90000"/>
              </a:lnSpc>
              <a:spcBef>
                <a:spcPts val="1000"/>
              </a:spcBef>
              <a:spcAft>
                <a:spcPts val="0"/>
              </a:spcAft>
              <a:buClr>
                <a:schemeClr val="lt1"/>
              </a:buClr>
              <a:buSzPts val="1800"/>
            </a:pPr>
            <a:endParaRPr lang="en-US" sz="1200">
              <a:solidFill>
                <a:schemeClr val="bg2"/>
              </a:solidFill>
              <a:latin typeface="Calibri" panose="020F0502020204030204" pitchFamily="34" charset="0"/>
              <a:cs typeface="Calibri" panose="020F0502020204030204" pitchFamily="34" charset="0"/>
            </a:endParaRPr>
          </a:p>
          <a:p>
            <a:endParaRPr lang="en-US" sz="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AC78F-9BFE-A677-0D24-05B1FC82565F}"/>
              </a:ext>
            </a:extLst>
          </p:cNvPr>
          <p:cNvGrpSpPr/>
          <p:nvPr/>
        </p:nvGrpSpPr>
        <p:grpSpPr>
          <a:xfrm>
            <a:off x="0" y="-1"/>
            <a:ext cx="2370221" cy="6858001"/>
            <a:chOff x="0" y="-1"/>
            <a:chExt cx="2370221" cy="6858001"/>
          </a:xfrm>
        </p:grpSpPr>
        <p:grpSp>
          <p:nvGrpSpPr>
            <p:cNvPr id="3" name="Group 2">
              <a:extLst>
                <a:ext uri="{FF2B5EF4-FFF2-40B4-BE49-F238E27FC236}">
                  <a16:creationId xmlns:a16="http://schemas.microsoft.com/office/drawing/2014/main" id="{A9E90A14-DDB5-A135-ED1D-16BBEEF637FD}"/>
                </a:ext>
              </a:extLst>
            </p:cNvPr>
            <p:cNvGrpSpPr/>
            <p:nvPr/>
          </p:nvGrpSpPr>
          <p:grpSpPr>
            <a:xfrm>
              <a:off x="0" y="-1"/>
              <a:ext cx="2370221" cy="6858001"/>
              <a:chOff x="0" y="0"/>
              <a:chExt cx="2370221" cy="6858001"/>
            </a:xfrm>
          </p:grpSpPr>
          <p:pic>
            <p:nvPicPr>
              <p:cNvPr id="5" name="Picture 4" descr="Graphical user interface, application, Word&#10;&#10;Description automatically generated">
                <a:extLst>
                  <a:ext uri="{FF2B5EF4-FFF2-40B4-BE49-F238E27FC236}">
                    <a16:creationId xmlns:a16="http://schemas.microsoft.com/office/drawing/2014/main" id="{E52156A9-4425-10CD-3213-244AE6761D52}"/>
                  </a:ext>
                </a:extLst>
              </p:cNvPr>
              <p:cNvPicPr>
                <a:picLocks noChangeAspect="1"/>
              </p:cNvPicPr>
              <p:nvPr/>
            </p:nvPicPr>
            <p:blipFill rotWithShape="1">
              <a:blip r:embed="rId3">
                <a:extLst>
                  <a:ext uri="{28A0092B-C50C-407E-A947-70E740481C1C}">
                    <a14:useLocalDpi xmlns:a14="http://schemas.microsoft.com/office/drawing/2010/main" val="0"/>
                  </a:ext>
                </a:extLst>
              </a:blip>
              <a:srcRect t="5545" r="68717" b="62632"/>
              <a:stretch/>
            </p:blipFill>
            <p:spPr>
              <a:xfrm>
                <a:off x="0" y="0"/>
                <a:ext cx="2370221" cy="1311969"/>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DD243533-1C19-B6DF-9FAD-12BD41827838}"/>
                  </a:ext>
                </a:extLst>
              </p:cNvPr>
              <p:cNvPicPr>
                <a:picLocks noChangeAspect="1"/>
              </p:cNvPicPr>
              <p:nvPr/>
            </p:nvPicPr>
            <p:blipFill rotWithShape="1">
              <a:blip r:embed="rId3">
                <a:extLst>
                  <a:ext uri="{28A0092B-C50C-407E-A947-70E740481C1C}">
                    <a14:useLocalDpi xmlns:a14="http://schemas.microsoft.com/office/drawing/2010/main" val="0"/>
                  </a:ext>
                </a:extLst>
              </a:blip>
              <a:srcRect l="27403" t="23334" r="68716" b="11226"/>
              <a:stretch/>
            </p:blipFill>
            <p:spPr>
              <a:xfrm>
                <a:off x="1" y="796304"/>
                <a:ext cx="2370220" cy="6061697"/>
              </a:xfrm>
              <a:prstGeom prst="rect">
                <a:avLst/>
              </a:prstGeom>
            </p:spPr>
          </p:pic>
        </p:grpSp>
        <p:pic>
          <p:nvPicPr>
            <p:cNvPr id="4" name="Picture 3" descr="Logo, icon&#10;&#10;Description automatically generated">
              <a:extLst>
                <a:ext uri="{FF2B5EF4-FFF2-40B4-BE49-F238E27FC236}">
                  <a16:creationId xmlns:a16="http://schemas.microsoft.com/office/drawing/2014/main" id="{BD80EFDC-452D-31A9-2EED-453D60F0C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17" y="6136105"/>
              <a:ext cx="741788" cy="613612"/>
            </a:xfrm>
            <a:prstGeom prst="rect">
              <a:avLst/>
            </a:prstGeom>
          </p:spPr>
        </p:pic>
      </p:grpSp>
      <p:sp>
        <p:nvSpPr>
          <p:cNvPr id="7" name="Rectangle 6">
            <a:extLst>
              <a:ext uri="{FF2B5EF4-FFF2-40B4-BE49-F238E27FC236}">
                <a16:creationId xmlns:a16="http://schemas.microsoft.com/office/drawing/2014/main" id="{8A2C3AAE-E986-3B37-A40E-1580E54D5D81}"/>
              </a:ext>
            </a:extLst>
          </p:cNvPr>
          <p:cNvSpPr/>
          <p:nvPr/>
        </p:nvSpPr>
        <p:spPr>
          <a:xfrm>
            <a:off x="2370221" y="2219"/>
            <a:ext cx="9821779" cy="794084"/>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Google Shape;152;p18">
            <a:extLst>
              <a:ext uri="{FF2B5EF4-FFF2-40B4-BE49-F238E27FC236}">
                <a16:creationId xmlns:a16="http://schemas.microsoft.com/office/drawing/2014/main" id="{7034CD39-A382-2A55-2E81-9A0592FCFF05}"/>
              </a:ext>
            </a:extLst>
          </p:cNvPr>
          <p:cNvSpPr txBox="1"/>
          <p:nvPr/>
        </p:nvSpPr>
        <p:spPr>
          <a:xfrm>
            <a:off x="2621294" y="68621"/>
            <a:ext cx="9461849" cy="7963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3600" b="1">
                <a:solidFill>
                  <a:schemeClr val="bg1"/>
                </a:solidFill>
                <a:latin typeface="Calibri"/>
                <a:ea typeface="Calibri"/>
                <a:cs typeface="Calibri"/>
                <a:sym typeface="Calibri"/>
              </a:rPr>
              <a:t>Supporting Science Teams</a:t>
            </a:r>
            <a:endParaRPr sz="3600" b="1">
              <a:solidFill>
                <a:schemeClr val="bg1"/>
              </a:solidFill>
            </a:endParaRPr>
          </a:p>
        </p:txBody>
      </p:sp>
      <p:sp>
        <p:nvSpPr>
          <p:cNvPr id="10" name="TextBox 9">
            <a:extLst>
              <a:ext uri="{FF2B5EF4-FFF2-40B4-BE49-F238E27FC236}">
                <a16:creationId xmlns:a16="http://schemas.microsoft.com/office/drawing/2014/main" id="{033FF6DF-08E6-72D9-46BB-3FF4B7DDEAA7}"/>
              </a:ext>
            </a:extLst>
          </p:cNvPr>
          <p:cNvSpPr txBox="1"/>
          <p:nvPr/>
        </p:nvSpPr>
        <p:spPr>
          <a:xfrm flipH="1">
            <a:off x="2370220" y="530358"/>
            <a:ext cx="9821780" cy="6259021"/>
          </a:xfrm>
          <a:prstGeom prst="rect">
            <a:avLst/>
          </a:prstGeom>
          <a:noFill/>
        </p:spPr>
        <p:txBody>
          <a:bodyPr wrap="square" rtlCol="0">
            <a:spAutoFit/>
          </a:bodyPr>
          <a:lstStyle/>
          <a:p>
            <a:pPr marL="631190" marR="0" lvl="1" indent="-292735" algn="l" rtl="0">
              <a:spcBef>
                <a:spcPts val="0"/>
              </a:spcBef>
              <a:spcAft>
                <a:spcPts val="0"/>
              </a:spcAft>
              <a:buClr>
                <a:schemeClr val="dk1"/>
              </a:buClr>
              <a:buSzPts val="1400"/>
              <a:buFont typeface="Calibri"/>
              <a:buNone/>
            </a:pPr>
            <a:endParaRPr lang="en-US" sz="1400" b="0" i="0" u="none" strike="noStrike" cap="none">
              <a:solidFill>
                <a:schemeClr val="tx1"/>
              </a:solidFill>
              <a:latin typeface="Calibri"/>
              <a:ea typeface="Calibri"/>
              <a:cs typeface="Calibri"/>
              <a:sym typeface="Calibri"/>
            </a:endParaRPr>
          </a:p>
          <a:p>
            <a:pPr lvl="5">
              <a:buClr>
                <a:schemeClr val="tx1"/>
              </a:buClr>
            </a:pPr>
            <a:r>
              <a:rPr lang="en-US" sz="2400">
                <a:solidFill>
                  <a:schemeClr val="bg2"/>
                </a:solidFill>
                <a:latin typeface="Calibri" panose="020F0502020204030204" pitchFamily="34" charset="0"/>
                <a:cs typeface="Calibri" panose="020F0502020204030204" pitchFamily="34" charset="0"/>
              </a:rPr>
              <a:t>ESDIS publicly distributes and provides user services for data archived at NASA’s DAACs for thousands of products and millions of science and applications users: data providers</a:t>
            </a:r>
          </a:p>
          <a:p>
            <a:pPr marL="353695" marR="0" lvl="1" indent="-342900" algn="l" rtl="0">
              <a:lnSpc>
                <a:spcPct val="120000"/>
              </a:lnSpc>
              <a:spcBef>
                <a:spcPts val="0"/>
              </a:spcBef>
              <a:spcAft>
                <a:spcPts val="0"/>
              </a:spcAft>
              <a:buFont typeface="Arial" panose="020B0604020202020204" pitchFamily="34" charset="0"/>
              <a:buChar char="•"/>
            </a:pPr>
            <a:r>
              <a:rPr lang="en-US" sz="2400" b="0" i="0" u="none" strike="noStrike" cap="none">
                <a:solidFill>
                  <a:schemeClr val="bg2"/>
                </a:solidFill>
                <a:latin typeface="Calibri"/>
                <a:ea typeface="Calibri"/>
                <a:cs typeface="Calibri"/>
                <a:sym typeface="Calibri"/>
              </a:rPr>
              <a:t>Works with science teams to ensure data provided are reliable, of high quality, and have the required metadata</a:t>
            </a:r>
          </a:p>
          <a:p>
            <a:pPr marL="353695" lvl="1" indent="-342900">
              <a:lnSpc>
                <a:spcPct val="120000"/>
              </a:lnSpc>
              <a:buFont typeface="Arial" panose="020B0604020202020204" pitchFamily="34" charset="0"/>
              <a:buChar char="•"/>
            </a:pPr>
            <a:r>
              <a:rPr lang="en-US" sz="2400">
                <a:solidFill>
                  <a:schemeClr val="bg2"/>
                </a:solidFill>
                <a:latin typeface="Calibri" panose="020F0502020204030204" pitchFamily="34" charset="0"/>
                <a:cs typeface="Calibri" panose="020F0502020204030204" pitchFamily="34" charset="0"/>
              </a:rPr>
              <a:t>Defines and communicates requirements and standards</a:t>
            </a:r>
            <a:r>
              <a:rPr lang="en-US" sz="2400">
                <a:solidFill>
                  <a:schemeClr val="bg2"/>
                </a:solidFill>
                <a:latin typeface="Calibri"/>
                <a:cs typeface="Calibri"/>
                <a:sym typeface="Calibri"/>
              </a:rPr>
              <a:t> </a:t>
            </a:r>
            <a:r>
              <a:rPr lang="en-US" sz="2400">
                <a:solidFill>
                  <a:schemeClr val="bg2"/>
                </a:solidFill>
                <a:latin typeface="Calibri" panose="020F0502020204030204" pitchFamily="34" charset="0"/>
                <a:cs typeface="Calibri" panose="020F0502020204030204" pitchFamily="34" charset="0"/>
              </a:rPr>
              <a:t>to science teams </a:t>
            </a:r>
          </a:p>
          <a:p>
            <a:pPr marL="353695" lvl="1" indent="-342900">
              <a:lnSpc>
                <a:spcPct val="120000"/>
              </a:lnSpc>
              <a:buFont typeface="Arial" panose="020B0604020202020204" pitchFamily="34" charset="0"/>
              <a:buChar char="•"/>
            </a:pPr>
            <a:r>
              <a:rPr lang="en-US" sz="2400" b="0" i="0" u="none" strike="noStrike" cap="none">
                <a:solidFill>
                  <a:schemeClr val="bg2"/>
                </a:solidFill>
                <a:latin typeface="Calibri"/>
                <a:ea typeface="Calibri"/>
                <a:cs typeface="Calibri"/>
                <a:sym typeface="Calibri"/>
              </a:rPr>
              <a:t>Coordinates with the data producing missions or projects throughout their lifecycles, establishing Interface Agreements and Data Management Plans </a:t>
            </a:r>
          </a:p>
          <a:p>
            <a:pPr marL="353695" marR="0" lvl="1" indent="-342900" algn="l" rtl="0">
              <a:lnSpc>
                <a:spcPct val="120000"/>
              </a:lnSpc>
              <a:spcBef>
                <a:spcPts val="0"/>
              </a:spcBef>
              <a:spcAft>
                <a:spcPts val="0"/>
              </a:spcAft>
              <a:buFont typeface="Arial" panose="020B0604020202020204" pitchFamily="34" charset="0"/>
              <a:buChar char="•"/>
            </a:pPr>
            <a:r>
              <a:rPr lang="en-US" sz="2400" b="0" i="0" u="none" strike="noStrike" cap="none">
                <a:solidFill>
                  <a:schemeClr val="bg2"/>
                </a:solidFill>
                <a:latin typeface="Calibri"/>
                <a:ea typeface="Calibri"/>
                <a:cs typeface="Calibri"/>
                <a:sym typeface="Calibri"/>
              </a:rPr>
              <a:t>Ensures that the data active archive capabilities are available as long as there is interest in using the data, which is well beyond the lifetime of the missions</a:t>
            </a:r>
          </a:p>
          <a:p>
            <a:pPr marL="353695" marR="0" lvl="1" indent="-342900" algn="l" rtl="0">
              <a:lnSpc>
                <a:spcPct val="120000"/>
              </a:lnSpc>
              <a:spcBef>
                <a:spcPts val="0"/>
              </a:spcBef>
              <a:spcAft>
                <a:spcPts val="0"/>
              </a:spcAft>
              <a:buFont typeface="Arial" panose="020B0604020202020204" pitchFamily="34" charset="0"/>
              <a:buChar char="•"/>
            </a:pPr>
            <a:r>
              <a:rPr lang="en-US" sz="2400" b="0" i="0" u="none" strike="noStrike" cap="none">
                <a:solidFill>
                  <a:schemeClr val="bg2"/>
                </a:solidFill>
                <a:latin typeface="Calibri"/>
                <a:ea typeface="Calibri"/>
                <a:cs typeface="Calibri"/>
                <a:sym typeface="Calibri"/>
              </a:rPr>
              <a:t>Provide guidance for preservation content </a:t>
            </a:r>
            <a:r>
              <a:rPr lang="en-US" sz="2400" b="0" i="0" u="none" strike="noStrike" cap="none">
                <a:solidFill>
                  <a:schemeClr val="tx1"/>
                </a:solidFill>
                <a:latin typeface="Calibri"/>
                <a:ea typeface="Calibri"/>
                <a:cs typeface="Calibri"/>
                <a:sym typeface="Calibri"/>
                <a:hlinkClick r:id="rId5"/>
              </a:rPr>
              <a:t>https://cdn.earthdata.nasa.gov/conduit/upload/10607/NASA_ESD_Preservation_Spec.pdf</a:t>
            </a:r>
            <a:r>
              <a:rPr lang="en-US" sz="2400" b="0" i="0" u="none" strike="noStrike" cap="none">
                <a:solidFill>
                  <a:schemeClr val="tx1"/>
                </a:solidFill>
                <a:latin typeface="Calibri"/>
                <a:ea typeface="Calibri"/>
                <a:cs typeface="Calibri"/>
                <a:sym typeface="Calibri"/>
              </a:rPr>
              <a:t> </a:t>
            </a:r>
            <a:endParaRPr lang="en-US" sz="2400"/>
          </a:p>
        </p:txBody>
      </p:sp>
    </p:spTree>
    <p:extLst>
      <p:ext uri="{BB962C8B-B14F-4D97-AF65-F5344CB8AC3E}">
        <p14:creationId xmlns:p14="http://schemas.microsoft.com/office/powerpoint/2010/main" val="22589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15" descr="Asset 2.png"/>
          <p:cNvPicPr preferRelativeResize="0"/>
          <p:nvPr/>
        </p:nvPicPr>
        <p:blipFill rotWithShape="1">
          <a:blip r:embed="rId3">
            <a:alphaModFix/>
          </a:blip>
          <a:srcRect/>
          <a:stretch/>
        </p:blipFill>
        <p:spPr>
          <a:xfrm>
            <a:off x="2068151" y="1392175"/>
            <a:ext cx="8258625" cy="3163143"/>
          </a:xfrm>
          <a:prstGeom prst="rect">
            <a:avLst/>
          </a:prstGeom>
          <a:noFill/>
          <a:ln>
            <a:noFill/>
          </a:ln>
        </p:spPr>
      </p:pic>
      <p:pic>
        <p:nvPicPr>
          <p:cNvPr id="570" name="Google Shape;570;p15" descr="Asset 1.png"/>
          <p:cNvPicPr preferRelativeResize="0"/>
          <p:nvPr/>
        </p:nvPicPr>
        <p:blipFill rotWithShape="1">
          <a:blip r:embed="rId4">
            <a:alphaModFix/>
          </a:blip>
          <a:srcRect/>
          <a:stretch/>
        </p:blipFill>
        <p:spPr>
          <a:xfrm>
            <a:off x="2059081" y="2617568"/>
            <a:ext cx="8267698" cy="2032250"/>
          </a:xfrm>
          <a:prstGeom prst="rect">
            <a:avLst/>
          </a:prstGeom>
          <a:noFill/>
          <a:ln>
            <a:noFill/>
          </a:ln>
        </p:spPr>
      </p:pic>
      <p:sp>
        <p:nvSpPr>
          <p:cNvPr id="571" name="Google Shape;571;p15"/>
          <p:cNvSpPr txBox="1">
            <a:spLocks noGrp="1"/>
          </p:cNvSpPr>
          <p:nvPr>
            <p:ph type="title"/>
          </p:nvPr>
        </p:nvSpPr>
        <p:spPr>
          <a:xfrm>
            <a:off x="1321480" y="54909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Arial"/>
              <a:buNone/>
            </a:pPr>
            <a:r>
              <a:rPr lang="en-US" sz="3600">
                <a:latin typeface="Arial"/>
                <a:ea typeface="Arial"/>
                <a:cs typeface="Arial"/>
                <a:sym typeface="Arial"/>
              </a:rPr>
              <a:t>Earth Science Data Archive Growth Projection</a:t>
            </a:r>
            <a:endParaRPr/>
          </a:p>
        </p:txBody>
      </p:sp>
      <p:sp>
        <p:nvSpPr>
          <p:cNvPr id="572" name="Google Shape;572;p15"/>
          <p:cNvSpPr txBox="1"/>
          <p:nvPr/>
        </p:nvSpPr>
        <p:spPr>
          <a:xfrm>
            <a:off x="1901756" y="4759295"/>
            <a:ext cx="9390579" cy="3308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50">
                <a:solidFill>
                  <a:srgbClr val="2B5169"/>
                </a:solidFill>
                <a:latin typeface="Arial"/>
                <a:ea typeface="Arial"/>
                <a:cs typeface="Arial"/>
                <a:sym typeface="Arial"/>
              </a:rPr>
              <a:t>2019       2020      2021       2022      2023       2024      2025       2026      2027       2028      2029</a:t>
            </a:r>
            <a:endParaRPr/>
          </a:p>
        </p:txBody>
      </p:sp>
      <p:cxnSp>
        <p:nvCxnSpPr>
          <p:cNvPr id="573" name="Google Shape;573;p15"/>
          <p:cNvCxnSpPr/>
          <p:nvPr/>
        </p:nvCxnSpPr>
        <p:spPr>
          <a:xfrm rot="10800000">
            <a:off x="2055032" y="2426734"/>
            <a:ext cx="6698750" cy="13606"/>
          </a:xfrm>
          <a:prstGeom prst="straightConnector1">
            <a:avLst/>
          </a:prstGeom>
          <a:noFill/>
          <a:ln w="19050" cap="flat" cmpd="sng">
            <a:solidFill>
              <a:schemeClr val="accent1"/>
            </a:solidFill>
            <a:prstDash val="solid"/>
            <a:miter lim="800000"/>
            <a:headEnd type="none" w="sm" len="sm"/>
            <a:tailEnd type="none" w="sm" len="sm"/>
          </a:ln>
        </p:spPr>
      </p:cxnSp>
      <p:cxnSp>
        <p:nvCxnSpPr>
          <p:cNvPr id="574" name="Google Shape;574;p15"/>
          <p:cNvCxnSpPr/>
          <p:nvPr/>
        </p:nvCxnSpPr>
        <p:spPr>
          <a:xfrm rot="10800000">
            <a:off x="2055032" y="3516589"/>
            <a:ext cx="4581998" cy="0"/>
          </a:xfrm>
          <a:prstGeom prst="straightConnector1">
            <a:avLst/>
          </a:prstGeom>
          <a:noFill/>
          <a:ln w="19050" cap="flat" cmpd="sng">
            <a:solidFill>
              <a:schemeClr val="accent1"/>
            </a:solidFill>
            <a:prstDash val="solid"/>
            <a:miter lim="800000"/>
            <a:headEnd type="none" w="sm" len="sm"/>
            <a:tailEnd type="none" w="sm" len="sm"/>
          </a:ln>
        </p:spPr>
      </p:cxnSp>
      <p:cxnSp>
        <p:nvCxnSpPr>
          <p:cNvPr id="575" name="Google Shape;575;p15"/>
          <p:cNvCxnSpPr/>
          <p:nvPr/>
        </p:nvCxnSpPr>
        <p:spPr>
          <a:xfrm rot="10800000">
            <a:off x="2027818" y="1377882"/>
            <a:ext cx="8292589" cy="0"/>
          </a:xfrm>
          <a:prstGeom prst="straightConnector1">
            <a:avLst/>
          </a:prstGeom>
          <a:noFill/>
          <a:ln w="19050" cap="flat" cmpd="sng">
            <a:solidFill>
              <a:schemeClr val="accent1"/>
            </a:solidFill>
            <a:prstDash val="solid"/>
            <a:miter lim="800000"/>
            <a:headEnd type="none" w="sm" len="sm"/>
            <a:tailEnd type="none" w="sm" len="sm"/>
          </a:ln>
        </p:spPr>
      </p:cxnSp>
      <p:sp>
        <p:nvSpPr>
          <p:cNvPr id="576" name="Google Shape;576;p15"/>
          <p:cNvSpPr txBox="1"/>
          <p:nvPr/>
        </p:nvSpPr>
        <p:spPr>
          <a:xfrm>
            <a:off x="1429094" y="1202287"/>
            <a:ext cx="7911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B5169"/>
                </a:solidFill>
                <a:latin typeface="Calibri"/>
                <a:ea typeface="Calibri"/>
                <a:cs typeface="Calibri"/>
                <a:sym typeface="Calibri"/>
              </a:rPr>
              <a:t>600</a:t>
            </a:r>
            <a:endParaRPr/>
          </a:p>
        </p:txBody>
      </p:sp>
      <p:sp>
        <p:nvSpPr>
          <p:cNvPr id="577" name="Google Shape;577;p15"/>
          <p:cNvSpPr txBox="1"/>
          <p:nvPr/>
        </p:nvSpPr>
        <p:spPr>
          <a:xfrm>
            <a:off x="1460844" y="2247286"/>
            <a:ext cx="7911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B5169"/>
                </a:solidFill>
                <a:latin typeface="Calibri"/>
                <a:ea typeface="Calibri"/>
                <a:cs typeface="Calibri"/>
                <a:sym typeface="Calibri"/>
              </a:rPr>
              <a:t>400</a:t>
            </a:r>
            <a:endParaRPr/>
          </a:p>
        </p:txBody>
      </p:sp>
      <p:sp>
        <p:nvSpPr>
          <p:cNvPr id="578" name="Google Shape;578;p15"/>
          <p:cNvSpPr txBox="1"/>
          <p:nvPr/>
        </p:nvSpPr>
        <p:spPr>
          <a:xfrm>
            <a:off x="1460844" y="3266636"/>
            <a:ext cx="7911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B5169"/>
                </a:solidFill>
                <a:latin typeface="Calibri"/>
                <a:ea typeface="Calibri"/>
                <a:cs typeface="Calibri"/>
                <a:sym typeface="Calibri"/>
              </a:rPr>
              <a:t>200</a:t>
            </a:r>
            <a:endParaRPr/>
          </a:p>
        </p:txBody>
      </p:sp>
      <p:sp>
        <p:nvSpPr>
          <p:cNvPr id="579" name="Google Shape;579;p15"/>
          <p:cNvSpPr txBox="1"/>
          <p:nvPr/>
        </p:nvSpPr>
        <p:spPr>
          <a:xfrm>
            <a:off x="1542487" y="4467134"/>
            <a:ext cx="48450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2B5169"/>
                </a:solidFill>
                <a:latin typeface="Calibri"/>
                <a:ea typeface="Calibri"/>
                <a:cs typeface="Calibri"/>
                <a:sym typeface="Calibri"/>
              </a:rPr>
              <a:t>0</a:t>
            </a:r>
            <a:endParaRPr/>
          </a:p>
        </p:txBody>
      </p:sp>
      <p:sp>
        <p:nvSpPr>
          <p:cNvPr id="580" name="Google Shape;580;p15"/>
          <p:cNvSpPr txBox="1"/>
          <p:nvPr/>
        </p:nvSpPr>
        <p:spPr>
          <a:xfrm rot="-5400000">
            <a:off x="-449162" y="3065889"/>
            <a:ext cx="32891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777777"/>
                </a:solidFill>
                <a:latin typeface="Arial"/>
                <a:ea typeface="Arial"/>
                <a:cs typeface="Arial"/>
                <a:sym typeface="Arial"/>
              </a:rPr>
              <a:t>Archive Volume (PB)</a:t>
            </a:r>
            <a:endParaRPr/>
          </a:p>
        </p:txBody>
      </p:sp>
      <p:sp>
        <p:nvSpPr>
          <p:cNvPr id="581" name="Google Shape;581;p15"/>
          <p:cNvSpPr txBox="1"/>
          <p:nvPr/>
        </p:nvSpPr>
        <p:spPr>
          <a:xfrm>
            <a:off x="5284341" y="5260420"/>
            <a:ext cx="162331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777777"/>
                </a:solidFill>
                <a:latin typeface="Arial"/>
                <a:ea typeface="Arial"/>
                <a:cs typeface="Arial"/>
                <a:sym typeface="Arial"/>
              </a:rPr>
              <a:t>Fiscal Year</a:t>
            </a:r>
            <a:endParaRPr/>
          </a:p>
        </p:txBody>
      </p:sp>
      <p:sp>
        <p:nvSpPr>
          <p:cNvPr id="582" name="Google Shape;582;p15"/>
          <p:cNvSpPr txBox="1"/>
          <p:nvPr/>
        </p:nvSpPr>
        <p:spPr>
          <a:xfrm>
            <a:off x="10493197" y="1795665"/>
            <a:ext cx="1108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12 new missions</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to be added</a:t>
            </a:r>
            <a:endParaRPr/>
          </a:p>
        </p:txBody>
      </p:sp>
      <p:sp>
        <p:nvSpPr>
          <p:cNvPr id="583" name="Google Shape;583;p15"/>
          <p:cNvSpPr txBox="1"/>
          <p:nvPr/>
        </p:nvSpPr>
        <p:spPr>
          <a:xfrm>
            <a:off x="10359118" y="3432223"/>
            <a:ext cx="137959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Current archive holdings continue to grow (~95 missions)</a:t>
            </a:r>
            <a:endParaRPr/>
          </a:p>
        </p:txBody>
      </p:sp>
      <p:sp>
        <p:nvSpPr>
          <p:cNvPr id="584" name="Google Shape;584;p15"/>
          <p:cNvSpPr txBox="1"/>
          <p:nvPr/>
        </p:nvSpPr>
        <p:spPr>
          <a:xfrm>
            <a:off x="3949939" y="3812486"/>
            <a:ext cx="1151277"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FY22: 72PB</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a:t>
            </a:r>
            <a:endParaRPr/>
          </a:p>
        </p:txBody>
      </p:sp>
      <p:grpSp>
        <p:nvGrpSpPr>
          <p:cNvPr id="2" name="Google Shape;125;p16">
            <a:extLst>
              <a:ext uri="{FF2B5EF4-FFF2-40B4-BE49-F238E27FC236}">
                <a16:creationId xmlns:a16="http://schemas.microsoft.com/office/drawing/2014/main" id="{30010850-1279-3F3D-FD0E-8B765A6B8D2D}"/>
              </a:ext>
            </a:extLst>
          </p:cNvPr>
          <p:cNvGrpSpPr/>
          <p:nvPr/>
        </p:nvGrpSpPr>
        <p:grpSpPr>
          <a:xfrm>
            <a:off x="0" y="-202975"/>
            <a:ext cx="12191999" cy="700664"/>
            <a:chOff x="0" y="0"/>
            <a:chExt cx="12191999" cy="700664"/>
          </a:xfrm>
        </p:grpSpPr>
        <p:pic>
          <p:nvPicPr>
            <p:cNvPr id="3" name="Google Shape;126;p16" descr="Graphical user interface, application&#10;&#10;Description automatically generated">
              <a:extLst>
                <a:ext uri="{FF2B5EF4-FFF2-40B4-BE49-F238E27FC236}">
                  <a16:creationId xmlns:a16="http://schemas.microsoft.com/office/drawing/2014/main" id="{97FDA86D-D857-DAA8-A147-1162F1D41728}"/>
                </a:ext>
              </a:extLst>
            </p:cNvPr>
            <p:cNvPicPr preferRelativeResize="0"/>
            <p:nvPr/>
          </p:nvPicPr>
          <p:blipFill rotWithShape="1">
            <a:blip r:embed="rId5">
              <a:alphaModFix/>
            </a:blip>
            <a:srcRect r="20178" b="81905"/>
            <a:stretch/>
          </p:blipFill>
          <p:spPr>
            <a:xfrm>
              <a:off x="0" y="0"/>
              <a:ext cx="5455578" cy="700664"/>
            </a:xfrm>
            <a:prstGeom prst="rect">
              <a:avLst/>
            </a:prstGeom>
            <a:noFill/>
            <a:ln>
              <a:noFill/>
            </a:ln>
          </p:spPr>
        </p:pic>
        <p:sp>
          <p:nvSpPr>
            <p:cNvPr id="4" name="Google Shape;127;p16">
              <a:extLst>
                <a:ext uri="{FF2B5EF4-FFF2-40B4-BE49-F238E27FC236}">
                  <a16:creationId xmlns:a16="http://schemas.microsoft.com/office/drawing/2014/main" id="{32B4EA9E-03E0-CEF6-4531-004CEABD10F0}"/>
                </a:ext>
              </a:extLst>
            </p:cNvPr>
            <p:cNvSpPr/>
            <p:nvPr/>
          </p:nvSpPr>
          <p:spPr>
            <a:xfrm>
              <a:off x="5006938" y="0"/>
              <a:ext cx="7185061" cy="700664"/>
            </a:xfrm>
            <a:prstGeom prst="rect">
              <a:avLst/>
            </a:prstGeom>
            <a:gradFill>
              <a:gsLst>
                <a:gs pos="0">
                  <a:srgbClr val="243E50"/>
                </a:gs>
                <a:gs pos="7000">
                  <a:srgbClr val="243E50"/>
                </a:gs>
                <a:gs pos="82000">
                  <a:srgbClr val="305066"/>
                </a:gs>
                <a:gs pos="100000">
                  <a:srgbClr val="30506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128;p16" descr="Logo, icon&#10;&#10;Description automatically generated">
              <a:extLst>
                <a:ext uri="{FF2B5EF4-FFF2-40B4-BE49-F238E27FC236}">
                  <a16:creationId xmlns:a16="http://schemas.microsoft.com/office/drawing/2014/main" id="{99DE589C-FCEE-E72B-9783-E2E5F2FE9AB2}"/>
                </a:ext>
              </a:extLst>
            </p:cNvPr>
            <p:cNvPicPr preferRelativeResize="0"/>
            <p:nvPr/>
          </p:nvPicPr>
          <p:blipFill rotWithShape="1">
            <a:blip r:embed="rId6">
              <a:alphaModFix/>
            </a:blip>
            <a:srcRect/>
            <a:stretch/>
          </p:blipFill>
          <p:spPr>
            <a:xfrm>
              <a:off x="11388161" y="60356"/>
              <a:ext cx="701096" cy="579951"/>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DS Colors">
      <a:dk1>
        <a:srgbClr val="323232"/>
      </a:dk1>
      <a:lt1>
        <a:srgbClr val="FFFFFF"/>
      </a:lt1>
      <a:dk2>
        <a:srgbClr val="9F9F9F"/>
      </a:dk2>
      <a:lt2>
        <a:srgbClr val="EDF0F0"/>
      </a:lt2>
      <a:accent1>
        <a:srgbClr val="0B3C91"/>
      </a:accent1>
      <a:accent2>
        <a:srgbClr val="1C67E3"/>
      </a:accent2>
      <a:accent3>
        <a:srgbClr val="B60109"/>
      </a:accent3>
      <a:accent4>
        <a:srgbClr val="F64137"/>
      </a:accent4>
      <a:accent5>
        <a:srgbClr val="288BFF"/>
      </a:accent5>
      <a:accent6>
        <a:srgbClr val="47DA83"/>
      </a:accent6>
      <a:hlink>
        <a:srgbClr val="0274BE"/>
      </a:hlink>
      <a:folHlink>
        <a:srgbClr val="597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DS-HDS-template" id="{BE84A7EC-3E05-354C-BF28-8990E76EB5A6}" vid="{AF706BF2-2445-C34E-B90F-B98C4E4FDA4C}"/>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28</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Custom Design</vt:lpstr>
      <vt:lpstr>Office Theme</vt:lpstr>
      <vt:lpstr>PowerPoint Presentation</vt:lpstr>
      <vt:lpstr>Acronym Soup</vt:lpstr>
      <vt:lpstr>PowerPoint Presentation</vt:lpstr>
      <vt:lpstr>PowerPoint Presentation</vt:lpstr>
      <vt:lpstr>PowerPoint Presentation</vt:lpstr>
      <vt:lpstr>PowerPoint Presentation</vt:lpstr>
      <vt:lpstr>PowerPoint Presentation</vt:lpstr>
      <vt:lpstr>PowerPoint Presentation</vt:lpstr>
      <vt:lpstr>Earth Science Data Archive Growth Projection</vt:lpstr>
      <vt:lpstr>PowerPoint Presentation</vt:lpstr>
      <vt:lpstr>PowerPoint Presentation</vt:lpstr>
      <vt:lpstr>ESDIS and SPD 41-a</vt:lpstr>
      <vt:lpstr>PowerPoint Presentation</vt:lpstr>
      <vt:lpstr>PowerPoint Presentation</vt:lpstr>
      <vt:lpstr>PowerPoint Presentation</vt:lpstr>
      <vt:lpstr>PowerPoint Presentation</vt:lpstr>
      <vt:lpstr>Airborne Data Management Group (ADMG)</vt:lpstr>
      <vt:lpstr>Airborne Data Management Group (ADMG)</vt:lpstr>
      <vt:lpstr>ADMG and Earth Venture Suborbital Investigations</vt:lpstr>
      <vt:lpstr>ADMG Improvements to Needed Resources  </vt:lpstr>
      <vt:lpstr>CASEI:  The Catalog of Archived Suborbital Earth Science Investigations</vt:lpstr>
      <vt:lpstr>Airborne Data Workshop</vt:lpstr>
      <vt:lpstr>Workshop Purpose and Goals</vt:lpstr>
      <vt:lpstr>Workshop Attendees</vt:lpstr>
      <vt:lpstr>Immediate changes   (high return, high need, low cost)</vt:lpstr>
      <vt:lpstr>PowerPoint Presentation</vt:lpstr>
      <vt:lpstr>New Tools and Services</vt:lpstr>
      <vt:lpstr>Program Changes      (high return, low cost, culture change)</vt:lpstr>
      <vt:lpstr>Explore CASEI: https://impact.earthdata.nasa.gov/casei/ </vt:lpstr>
      <vt:lpstr>A Quick Word on Leveraging ESDS Mission and Sub-Orbital Support</vt:lpstr>
      <vt:lpstr>Highlighted Contributions from ESDIS and IMPACT Projects facilitating Mission Data for Users</vt:lpstr>
      <vt:lpstr>DAACs are our User-Facing Stewards of Mission Data and Enabling Open Source Science</vt:lpstr>
      <vt:lpstr>We want to hear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2</cp:revision>
  <dcterms:modified xsi:type="dcterms:W3CDTF">2023-08-23T13:23:08Z</dcterms:modified>
</cp:coreProperties>
</file>