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71" r:id="rId3"/>
    <p:sldId id="288" r:id="rId4"/>
    <p:sldId id="266" r:id="rId5"/>
    <p:sldId id="267" r:id="rId6"/>
    <p:sldId id="268" r:id="rId7"/>
    <p:sldId id="289" r:id="rId8"/>
    <p:sldId id="280" r:id="rId9"/>
    <p:sldId id="273" r:id="rId10"/>
    <p:sldId id="274" r:id="rId11"/>
    <p:sldId id="275" r:id="rId12"/>
    <p:sldId id="276" r:id="rId13"/>
    <p:sldId id="277" r:id="rId14"/>
    <p:sldId id="278" r:id="rId15"/>
    <p:sldId id="281" r:id="rId16"/>
    <p:sldId id="290" r:id="rId17"/>
    <p:sldId id="256" r:id="rId18"/>
    <p:sldId id="258" r:id="rId19"/>
    <p:sldId id="259" r:id="rId20"/>
    <p:sldId id="260" r:id="rId21"/>
    <p:sldId id="261" r:id="rId22"/>
    <p:sldId id="257" r:id="rId23"/>
    <p:sldId id="262" r:id="rId24"/>
    <p:sldId id="264" r:id="rId25"/>
    <p:sldId id="263" r:id="rId26"/>
    <p:sldId id="283" r:id="rId27"/>
    <p:sldId id="282" r:id="rId28"/>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4660"/>
  </p:normalViewPr>
  <p:slideViewPr>
    <p:cSldViewPr snapToGrid="0">
      <p:cViewPr varScale="1">
        <p:scale>
          <a:sx n="75" d="100"/>
          <a:sy n="75" d="100"/>
        </p:scale>
        <p:origin x="9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0B6E-7795-435B-BA9A-034093E3C7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DC66F6-EA66-44E2-9FDC-AB6569275C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638036-E5D3-426A-9104-C88EF007D245}"/>
              </a:ext>
            </a:extLst>
          </p:cNvPr>
          <p:cNvSpPr>
            <a:spLocks noGrp="1"/>
          </p:cNvSpPr>
          <p:nvPr>
            <p:ph type="dt" sz="half" idx="10"/>
          </p:nvPr>
        </p:nvSpPr>
        <p:spPr/>
        <p:txBody>
          <a:bodyPr/>
          <a:lstStyle/>
          <a:p>
            <a:fld id="{CAB89F8F-F9C0-47AA-93B0-E86574E4C4FD}" type="datetimeFigureOut">
              <a:rPr lang="en-US" smtClean="0"/>
              <a:t>8/31/2023</a:t>
            </a:fld>
            <a:endParaRPr lang="en-US"/>
          </a:p>
        </p:txBody>
      </p:sp>
      <p:sp>
        <p:nvSpPr>
          <p:cNvPr id="5" name="Footer Placeholder 4">
            <a:extLst>
              <a:ext uri="{FF2B5EF4-FFF2-40B4-BE49-F238E27FC236}">
                <a16:creationId xmlns:a16="http://schemas.microsoft.com/office/drawing/2014/main" id="{DD5ADF3D-DB8A-4E9C-8A55-C94F4474D5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85806F-EEE6-47C4-AE7C-5B5CAACB1FE5}"/>
              </a:ext>
            </a:extLst>
          </p:cNvPr>
          <p:cNvSpPr>
            <a:spLocks noGrp="1"/>
          </p:cNvSpPr>
          <p:nvPr>
            <p:ph type="sldNum" sz="quarter" idx="12"/>
          </p:nvPr>
        </p:nvSpPr>
        <p:spPr/>
        <p:txBody>
          <a:bodyPr/>
          <a:lstStyle/>
          <a:p>
            <a:fld id="{4FD71D07-EA7B-47A0-86F2-B5E7392596F4}" type="slidenum">
              <a:rPr lang="en-US" smtClean="0"/>
              <a:t>‹#›</a:t>
            </a:fld>
            <a:endParaRPr lang="en-US"/>
          </a:p>
        </p:txBody>
      </p:sp>
    </p:spTree>
    <p:extLst>
      <p:ext uri="{BB962C8B-B14F-4D97-AF65-F5344CB8AC3E}">
        <p14:creationId xmlns:p14="http://schemas.microsoft.com/office/powerpoint/2010/main" val="1463738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DF780-D0BC-4655-9DD4-6366EB8476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B7EBA-F760-4F54-9A2B-5EF242CCC8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FABA6-2BD5-49A9-A964-5F755EB46436}"/>
              </a:ext>
            </a:extLst>
          </p:cNvPr>
          <p:cNvSpPr>
            <a:spLocks noGrp="1"/>
          </p:cNvSpPr>
          <p:nvPr>
            <p:ph type="dt" sz="half" idx="10"/>
          </p:nvPr>
        </p:nvSpPr>
        <p:spPr/>
        <p:txBody>
          <a:bodyPr/>
          <a:lstStyle/>
          <a:p>
            <a:fld id="{CAB89F8F-F9C0-47AA-93B0-E86574E4C4FD}" type="datetimeFigureOut">
              <a:rPr lang="en-US" smtClean="0"/>
              <a:t>8/31/2023</a:t>
            </a:fld>
            <a:endParaRPr lang="en-US"/>
          </a:p>
        </p:txBody>
      </p:sp>
      <p:sp>
        <p:nvSpPr>
          <p:cNvPr id="5" name="Footer Placeholder 4">
            <a:extLst>
              <a:ext uri="{FF2B5EF4-FFF2-40B4-BE49-F238E27FC236}">
                <a16:creationId xmlns:a16="http://schemas.microsoft.com/office/drawing/2014/main" id="{7A033370-D030-43C0-BD4D-DA8B71C5F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C18A9-672A-41BE-A00B-05A1AB70EE30}"/>
              </a:ext>
            </a:extLst>
          </p:cNvPr>
          <p:cNvSpPr>
            <a:spLocks noGrp="1"/>
          </p:cNvSpPr>
          <p:nvPr>
            <p:ph type="sldNum" sz="quarter" idx="12"/>
          </p:nvPr>
        </p:nvSpPr>
        <p:spPr/>
        <p:txBody>
          <a:bodyPr/>
          <a:lstStyle/>
          <a:p>
            <a:fld id="{4FD71D07-EA7B-47A0-86F2-B5E7392596F4}" type="slidenum">
              <a:rPr lang="en-US" smtClean="0"/>
              <a:t>‹#›</a:t>
            </a:fld>
            <a:endParaRPr lang="en-US"/>
          </a:p>
        </p:txBody>
      </p:sp>
    </p:spTree>
    <p:extLst>
      <p:ext uri="{BB962C8B-B14F-4D97-AF65-F5344CB8AC3E}">
        <p14:creationId xmlns:p14="http://schemas.microsoft.com/office/powerpoint/2010/main" val="1077769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64547E-B47F-41A7-A641-BB0A5C743E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F96FFF-D10F-4750-BBA6-54C1480A35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27043-8479-4BC4-96ED-AC82AE796039}"/>
              </a:ext>
            </a:extLst>
          </p:cNvPr>
          <p:cNvSpPr>
            <a:spLocks noGrp="1"/>
          </p:cNvSpPr>
          <p:nvPr>
            <p:ph type="dt" sz="half" idx="10"/>
          </p:nvPr>
        </p:nvSpPr>
        <p:spPr/>
        <p:txBody>
          <a:bodyPr/>
          <a:lstStyle/>
          <a:p>
            <a:fld id="{CAB89F8F-F9C0-47AA-93B0-E86574E4C4FD}" type="datetimeFigureOut">
              <a:rPr lang="en-US" smtClean="0"/>
              <a:t>8/31/2023</a:t>
            </a:fld>
            <a:endParaRPr lang="en-US"/>
          </a:p>
        </p:txBody>
      </p:sp>
      <p:sp>
        <p:nvSpPr>
          <p:cNvPr id="5" name="Footer Placeholder 4">
            <a:extLst>
              <a:ext uri="{FF2B5EF4-FFF2-40B4-BE49-F238E27FC236}">
                <a16:creationId xmlns:a16="http://schemas.microsoft.com/office/drawing/2014/main" id="{31B29CE9-759B-491A-B470-7417993DE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D94211-11B0-45BA-A193-494131741777}"/>
              </a:ext>
            </a:extLst>
          </p:cNvPr>
          <p:cNvSpPr>
            <a:spLocks noGrp="1"/>
          </p:cNvSpPr>
          <p:nvPr>
            <p:ph type="sldNum" sz="quarter" idx="12"/>
          </p:nvPr>
        </p:nvSpPr>
        <p:spPr/>
        <p:txBody>
          <a:bodyPr/>
          <a:lstStyle/>
          <a:p>
            <a:fld id="{4FD71D07-EA7B-47A0-86F2-B5E7392596F4}" type="slidenum">
              <a:rPr lang="en-US" smtClean="0"/>
              <a:t>‹#›</a:t>
            </a:fld>
            <a:endParaRPr lang="en-US"/>
          </a:p>
        </p:txBody>
      </p:sp>
    </p:spTree>
    <p:extLst>
      <p:ext uri="{BB962C8B-B14F-4D97-AF65-F5344CB8AC3E}">
        <p14:creationId xmlns:p14="http://schemas.microsoft.com/office/powerpoint/2010/main" val="4027964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4280-DC5D-455A-99A4-A28F7EAF5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15A6E0-6CD7-402C-A615-F9DEFB4DB5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C3BA9-4CCD-4D72-83A3-4E8AEAAD315C}"/>
              </a:ext>
            </a:extLst>
          </p:cNvPr>
          <p:cNvSpPr>
            <a:spLocks noGrp="1"/>
          </p:cNvSpPr>
          <p:nvPr>
            <p:ph type="dt" sz="half" idx="10"/>
          </p:nvPr>
        </p:nvSpPr>
        <p:spPr/>
        <p:txBody>
          <a:bodyPr/>
          <a:lstStyle/>
          <a:p>
            <a:fld id="{CAB89F8F-F9C0-47AA-93B0-E86574E4C4FD}" type="datetimeFigureOut">
              <a:rPr lang="en-US" smtClean="0"/>
              <a:t>8/31/2023</a:t>
            </a:fld>
            <a:endParaRPr lang="en-US"/>
          </a:p>
        </p:txBody>
      </p:sp>
      <p:sp>
        <p:nvSpPr>
          <p:cNvPr id="5" name="Footer Placeholder 4">
            <a:extLst>
              <a:ext uri="{FF2B5EF4-FFF2-40B4-BE49-F238E27FC236}">
                <a16:creationId xmlns:a16="http://schemas.microsoft.com/office/drawing/2014/main" id="{8DAF6680-FCC0-4CE0-8652-C3A68F2A8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85F93F-8E30-4A58-8318-13DF2F00D03C}"/>
              </a:ext>
            </a:extLst>
          </p:cNvPr>
          <p:cNvSpPr>
            <a:spLocks noGrp="1"/>
          </p:cNvSpPr>
          <p:nvPr>
            <p:ph type="sldNum" sz="quarter" idx="12"/>
          </p:nvPr>
        </p:nvSpPr>
        <p:spPr/>
        <p:txBody>
          <a:bodyPr/>
          <a:lstStyle/>
          <a:p>
            <a:fld id="{4FD71D07-EA7B-47A0-86F2-B5E7392596F4}" type="slidenum">
              <a:rPr lang="en-US" smtClean="0"/>
              <a:t>‹#›</a:t>
            </a:fld>
            <a:endParaRPr lang="en-US"/>
          </a:p>
        </p:txBody>
      </p:sp>
    </p:spTree>
    <p:extLst>
      <p:ext uri="{BB962C8B-B14F-4D97-AF65-F5344CB8AC3E}">
        <p14:creationId xmlns:p14="http://schemas.microsoft.com/office/powerpoint/2010/main" val="157572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8DB8A-1CF0-45E5-A326-911CD876B8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C1DFCA-A433-4B18-B5B0-0CC3AE4659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89FCFA-4F4A-4114-8D10-86946197DC3B}"/>
              </a:ext>
            </a:extLst>
          </p:cNvPr>
          <p:cNvSpPr>
            <a:spLocks noGrp="1"/>
          </p:cNvSpPr>
          <p:nvPr>
            <p:ph type="dt" sz="half" idx="10"/>
          </p:nvPr>
        </p:nvSpPr>
        <p:spPr/>
        <p:txBody>
          <a:bodyPr/>
          <a:lstStyle/>
          <a:p>
            <a:fld id="{CAB89F8F-F9C0-47AA-93B0-E86574E4C4FD}" type="datetimeFigureOut">
              <a:rPr lang="en-US" smtClean="0"/>
              <a:t>8/31/2023</a:t>
            </a:fld>
            <a:endParaRPr lang="en-US"/>
          </a:p>
        </p:txBody>
      </p:sp>
      <p:sp>
        <p:nvSpPr>
          <p:cNvPr id="5" name="Footer Placeholder 4">
            <a:extLst>
              <a:ext uri="{FF2B5EF4-FFF2-40B4-BE49-F238E27FC236}">
                <a16:creationId xmlns:a16="http://schemas.microsoft.com/office/drawing/2014/main" id="{5D6C325B-D95A-4795-B669-E777B563B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4BD9A1-DECD-4F6A-9CA0-6B60AF3CC5E2}"/>
              </a:ext>
            </a:extLst>
          </p:cNvPr>
          <p:cNvSpPr>
            <a:spLocks noGrp="1"/>
          </p:cNvSpPr>
          <p:nvPr>
            <p:ph type="sldNum" sz="quarter" idx="12"/>
          </p:nvPr>
        </p:nvSpPr>
        <p:spPr/>
        <p:txBody>
          <a:bodyPr/>
          <a:lstStyle/>
          <a:p>
            <a:fld id="{4FD71D07-EA7B-47A0-86F2-B5E7392596F4}" type="slidenum">
              <a:rPr lang="en-US" smtClean="0"/>
              <a:t>‹#›</a:t>
            </a:fld>
            <a:endParaRPr lang="en-US"/>
          </a:p>
        </p:txBody>
      </p:sp>
    </p:spTree>
    <p:extLst>
      <p:ext uri="{BB962C8B-B14F-4D97-AF65-F5344CB8AC3E}">
        <p14:creationId xmlns:p14="http://schemas.microsoft.com/office/powerpoint/2010/main" val="244055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3D4C2-31E3-4241-9EE3-E6DEBBE29C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46C027-364E-42E5-B7AD-B58D39EAD0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8E9309-3852-4658-BBE4-2935B362B5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A10BBA-DFE4-4F39-AFEA-FB087D6042AD}"/>
              </a:ext>
            </a:extLst>
          </p:cNvPr>
          <p:cNvSpPr>
            <a:spLocks noGrp="1"/>
          </p:cNvSpPr>
          <p:nvPr>
            <p:ph type="dt" sz="half" idx="10"/>
          </p:nvPr>
        </p:nvSpPr>
        <p:spPr/>
        <p:txBody>
          <a:bodyPr/>
          <a:lstStyle/>
          <a:p>
            <a:fld id="{CAB89F8F-F9C0-47AA-93B0-E86574E4C4FD}" type="datetimeFigureOut">
              <a:rPr lang="en-US" smtClean="0"/>
              <a:t>8/31/2023</a:t>
            </a:fld>
            <a:endParaRPr lang="en-US"/>
          </a:p>
        </p:txBody>
      </p:sp>
      <p:sp>
        <p:nvSpPr>
          <p:cNvPr id="6" name="Footer Placeholder 5">
            <a:extLst>
              <a:ext uri="{FF2B5EF4-FFF2-40B4-BE49-F238E27FC236}">
                <a16:creationId xmlns:a16="http://schemas.microsoft.com/office/drawing/2014/main" id="{E11F4B2F-AF07-49D2-B9FB-C6D3B3F6E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6E7873-CC2A-49D9-8C14-7FD2FCEE15DD}"/>
              </a:ext>
            </a:extLst>
          </p:cNvPr>
          <p:cNvSpPr>
            <a:spLocks noGrp="1"/>
          </p:cNvSpPr>
          <p:nvPr>
            <p:ph type="sldNum" sz="quarter" idx="12"/>
          </p:nvPr>
        </p:nvSpPr>
        <p:spPr/>
        <p:txBody>
          <a:bodyPr/>
          <a:lstStyle/>
          <a:p>
            <a:fld id="{4FD71D07-EA7B-47A0-86F2-B5E7392596F4}" type="slidenum">
              <a:rPr lang="en-US" smtClean="0"/>
              <a:t>‹#›</a:t>
            </a:fld>
            <a:endParaRPr lang="en-US"/>
          </a:p>
        </p:txBody>
      </p:sp>
    </p:spTree>
    <p:extLst>
      <p:ext uri="{BB962C8B-B14F-4D97-AF65-F5344CB8AC3E}">
        <p14:creationId xmlns:p14="http://schemas.microsoft.com/office/powerpoint/2010/main" val="566831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CBE20-CEB2-4877-BE2F-241087222D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3164E7-F03E-4EDF-A30F-76E65CCA3B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1FEF8B-388D-49FE-B72A-B054C808ED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014E51-3114-4EFF-8CEF-D4CFE8F279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F343AE-17E0-4AAC-9FA7-77D7CF2E79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EE657A-5D1C-4776-A899-1D7BDD2CFB6F}"/>
              </a:ext>
            </a:extLst>
          </p:cNvPr>
          <p:cNvSpPr>
            <a:spLocks noGrp="1"/>
          </p:cNvSpPr>
          <p:nvPr>
            <p:ph type="dt" sz="half" idx="10"/>
          </p:nvPr>
        </p:nvSpPr>
        <p:spPr/>
        <p:txBody>
          <a:bodyPr/>
          <a:lstStyle/>
          <a:p>
            <a:fld id="{CAB89F8F-F9C0-47AA-93B0-E86574E4C4FD}" type="datetimeFigureOut">
              <a:rPr lang="en-US" smtClean="0"/>
              <a:t>8/31/2023</a:t>
            </a:fld>
            <a:endParaRPr lang="en-US"/>
          </a:p>
        </p:txBody>
      </p:sp>
      <p:sp>
        <p:nvSpPr>
          <p:cNvPr id="8" name="Footer Placeholder 7">
            <a:extLst>
              <a:ext uri="{FF2B5EF4-FFF2-40B4-BE49-F238E27FC236}">
                <a16:creationId xmlns:a16="http://schemas.microsoft.com/office/drawing/2014/main" id="{823954D9-A3B7-41A9-80E8-E2A54A7ACB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ACC4F9-E26C-4E03-A430-6300CEBA9DD9}"/>
              </a:ext>
            </a:extLst>
          </p:cNvPr>
          <p:cNvSpPr>
            <a:spLocks noGrp="1"/>
          </p:cNvSpPr>
          <p:nvPr>
            <p:ph type="sldNum" sz="quarter" idx="12"/>
          </p:nvPr>
        </p:nvSpPr>
        <p:spPr/>
        <p:txBody>
          <a:bodyPr/>
          <a:lstStyle/>
          <a:p>
            <a:fld id="{4FD71D07-EA7B-47A0-86F2-B5E7392596F4}" type="slidenum">
              <a:rPr lang="en-US" smtClean="0"/>
              <a:t>‹#›</a:t>
            </a:fld>
            <a:endParaRPr lang="en-US"/>
          </a:p>
        </p:txBody>
      </p:sp>
    </p:spTree>
    <p:extLst>
      <p:ext uri="{BB962C8B-B14F-4D97-AF65-F5344CB8AC3E}">
        <p14:creationId xmlns:p14="http://schemas.microsoft.com/office/powerpoint/2010/main" val="891459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B2676-164B-4E97-9F26-E3C099A05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DC2F5F-FD15-4217-8EA1-8122E28EC831}"/>
              </a:ext>
            </a:extLst>
          </p:cNvPr>
          <p:cNvSpPr>
            <a:spLocks noGrp="1"/>
          </p:cNvSpPr>
          <p:nvPr>
            <p:ph type="dt" sz="half" idx="10"/>
          </p:nvPr>
        </p:nvSpPr>
        <p:spPr/>
        <p:txBody>
          <a:bodyPr/>
          <a:lstStyle/>
          <a:p>
            <a:fld id="{CAB89F8F-F9C0-47AA-93B0-E86574E4C4FD}" type="datetimeFigureOut">
              <a:rPr lang="en-US" smtClean="0"/>
              <a:t>8/31/2023</a:t>
            </a:fld>
            <a:endParaRPr lang="en-US"/>
          </a:p>
        </p:txBody>
      </p:sp>
      <p:sp>
        <p:nvSpPr>
          <p:cNvPr id="4" name="Footer Placeholder 3">
            <a:extLst>
              <a:ext uri="{FF2B5EF4-FFF2-40B4-BE49-F238E27FC236}">
                <a16:creationId xmlns:a16="http://schemas.microsoft.com/office/drawing/2014/main" id="{2B97FA4A-608A-4C78-9003-EC03E01CD4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7A81C9-A374-462B-9E6C-5EA2B324E34C}"/>
              </a:ext>
            </a:extLst>
          </p:cNvPr>
          <p:cNvSpPr>
            <a:spLocks noGrp="1"/>
          </p:cNvSpPr>
          <p:nvPr>
            <p:ph type="sldNum" sz="quarter" idx="12"/>
          </p:nvPr>
        </p:nvSpPr>
        <p:spPr/>
        <p:txBody>
          <a:bodyPr/>
          <a:lstStyle/>
          <a:p>
            <a:fld id="{4FD71D07-EA7B-47A0-86F2-B5E7392596F4}" type="slidenum">
              <a:rPr lang="en-US" smtClean="0"/>
              <a:t>‹#›</a:t>
            </a:fld>
            <a:endParaRPr lang="en-US"/>
          </a:p>
        </p:txBody>
      </p:sp>
    </p:spTree>
    <p:extLst>
      <p:ext uri="{BB962C8B-B14F-4D97-AF65-F5344CB8AC3E}">
        <p14:creationId xmlns:p14="http://schemas.microsoft.com/office/powerpoint/2010/main" val="1601912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ngle view of circuit shaped like a brain">
            <a:extLst>
              <a:ext uri="{FF2B5EF4-FFF2-40B4-BE49-F238E27FC236}">
                <a16:creationId xmlns:a16="http://schemas.microsoft.com/office/drawing/2014/main" id="{06D2B348-1F49-5B1B-49B8-EDEC5293A906}"/>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0" y="-737358"/>
            <a:ext cx="12293600" cy="8562706"/>
          </a:xfrm>
          <a:prstGeom prst="rect">
            <a:avLst/>
          </a:prstGeom>
        </p:spPr>
      </p:pic>
      <p:sp>
        <p:nvSpPr>
          <p:cNvPr id="2" name="Date Placeholder 1">
            <a:extLst>
              <a:ext uri="{FF2B5EF4-FFF2-40B4-BE49-F238E27FC236}">
                <a16:creationId xmlns:a16="http://schemas.microsoft.com/office/drawing/2014/main" id="{3CADE2B5-B65C-4FC3-8539-14EB448EA6C5}"/>
              </a:ext>
            </a:extLst>
          </p:cNvPr>
          <p:cNvSpPr>
            <a:spLocks noGrp="1"/>
          </p:cNvSpPr>
          <p:nvPr>
            <p:ph type="dt" sz="half" idx="10"/>
          </p:nvPr>
        </p:nvSpPr>
        <p:spPr/>
        <p:txBody>
          <a:bodyPr/>
          <a:lstStyle/>
          <a:p>
            <a:fld id="{CAB89F8F-F9C0-47AA-93B0-E86574E4C4FD}" type="datetimeFigureOut">
              <a:rPr lang="en-US" smtClean="0"/>
              <a:t>8/31/2023</a:t>
            </a:fld>
            <a:endParaRPr lang="en-US"/>
          </a:p>
        </p:txBody>
      </p:sp>
      <p:sp>
        <p:nvSpPr>
          <p:cNvPr id="3" name="Footer Placeholder 2">
            <a:extLst>
              <a:ext uri="{FF2B5EF4-FFF2-40B4-BE49-F238E27FC236}">
                <a16:creationId xmlns:a16="http://schemas.microsoft.com/office/drawing/2014/main" id="{C432FD7B-EB9E-48BB-AEAB-CA16D354EA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AE22F0-B64D-48AC-A227-769AB2E027AC}"/>
              </a:ext>
            </a:extLst>
          </p:cNvPr>
          <p:cNvSpPr>
            <a:spLocks noGrp="1"/>
          </p:cNvSpPr>
          <p:nvPr>
            <p:ph type="sldNum" sz="quarter" idx="12"/>
          </p:nvPr>
        </p:nvSpPr>
        <p:spPr/>
        <p:txBody>
          <a:bodyPr/>
          <a:lstStyle/>
          <a:p>
            <a:fld id="{4FD71D07-EA7B-47A0-86F2-B5E7392596F4}" type="slidenum">
              <a:rPr lang="en-US" smtClean="0"/>
              <a:t>‹#›</a:t>
            </a:fld>
            <a:endParaRPr lang="en-US"/>
          </a:p>
        </p:txBody>
      </p:sp>
    </p:spTree>
    <p:extLst>
      <p:ext uri="{BB962C8B-B14F-4D97-AF65-F5344CB8AC3E}">
        <p14:creationId xmlns:p14="http://schemas.microsoft.com/office/powerpoint/2010/main" val="3694391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81D7D-35D9-4AB4-A225-7088533A9D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C9A211-78BD-4F1E-9CF4-77C8631FA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A4D5EB-35E1-4893-9110-849B1D66A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5B1451-1354-4228-A73E-6D16A012E59E}"/>
              </a:ext>
            </a:extLst>
          </p:cNvPr>
          <p:cNvSpPr>
            <a:spLocks noGrp="1"/>
          </p:cNvSpPr>
          <p:nvPr>
            <p:ph type="dt" sz="half" idx="10"/>
          </p:nvPr>
        </p:nvSpPr>
        <p:spPr/>
        <p:txBody>
          <a:bodyPr/>
          <a:lstStyle/>
          <a:p>
            <a:fld id="{CAB89F8F-F9C0-47AA-93B0-E86574E4C4FD}" type="datetimeFigureOut">
              <a:rPr lang="en-US" smtClean="0"/>
              <a:t>8/31/2023</a:t>
            </a:fld>
            <a:endParaRPr lang="en-US"/>
          </a:p>
        </p:txBody>
      </p:sp>
      <p:sp>
        <p:nvSpPr>
          <p:cNvPr id="6" name="Footer Placeholder 5">
            <a:extLst>
              <a:ext uri="{FF2B5EF4-FFF2-40B4-BE49-F238E27FC236}">
                <a16:creationId xmlns:a16="http://schemas.microsoft.com/office/drawing/2014/main" id="{A9945549-042F-47FC-AC22-7B3C4ACD7A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A5D38B-B4C3-4744-8CF4-A27A485FF7DE}"/>
              </a:ext>
            </a:extLst>
          </p:cNvPr>
          <p:cNvSpPr>
            <a:spLocks noGrp="1"/>
          </p:cNvSpPr>
          <p:nvPr>
            <p:ph type="sldNum" sz="quarter" idx="12"/>
          </p:nvPr>
        </p:nvSpPr>
        <p:spPr/>
        <p:txBody>
          <a:bodyPr/>
          <a:lstStyle/>
          <a:p>
            <a:fld id="{4FD71D07-EA7B-47A0-86F2-B5E7392596F4}" type="slidenum">
              <a:rPr lang="en-US" smtClean="0"/>
              <a:t>‹#›</a:t>
            </a:fld>
            <a:endParaRPr lang="en-US"/>
          </a:p>
        </p:txBody>
      </p:sp>
    </p:spTree>
    <p:extLst>
      <p:ext uri="{BB962C8B-B14F-4D97-AF65-F5344CB8AC3E}">
        <p14:creationId xmlns:p14="http://schemas.microsoft.com/office/powerpoint/2010/main" val="1440926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37B37-5309-4258-82AD-DB9F8DBB74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997566-05DF-4F2A-BBE4-100AE8363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1AFE44-AB6E-4357-99EF-DFE96232E3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CB2C5F-F851-4187-B15C-9DFD870B9A21}"/>
              </a:ext>
            </a:extLst>
          </p:cNvPr>
          <p:cNvSpPr>
            <a:spLocks noGrp="1"/>
          </p:cNvSpPr>
          <p:nvPr>
            <p:ph type="dt" sz="half" idx="10"/>
          </p:nvPr>
        </p:nvSpPr>
        <p:spPr/>
        <p:txBody>
          <a:bodyPr/>
          <a:lstStyle/>
          <a:p>
            <a:fld id="{CAB89F8F-F9C0-47AA-93B0-E86574E4C4FD}" type="datetimeFigureOut">
              <a:rPr lang="en-US" smtClean="0"/>
              <a:t>8/31/2023</a:t>
            </a:fld>
            <a:endParaRPr lang="en-US"/>
          </a:p>
        </p:txBody>
      </p:sp>
      <p:sp>
        <p:nvSpPr>
          <p:cNvPr id="6" name="Footer Placeholder 5">
            <a:extLst>
              <a:ext uri="{FF2B5EF4-FFF2-40B4-BE49-F238E27FC236}">
                <a16:creationId xmlns:a16="http://schemas.microsoft.com/office/drawing/2014/main" id="{8FAB3925-E488-4382-9B1F-1B0C5EF308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D65B1-CC25-48E7-B9F5-5859196AB48F}"/>
              </a:ext>
            </a:extLst>
          </p:cNvPr>
          <p:cNvSpPr>
            <a:spLocks noGrp="1"/>
          </p:cNvSpPr>
          <p:nvPr>
            <p:ph type="sldNum" sz="quarter" idx="12"/>
          </p:nvPr>
        </p:nvSpPr>
        <p:spPr/>
        <p:txBody>
          <a:bodyPr/>
          <a:lstStyle/>
          <a:p>
            <a:fld id="{4FD71D07-EA7B-47A0-86F2-B5E7392596F4}" type="slidenum">
              <a:rPr lang="en-US" smtClean="0"/>
              <a:t>‹#›</a:t>
            </a:fld>
            <a:endParaRPr lang="en-US"/>
          </a:p>
        </p:txBody>
      </p:sp>
    </p:spTree>
    <p:extLst>
      <p:ext uri="{BB962C8B-B14F-4D97-AF65-F5344CB8AC3E}">
        <p14:creationId xmlns:p14="http://schemas.microsoft.com/office/powerpoint/2010/main" val="2674276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025345-A509-4525-8FBF-84BDBD3C1A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5F96D4-D315-4847-8E15-DC966B8D6A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772B4-2FBE-450A-AF76-313B44B7D3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89F8F-F9C0-47AA-93B0-E86574E4C4FD}" type="datetimeFigureOut">
              <a:rPr lang="en-US" smtClean="0"/>
              <a:t>8/31/2023</a:t>
            </a:fld>
            <a:endParaRPr lang="en-US"/>
          </a:p>
        </p:txBody>
      </p:sp>
      <p:sp>
        <p:nvSpPr>
          <p:cNvPr id="5" name="Footer Placeholder 4">
            <a:extLst>
              <a:ext uri="{FF2B5EF4-FFF2-40B4-BE49-F238E27FC236}">
                <a16:creationId xmlns:a16="http://schemas.microsoft.com/office/drawing/2014/main" id="{C9D0C5E9-4C3B-4941-8510-067A96E4A0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AB9C63-CF35-42A2-B91A-1CE746026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D71D07-EA7B-47A0-86F2-B5E7392596F4}" type="slidenum">
              <a:rPr lang="en-US" smtClean="0"/>
              <a:t>‹#›</a:t>
            </a:fld>
            <a:endParaRPr lang="en-US"/>
          </a:p>
        </p:txBody>
      </p:sp>
    </p:spTree>
    <p:extLst>
      <p:ext uri="{BB962C8B-B14F-4D97-AF65-F5344CB8AC3E}">
        <p14:creationId xmlns:p14="http://schemas.microsoft.com/office/powerpoint/2010/main" val="229359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appel.nasa.gov/lessons-learned/excel-llb/"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https://software.nasa.gov/software/LAR-19934-1"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llbapi.ndc.nasa.gov/"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nasa.sharepoint.com/sites/larcllksc/SitePages/Knowledge-Management-Videos.aspx" TargetMode="External"/><Relationship Id="rId3" Type="http://schemas.openxmlformats.org/officeDocument/2006/relationships/hyperlink" Target="https://llis.nasa.gov/" TargetMode="External"/><Relationship Id="rId7" Type="http://schemas.openxmlformats.org/officeDocument/2006/relationships/hyperlink" Target="https://appel.nasa.gov/lessons-learned/excel-llb/" TargetMode="Externa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hyperlink" Target="https://nasa.sharepoint.com/sites/larcllksc/SitePages/Aero-Flight-Demonstration-Risk-Reduction-Handbook(1).aspx" TargetMode="External"/><Relationship Id="rId5" Type="http://schemas.openxmlformats.org/officeDocument/2006/relationships/hyperlink" Target="https://nasa.sharepoint.com/sites/larcllksc" TargetMode="External"/><Relationship Id="rId4" Type="http://schemas.openxmlformats.org/officeDocument/2006/relationships/hyperlink" Target="https://oneplace.larc.nasa.gov/ikm?id=ikm_landi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hyperlink" Target="https://llis.nasa.gov/" TargetMode="External"/><Relationship Id="rId7" Type="http://schemas.openxmlformats.org/officeDocument/2006/relationships/image" Target="../media/image2.png"/><Relationship Id="rId2" Type="http://schemas.openxmlformats.org/officeDocument/2006/relationships/hyperlink" Target="https://nen.nasa.gov/web/ll/viewall" TargetMode="External"/><Relationship Id="rId1" Type="http://schemas.openxmlformats.org/officeDocument/2006/relationships/slideLayout" Target="../slideLayouts/slideLayout2.xml"/><Relationship Id="rId6" Type="http://schemas.openxmlformats.org/officeDocument/2006/relationships/hyperlink" Target="https://ntrs.nasa.gov/" TargetMode="External"/><Relationship Id="rId5" Type="http://schemas.openxmlformats.org/officeDocument/2006/relationships/hyperlink" Target="https://nen.nasa.gov/web/km" TargetMode="External"/><Relationship Id="rId4" Type="http://schemas.openxmlformats.org/officeDocument/2006/relationships/hyperlink" Target="https://appel.nasa.gov/"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nasa.sharepoint.com/sites/MERGE" TargetMode="External"/><Relationship Id="rId2" Type="http://schemas.openxmlformats.org/officeDocument/2006/relationships/hyperlink" Target="https://nasa.sharepoint.com/sites/larcllksc"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oneplace.larc.nasa.gov/ik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apqc.or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nasa.sharepoint.com/sites/larcllksc/SitePages/Aero-Flight-Demonstration-Risk-Reduction-Handbook(1).aspx"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gle view of circuit shaped like a brain">
            <a:extLst>
              <a:ext uri="{FF2B5EF4-FFF2-40B4-BE49-F238E27FC236}">
                <a16:creationId xmlns:a16="http://schemas.microsoft.com/office/drawing/2014/main" id="{8E6C2C19-5ABD-7689-3DE2-EB06484A5792}"/>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816969"/>
            <a:ext cx="12192000" cy="8491940"/>
          </a:xfrm>
          <a:prstGeom prst="rect">
            <a:avLst/>
          </a:prstGeom>
        </p:spPr>
      </p:pic>
      <p:sp>
        <p:nvSpPr>
          <p:cNvPr id="2" name="Title 1">
            <a:extLst>
              <a:ext uri="{FF2B5EF4-FFF2-40B4-BE49-F238E27FC236}">
                <a16:creationId xmlns:a16="http://schemas.microsoft.com/office/drawing/2014/main" id="{302556A7-5D38-A456-BF6C-50609FCB4146}"/>
              </a:ext>
            </a:extLst>
          </p:cNvPr>
          <p:cNvSpPr>
            <a:spLocks noGrp="1"/>
          </p:cNvSpPr>
          <p:nvPr>
            <p:ph type="ctrTitle"/>
          </p:nvPr>
        </p:nvSpPr>
        <p:spPr/>
        <p:txBody>
          <a:bodyPr/>
          <a:lstStyle/>
          <a:p>
            <a:r>
              <a:rPr lang="en-US" dirty="0"/>
              <a:t>Beyond the Capture of Lessons Learned</a:t>
            </a:r>
          </a:p>
        </p:txBody>
      </p:sp>
      <p:sp>
        <p:nvSpPr>
          <p:cNvPr id="3" name="Subtitle 2">
            <a:extLst>
              <a:ext uri="{FF2B5EF4-FFF2-40B4-BE49-F238E27FC236}">
                <a16:creationId xmlns:a16="http://schemas.microsoft.com/office/drawing/2014/main" id="{C47D9702-FA10-7D7D-6B81-69CC3A112EFE}"/>
              </a:ext>
            </a:extLst>
          </p:cNvPr>
          <p:cNvSpPr>
            <a:spLocks noGrp="1"/>
          </p:cNvSpPr>
          <p:nvPr>
            <p:ph type="subTitle" idx="1"/>
          </p:nvPr>
        </p:nvSpPr>
        <p:spPr/>
        <p:txBody>
          <a:bodyPr/>
          <a:lstStyle/>
          <a:p>
            <a:r>
              <a:rPr lang="en-US" dirty="0"/>
              <a:t>ESSP Program Forum</a:t>
            </a:r>
          </a:p>
          <a:p>
            <a:r>
              <a:rPr lang="en-US" dirty="0"/>
              <a:t>August 22, 2023</a:t>
            </a:r>
          </a:p>
        </p:txBody>
      </p:sp>
      <p:sp>
        <p:nvSpPr>
          <p:cNvPr id="4" name="TextBox 3">
            <a:extLst>
              <a:ext uri="{FF2B5EF4-FFF2-40B4-BE49-F238E27FC236}">
                <a16:creationId xmlns:a16="http://schemas.microsoft.com/office/drawing/2014/main" id="{F9E42C41-A449-1F32-F9AC-72DCA72D6882}"/>
              </a:ext>
            </a:extLst>
          </p:cNvPr>
          <p:cNvSpPr txBox="1"/>
          <p:nvPr/>
        </p:nvSpPr>
        <p:spPr>
          <a:xfrm>
            <a:off x="5215054" y="5257800"/>
            <a:ext cx="1761892" cy="646331"/>
          </a:xfrm>
          <a:prstGeom prst="rect">
            <a:avLst/>
          </a:prstGeom>
          <a:noFill/>
        </p:spPr>
        <p:txBody>
          <a:bodyPr wrap="square" rtlCol="0">
            <a:spAutoFit/>
          </a:bodyPr>
          <a:lstStyle/>
          <a:p>
            <a:r>
              <a:rPr lang="en-US" dirty="0"/>
              <a:t>Richie Law</a:t>
            </a:r>
          </a:p>
          <a:p>
            <a:r>
              <a:rPr lang="en-US" dirty="0"/>
              <a:t>Bart Singer</a:t>
            </a:r>
          </a:p>
        </p:txBody>
      </p:sp>
      <p:sp>
        <p:nvSpPr>
          <p:cNvPr id="6" name="TextBox 5">
            <a:extLst>
              <a:ext uri="{FF2B5EF4-FFF2-40B4-BE49-F238E27FC236}">
                <a16:creationId xmlns:a16="http://schemas.microsoft.com/office/drawing/2014/main" id="{F5C1C4EE-AA66-BD52-1DE1-C6C831ED4983}"/>
              </a:ext>
            </a:extLst>
          </p:cNvPr>
          <p:cNvSpPr txBox="1"/>
          <p:nvPr/>
        </p:nvSpPr>
        <p:spPr>
          <a:xfrm>
            <a:off x="165100" y="6114556"/>
            <a:ext cx="11823700" cy="923330"/>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rPr>
              <a:t>Trade names and trademarks are used in this report for identification only. Their usage does not constitute an official endorsement, either expressed or implied, by the National Aeronautics and Space Administration.</a:t>
            </a:r>
          </a:p>
          <a:p>
            <a:endParaRPr lang="en-US" dirty="0"/>
          </a:p>
        </p:txBody>
      </p:sp>
    </p:spTree>
    <p:extLst>
      <p:ext uri="{BB962C8B-B14F-4D97-AF65-F5344CB8AC3E}">
        <p14:creationId xmlns:p14="http://schemas.microsoft.com/office/powerpoint/2010/main" val="3863312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5A0EE3-27CD-FF6C-1124-FD089D32FF4A}"/>
              </a:ext>
            </a:extLst>
          </p:cNvPr>
          <p:cNvPicPr>
            <a:picLocks noChangeAspect="1"/>
          </p:cNvPicPr>
          <p:nvPr/>
        </p:nvPicPr>
        <p:blipFill>
          <a:blip r:embed="rId2"/>
          <a:stretch>
            <a:fillRect/>
          </a:stretch>
        </p:blipFill>
        <p:spPr>
          <a:xfrm>
            <a:off x="912347" y="0"/>
            <a:ext cx="10367305" cy="6858000"/>
          </a:xfrm>
          <a:prstGeom prst="rect">
            <a:avLst/>
          </a:prstGeom>
        </p:spPr>
      </p:pic>
    </p:spTree>
    <p:extLst>
      <p:ext uri="{BB962C8B-B14F-4D97-AF65-F5344CB8AC3E}">
        <p14:creationId xmlns:p14="http://schemas.microsoft.com/office/powerpoint/2010/main" val="394269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CC023E-94EF-3A96-1451-20A9B0611425}"/>
              </a:ext>
            </a:extLst>
          </p:cNvPr>
          <p:cNvPicPr>
            <a:picLocks noChangeAspect="1"/>
          </p:cNvPicPr>
          <p:nvPr/>
        </p:nvPicPr>
        <p:blipFill>
          <a:blip r:embed="rId2"/>
          <a:stretch>
            <a:fillRect/>
          </a:stretch>
        </p:blipFill>
        <p:spPr>
          <a:xfrm>
            <a:off x="1367745" y="0"/>
            <a:ext cx="9456510" cy="6858000"/>
          </a:xfrm>
          <a:prstGeom prst="rect">
            <a:avLst/>
          </a:prstGeom>
        </p:spPr>
      </p:pic>
    </p:spTree>
    <p:extLst>
      <p:ext uri="{BB962C8B-B14F-4D97-AF65-F5344CB8AC3E}">
        <p14:creationId xmlns:p14="http://schemas.microsoft.com/office/powerpoint/2010/main" val="3396167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614094-E8B3-F2AD-0746-CA85D95D0DD3}"/>
              </a:ext>
            </a:extLst>
          </p:cNvPr>
          <p:cNvPicPr>
            <a:picLocks noChangeAspect="1"/>
          </p:cNvPicPr>
          <p:nvPr/>
        </p:nvPicPr>
        <p:blipFill>
          <a:blip r:embed="rId2"/>
          <a:stretch>
            <a:fillRect/>
          </a:stretch>
        </p:blipFill>
        <p:spPr>
          <a:xfrm>
            <a:off x="852110" y="0"/>
            <a:ext cx="10487780" cy="6858000"/>
          </a:xfrm>
          <a:prstGeom prst="rect">
            <a:avLst/>
          </a:prstGeom>
        </p:spPr>
      </p:pic>
    </p:spTree>
    <p:extLst>
      <p:ext uri="{BB962C8B-B14F-4D97-AF65-F5344CB8AC3E}">
        <p14:creationId xmlns:p14="http://schemas.microsoft.com/office/powerpoint/2010/main" val="2782364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5C57E0-393A-54D6-F5BA-BC9448AA82CF}"/>
              </a:ext>
            </a:extLst>
          </p:cNvPr>
          <p:cNvPicPr>
            <a:picLocks noChangeAspect="1"/>
          </p:cNvPicPr>
          <p:nvPr/>
        </p:nvPicPr>
        <p:blipFill>
          <a:blip r:embed="rId2"/>
          <a:stretch>
            <a:fillRect/>
          </a:stretch>
        </p:blipFill>
        <p:spPr>
          <a:xfrm>
            <a:off x="1572219" y="0"/>
            <a:ext cx="9047562" cy="6858000"/>
          </a:xfrm>
          <a:prstGeom prst="rect">
            <a:avLst/>
          </a:prstGeom>
        </p:spPr>
      </p:pic>
    </p:spTree>
    <p:extLst>
      <p:ext uri="{BB962C8B-B14F-4D97-AF65-F5344CB8AC3E}">
        <p14:creationId xmlns:p14="http://schemas.microsoft.com/office/powerpoint/2010/main" val="1504465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02B2C5-531A-DB05-8F5C-026A88FE4B7A}"/>
              </a:ext>
            </a:extLst>
          </p:cNvPr>
          <p:cNvPicPr>
            <a:picLocks noChangeAspect="1"/>
          </p:cNvPicPr>
          <p:nvPr/>
        </p:nvPicPr>
        <p:blipFill>
          <a:blip r:embed="rId2"/>
          <a:stretch>
            <a:fillRect/>
          </a:stretch>
        </p:blipFill>
        <p:spPr>
          <a:xfrm>
            <a:off x="1880774" y="0"/>
            <a:ext cx="8430451" cy="6858000"/>
          </a:xfrm>
          <a:prstGeom prst="rect">
            <a:avLst/>
          </a:prstGeom>
        </p:spPr>
      </p:pic>
    </p:spTree>
    <p:extLst>
      <p:ext uri="{BB962C8B-B14F-4D97-AF65-F5344CB8AC3E}">
        <p14:creationId xmlns:p14="http://schemas.microsoft.com/office/powerpoint/2010/main" val="838309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gle view of circuit shaped like a brain">
            <a:extLst>
              <a:ext uri="{FF2B5EF4-FFF2-40B4-BE49-F238E27FC236}">
                <a16:creationId xmlns:a16="http://schemas.microsoft.com/office/drawing/2014/main" id="{90E605D7-7019-7A2F-0C9A-5784A97EB6F6}"/>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816969"/>
            <a:ext cx="12192000" cy="8491940"/>
          </a:xfrm>
          <a:prstGeom prst="rect">
            <a:avLst/>
          </a:prstGeom>
        </p:spPr>
      </p:pic>
      <p:sp>
        <p:nvSpPr>
          <p:cNvPr id="2" name="Title 1">
            <a:extLst>
              <a:ext uri="{FF2B5EF4-FFF2-40B4-BE49-F238E27FC236}">
                <a16:creationId xmlns:a16="http://schemas.microsoft.com/office/drawing/2014/main" id="{504759F8-8034-E2FB-6BBE-7DBEB997F2D8}"/>
              </a:ext>
            </a:extLst>
          </p:cNvPr>
          <p:cNvSpPr>
            <a:spLocks noGrp="1"/>
          </p:cNvSpPr>
          <p:nvPr>
            <p:ph type="ctrTitle"/>
          </p:nvPr>
        </p:nvSpPr>
        <p:spPr>
          <a:xfrm>
            <a:off x="1155700" y="1604963"/>
            <a:ext cx="9144000" cy="2387600"/>
          </a:xfrm>
        </p:spPr>
        <p:txBody>
          <a:bodyPr>
            <a:normAutofit fontScale="90000"/>
          </a:bodyPr>
          <a:lstStyle/>
          <a:p>
            <a:pPr algn="l"/>
            <a:r>
              <a:rPr lang="en-US" sz="3600" dirty="0">
                <a:effectLst/>
                <a:latin typeface="Calibri" panose="020F0502020204030204" pitchFamily="34" charset="0"/>
                <a:ea typeface="Calibri" panose="020F0502020204030204" pitchFamily="34" charset="0"/>
              </a:rPr>
              <a:t>ARMD Chief Engineer’s initial comment:</a:t>
            </a:r>
            <a:br>
              <a:rPr lang="en-US" sz="3600" dirty="0">
                <a:effectLst/>
                <a:latin typeface="Calibri" panose="020F0502020204030204" pitchFamily="34" charset="0"/>
                <a:ea typeface="Calibri" panose="020F0502020204030204" pitchFamily="34" charset="0"/>
              </a:rPr>
            </a:br>
            <a:br>
              <a:rPr lang="en-US" sz="3600" dirty="0">
                <a:effectLst/>
                <a:latin typeface="Calibri" panose="020F0502020204030204" pitchFamily="34" charset="0"/>
                <a:ea typeface="Calibri" panose="020F0502020204030204" pitchFamily="34" charset="0"/>
              </a:rPr>
            </a:br>
            <a:r>
              <a:rPr lang="en-US" sz="3600" dirty="0">
                <a:effectLst/>
                <a:latin typeface="Calibri" panose="020F0502020204030204" pitchFamily="34" charset="0"/>
                <a:ea typeface="Calibri" panose="020F0502020204030204" pitchFamily="34" charset="0"/>
              </a:rPr>
              <a:t>“This is extremely well done.  Huge congratulations should go out to all involved in its development and production.”</a:t>
            </a:r>
            <a:br>
              <a:rPr lang="en-US" sz="1800" dirty="0">
                <a:effectLst/>
                <a:latin typeface="Calibri" panose="020F0502020204030204" pitchFamily="34" charset="0"/>
                <a:ea typeface="Calibri" panose="020F0502020204030204" pitchFamily="34" charset="0"/>
              </a:rPr>
            </a:br>
            <a:endParaRPr lang="en-US" u="sng" dirty="0"/>
          </a:p>
        </p:txBody>
      </p:sp>
    </p:spTree>
    <p:extLst>
      <p:ext uri="{BB962C8B-B14F-4D97-AF65-F5344CB8AC3E}">
        <p14:creationId xmlns:p14="http://schemas.microsoft.com/office/powerpoint/2010/main" val="3657673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gle view of circuit shaped like a brain">
            <a:extLst>
              <a:ext uri="{FF2B5EF4-FFF2-40B4-BE49-F238E27FC236}">
                <a16:creationId xmlns:a16="http://schemas.microsoft.com/office/drawing/2014/main" id="{90E605D7-7019-7A2F-0C9A-5784A97EB6F6}"/>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816969"/>
            <a:ext cx="12192000" cy="8491940"/>
          </a:xfrm>
          <a:prstGeom prst="rect">
            <a:avLst/>
          </a:prstGeom>
        </p:spPr>
      </p:pic>
      <p:sp>
        <p:nvSpPr>
          <p:cNvPr id="2" name="Title 1">
            <a:extLst>
              <a:ext uri="{FF2B5EF4-FFF2-40B4-BE49-F238E27FC236}">
                <a16:creationId xmlns:a16="http://schemas.microsoft.com/office/drawing/2014/main" id="{504759F8-8034-E2FB-6BBE-7DBEB997F2D8}"/>
              </a:ext>
            </a:extLst>
          </p:cNvPr>
          <p:cNvSpPr>
            <a:spLocks noGrp="1"/>
          </p:cNvSpPr>
          <p:nvPr>
            <p:ph type="ctrTitle"/>
          </p:nvPr>
        </p:nvSpPr>
        <p:spPr/>
        <p:txBody>
          <a:bodyPr/>
          <a:lstStyle/>
          <a:p>
            <a:r>
              <a:rPr lang="en-US" dirty="0"/>
              <a:t>Beyond Lesson Capture and Searching</a:t>
            </a:r>
            <a:endParaRPr lang="en-US" u="sng" dirty="0"/>
          </a:p>
        </p:txBody>
      </p:sp>
      <p:sp>
        <p:nvSpPr>
          <p:cNvPr id="3" name="Subtitle 2">
            <a:extLst>
              <a:ext uri="{FF2B5EF4-FFF2-40B4-BE49-F238E27FC236}">
                <a16:creationId xmlns:a16="http://schemas.microsoft.com/office/drawing/2014/main" id="{519E3C99-BEA9-5E0F-CEE4-D71989AA910D}"/>
              </a:ext>
            </a:extLst>
          </p:cNvPr>
          <p:cNvSpPr>
            <a:spLocks noGrp="1"/>
          </p:cNvSpPr>
          <p:nvPr>
            <p:ph type="subTitle" idx="1"/>
          </p:nvPr>
        </p:nvSpPr>
        <p:spPr/>
        <p:txBody>
          <a:bodyPr/>
          <a:lstStyle/>
          <a:p>
            <a:r>
              <a:rPr lang="en-US" dirty="0" err="1"/>
              <a:t>Slido</a:t>
            </a:r>
            <a:r>
              <a:rPr lang="en-US" dirty="0"/>
              <a:t> Question: Do you explicitly explore lessons learned related to project risks?</a:t>
            </a:r>
          </a:p>
        </p:txBody>
      </p:sp>
    </p:spTree>
    <p:extLst>
      <p:ext uri="{BB962C8B-B14F-4D97-AF65-F5344CB8AC3E}">
        <p14:creationId xmlns:p14="http://schemas.microsoft.com/office/powerpoint/2010/main" val="2516125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y robot under a light bulb on a green brick wall">
            <a:extLst>
              <a:ext uri="{FF2B5EF4-FFF2-40B4-BE49-F238E27FC236}">
                <a16:creationId xmlns:a16="http://schemas.microsoft.com/office/drawing/2014/main" id="{DC50FDC7-23F7-4BF1-ACCF-D82843BBD0FF}"/>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0" y="173038"/>
            <a:ext cx="12191356" cy="6858000"/>
          </a:xfrm>
          <a:prstGeom prst="rect">
            <a:avLst/>
          </a:prstGeom>
        </p:spPr>
      </p:pic>
      <p:sp>
        <p:nvSpPr>
          <p:cNvPr id="2" name="Title 1">
            <a:extLst>
              <a:ext uri="{FF2B5EF4-FFF2-40B4-BE49-F238E27FC236}">
                <a16:creationId xmlns:a16="http://schemas.microsoft.com/office/drawing/2014/main" id="{FAE57513-D6AE-40B3-B799-A8A4B2BB4900}"/>
              </a:ext>
            </a:extLst>
          </p:cNvPr>
          <p:cNvSpPr>
            <a:spLocks noGrp="1"/>
          </p:cNvSpPr>
          <p:nvPr>
            <p:ph type="ctrTitle"/>
          </p:nvPr>
        </p:nvSpPr>
        <p:spPr>
          <a:xfrm>
            <a:off x="-138546" y="0"/>
            <a:ext cx="7869382" cy="2507673"/>
          </a:xfrm>
        </p:spPr>
        <p:txBody>
          <a:bodyPr/>
          <a:lstStyle/>
          <a:p>
            <a:pPr algn="l"/>
            <a:r>
              <a:rPr lang="en-US" b="1" dirty="0"/>
              <a:t>Risk Management and the Lessons Learned Bot</a:t>
            </a:r>
          </a:p>
        </p:txBody>
      </p:sp>
      <p:sp>
        <p:nvSpPr>
          <p:cNvPr id="3" name="Subtitle 2">
            <a:extLst>
              <a:ext uri="{FF2B5EF4-FFF2-40B4-BE49-F238E27FC236}">
                <a16:creationId xmlns:a16="http://schemas.microsoft.com/office/drawing/2014/main" id="{FCE5AEA7-E92F-44F8-AFFA-B9F4072C4C89}"/>
              </a:ext>
            </a:extLst>
          </p:cNvPr>
          <p:cNvSpPr>
            <a:spLocks noGrp="1"/>
          </p:cNvSpPr>
          <p:nvPr>
            <p:ph type="subTitle" idx="1"/>
          </p:nvPr>
        </p:nvSpPr>
        <p:spPr>
          <a:xfrm>
            <a:off x="6095678" y="5361278"/>
            <a:ext cx="9144000" cy="1655762"/>
          </a:xfrm>
        </p:spPr>
        <p:txBody>
          <a:bodyPr/>
          <a:lstStyle/>
          <a:p>
            <a:endParaRPr lang="en-US" dirty="0"/>
          </a:p>
        </p:txBody>
      </p:sp>
    </p:spTree>
    <p:extLst>
      <p:ext uri="{BB962C8B-B14F-4D97-AF65-F5344CB8AC3E}">
        <p14:creationId xmlns:p14="http://schemas.microsoft.com/office/powerpoint/2010/main" val="3350228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y robot under a light bulb on a green brick wall">
            <a:extLst>
              <a:ext uri="{FF2B5EF4-FFF2-40B4-BE49-F238E27FC236}">
                <a16:creationId xmlns:a16="http://schemas.microsoft.com/office/drawing/2014/main" id="{1B31EDFD-6759-46E3-826F-61F810FFF550}"/>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322" y="12700"/>
            <a:ext cx="12191356" cy="6858000"/>
          </a:xfrm>
          <a:prstGeom prst="rect">
            <a:avLst/>
          </a:prstGeom>
        </p:spPr>
      </p:pic>
      <p:sp>
        <p:nvSpPr>
          <p:cNvPr id="2" name="Title 1">
            <a:extLst>
              <a:ext uri="{FF2B5EF4-FFF2-40B4-BE49-F238E27FC236}">
                <a16:creationId xmlns:a16="http://schemas.microsoft.com/office/drawing/2014/main" id="{06FC1904-5A9B-4E06-9067-4CB23A55FF79}"/>
              </a:ext>
            </a:extLst>
          </p:cNvPr>
          <p:cNvSpPr>
            <a:spLocks noGrp="1"/>
          </p:cNvSpPr>
          <p:nvPr>
            <p:ph type="title"/>
          </p:nvPr>
        </p:nvSpPr>
        <p:spPr/>
        <p:txBody>
          <a:bodyPr/>
          <a:lstStyle/>
          <a:p>
            <a:r>
              <a:rPr lang="en-US" dirty="0"/>
              <a:t>Lessons Learned Bot</a:t>
            </a:r>
          </a:p>
        </p:txBody>
      </p:sp>
      <p:sp>
        <p:nvSpPr>
          <p:cNvPr id="3" name="Content Placeholder 2">
            <a:extLst>
              <a:ext uri="{FF2B5EF4-FFF2-40B4-BE49-F238E27FC236}">
                <a16:creationId xmlns:a16="http://schemas.microsoft.com/office/drawing/2014/main" id="{E6A3461A-4D6F-417A-89AD-2B80DBAA38CB}"/>
              </a:ext>
            </a:extLst>
          </p:cNvPr>
          <p:cNvSpPr>
            <a:spLocks noGrp="1"/>
          </p:cNvSpPr>
          <p:nvPr>
            <p:ph idx="1"/>
          </p:nvPr>
        </p:nvSpPr>
        <p:spPr/>
        <p:txBody>
          <a:bodyPr/>
          <a:lstStyle/>
          <a:p>
            <a:r>
              <a:rPr lang="en-US" dirty="0"/>
              <a:t>What is the Lessons Learned Bot?</a:t>
            </a:r>
          </a:p>
          <a:p>
            <a:r>
              <a:rPr lang="en-US" dirty="0"/>
              <a:t>What is the relationship to Risk Management?</a:t>
            </a:r>
          </a:p>
          <a:p>
            <a:r>
              <a:rPr lang="en-US" dirty="0"/>
              <a:t>How do I get the Lessons Learned Bot?</a:t>
            </a:r>
          </a:p>
        </p:txBody>
      </p:sp>
    </p:spTree>
    <p:extLst>
      <p:ext uri="{BB962C8B-B14F-4D97-AF65-F5344CB8AC3E}">
        <p14:creationId xmlns:p14="http://schemas.microsoft.com/office/powerpoint/2010/main" val="182751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y robot under a light bulb on a green brick wall">
            <a:extLst>
              <a:ext uri="{FF2B5EF4-FFF2-40B4-BE49-F238E27FC236}">
                <a16:creationId xmlns:a16="http://schemas.microsoft.com/office/drawing/2014/main" id="{1B31EDFD-6759-46E3-826F-61F810FFF550}"/>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644" y="35341"/>
            <a:ext cx="12191356" cy="6858000"/>
          </a:xfrm>
          <a:prstGeom prst="rect">
            <a:avLst/>
          </a:prstGeom>
        </p:spPr>
      </p:pic>
      <p:sp>
        <p:nvSpPr>
          <p:cNvPr id="2" name="Title 1">
            <a:extLst>
              <a:ext uri="{FF2B5EF4-FFF2-40B4-BE49-F238E27FC236}">
                <a16:creationId xmlns:a16="http://schemas.microsoft.com/office/drawing/2014/main" id="{06FC1904-5A9B-4E06-9067-4CB23A55FF79}"/>
              </a:ext>
            </a:extLst>
          </p:cNvPr>
          <p:cNvSpPr>
            <a:spLocks noGrp="1"/>
          </p:cNvSpPr>
          <p:nvPr>
            <p:ph type="title"/>
          </p:nvPr>
        </p:nvSpPr>
        <p:spPr/>
        <p:txBody>
          <a:bodyPr/>
          <a:lstStyle/>
          <a:p>
            <a:r>
              <a:rPr lang="en-US" dirty="0"/>
              <a:t>What is the Lessons Learned Bot (</a:t>
            </a:r>
            <a:r>
              <a:rPr lang="en-US" dirty="0" err="1"/>
              <a:t>LLBot</a:t>
            </a:r>
            <a:r>
              <a:rPr lang="en-US" dirty="0"/>
              <a:t>)?</a:t>
            </a:r>
          </a:p>
        </p:txBody>
      </p:sp>
      <p:sp>
        <p:nvSpPr>
          <p:cNvPr id="3" name="Content Placeholder 2">
            <a:extLst>
              <a:ext uri="{FF2B5EF4-FFF2-40B4-BE49-F238E27FC236}">
                <a16:creationId xmlns:a16="http://schemas.microsoft.com/office/drawing/2014/main" id="{E6A3461A-4D6F-417A-89AD-2B80DBAA38CB}"/>
              </a:ext>
            </a:extLst>
          </p:cNvPr>
          <p:cNvSpPr>
            <a:spLocks noGrp="1"/>
          </p:cNvSpPr>
          <p:nvPr>
            <p:ph idx="1"/>
          </p:nvPr>
        </p:nvSpPr>
        <p:spPr>
          <a:xfrm>
            <a:off x="838200" y="1454046"/>
            <a:ext cx="10515600" cy="4722917"/>
          </a:xfrm>
        </p:spPr>
        <p:txBody>
          <a:bodyPr/>
          <a:lstStyle/>
          <a:p>
            <a:r>
              <a:rPr lang="en-US" dirty="0"/>
              <a:t>Microsoft Excel add-in application</a:t>
            </a:r>
          </a:p>
          <a:p>
            <a:r>
              <a:rPr lang="en-US" dirty="0"/>
              <a:t>Searches collection (corpus) of documents for those relevant to the contents of an Excel cell</a:t>
            </a:r>
          </a:p>
          <a:p>
            <a:r>
              <a:rPr lang="en-US" dirty="0"/>
              <a:t>Outputs a relevancy-ranked listing of documents (and abstracts, if provided)</a:t>
            </a:r>
          </a:p>
          <a:p>
            <a:r>
              <a:rPr lang="en-US" dirty="0"/>
              <a:t>Standard corpuses</a:t>
            </a:r>
          </a:p>
          <a:p>
            <a:pPr lvl="1"/>
            <a:r>
              <a:rPr lang="en-US" dirty="0"/>
              <a:t> NASA Lessons Learned Information System (LLIS)</a:t>
            </a:r>
          </a:p>
          <a:p>
            <a:pPr lvl="1"/>
            <a:r>
              <a:rPr lang="en-US" dirty="0"/>
              <a:t>Langley Institutional Knowledge Management (IKM) Lessons Learned</a:t>
            </a:r>
          </a:p>
          <a:p>
            <a:pPr lvl="1"/>
            <a:r>
              <a:rPr lang="en-US" dirty="0"/>
              <a:t>NTRS publication library</a:t>
            </a:r>
          </a:p>
        </p:txBody>
      </p:sp>
    </p:spTree>
    <p:extLst>
      <p:ext uri="{BB962C8B-B14F-4D97-AF65-F5344CB8AC3E}">
        <p14:creationId xmlns:p14="http://schemas.microsoft.com/office/powerpoint/2010/main" val="2074588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gle view of circuit shaped like a brain">
            <a:extLst>
              <a:ext uri="{FF2B5EF4-FFF2-40B4-BE49-F238E27FC236}">
                <a16:creationId xmlns:a16="http://schemas.microsoft.com/office/drawing/2014/main" id="{F8E56AFB-73D5-4BF4-1335-EA5B42ACE0EC}"/>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816969"/>
            <a:ext cx="12192000" cy="8491940"/>
          </a:xfrm>
          <a:prstGeom prst="rect">
            <a:avLst/>
          </a:prstGeom>
        </p:spPr>
      </p:pic>
      <p:sp>
        <p:nvSpPr>
          <p:cNvPr id="2" name="Title 1">
            <a:extLst>
              <a:ext uri="{FF2B5EF4-FFF2-40B4-BE49-F238E27FC236}">
                <a16:creationId xmlns:a16="http://schemas.microsoft.com/office/drawing/2014/main" id="{404906E8-D940-02A6-F8CF-2D5846B4C3C2}"/>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9D926372-36D8-0337-E40F-079E3FE7F48E}"/>
              </a:ext>
            </a:extLst>
          </p:cNvPr>
          <p:cNvSpPr>
            <a:spLocks noGrp="1"/>
          </p:cNvSpPr>
          <p:nvPr>
            <p:ph idx="1"/>
          </p:nvPr>
        </p:nvSpPr>
        <p:spPr/>
        <p:txBody>
          <a:bodyPr/>
          <a:lstStyle/>
          <a:p>
            <a:r>
              <a:rPr lang="en-US" dirty="0"/>
              <a:t>Sources for Traditional Lessons Learned Capture and Retrieval</a:t>
            </a:r>
          </a:p>
          <a:p>
            <a:r>
              <a:rPr lang="en-US" dirty="0"/>
              <a:t>Less Traditional Lesson Learning</a:t>
            </a:r>
          </a:p>
          <a:p>
            <a:r>
              <a:rPr lang="en-US" dirty="0"/>
              <a:t>Beyond Capture and Searching</a:t>
            </a:r>
          </a:p>
          <a:p>
            <a:r>
              <a:rPr lang="en-US" dirty="0"/>
              <a:t>.</a:t>
            </a:r>
          </a:p>
          <a:p>
            <a:r>
              <a:rPr lang="en-US" dirty="0"/>
              <a:t>.</a:t>
            </a:r>
          </a:p>
          <a:p>
            <a:r>
              <a:rPr lang="en-US" dirty="0"/>
              <a:t>.</a:t>
            </a:r>
          </a:p>
          <a:p>
            <a:r>
              <a:rPr lang="en-US" dirty="0"/>
              <a:t>And I’d feel badly if I didn’t mention …</a:t>
            </a:r>
          </a:p>
        </p:txBody>
      </p:sp>
    </p:spTree>
    <p:extLst>
      <p:ext uri="{BB962C8B-B14F-4D97-AF65-F5344CB8AC3E}">
        <p14:creationId xmlns:p14="http://schemas.microsoft.com/office/powerpoint/2010/main" val="2591584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y robot under a light bulb on a green brick wall">
            <a:extLst>
              <a:ext uri="{FF2B5EF4-FFF2-40B4-BE49-F238E27FC236}">
                <a16:creationId xmlns:a16="http://schemas.microsoft.com/office/drawing/2014/main" id="{1B31EDFD-6759-46E3-826F-61F810FFF550}"/>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322" y="0"/>
            <a:ext cx="12191356" cy="6858000"/>
          </a:xfrm>
          <a:prstGeom prst="rect">
            <a:avLst/>
          </a:prstGeom>
        </p:spPr>
      </p:pic>
      <p:sp>
        <p:nvSpPr>
          <p:cNvPr id="2" name="Title 1">
            <a:extLst>
              <a:ext uri="{FF2B5EF4-FFF2-40B4-BE49-F238E27FC236}">
                <a16:creationId xmlns:a16="http://schemas.microsoft.com/office/drawing/2014/main" id="{06FC1904-5A9B-4E06-9067-4CB23A55FF79}"/>
              </a:ext>
            </a:extLst>
          </p:cNvPr>
          <p:cNvSpPr>
            <a:spLocks noGrp="1"/>
          </p:cNvSpPr>
          <p:nvPr>
            <p:ph type="title"/>
          </p:nvPr>
        </p:nvSpPr>
        <p:spPr>
          <a:xfrm>
            <a:off x="457200" y="365125"/>
            <a:ext cx="10896600" cy="1325563"/>
          </a:xfrm>
        </p:spPr>
        <p:txBody>
          <a:bodyPr/>
          <a:lstStyle/>
          <a:p>
            <a:r>
              <a:rPr lang="en-US" dirty="0"/>
              <a:t>What is the Relationship to Risk Management?</a:t>
            </a:r>
          </a:p>
        </p:txBody>
      </p:sp>
      <p:sp>
        <p:nvSpPr>
          <p:cNvPr id="3" name="Content Placeholder 2">
            <a:extLst>
              <a:ext uri="{FF2B5EF4-FFF2-40B4-BE49-F238E27FC236}">
                <a16:creationId xmlns:a16="http://schemas.microsoft.com/office/drawing/2014/main" id="{E6A3461A-4D6F-417A-89AD-2B80DBAA38CB}"/>
              </a:ext>
            </a:extLst>
          </p:cNvPr>
          <p:cNvSpPr>
            <a:spLocks noGrp="1"/>
          </p:cNvSpPr>
          <p:nvPr>
            <p:ph idx="1"/>
          </p:nvPr>
        </p:nvSpPr>
        <p:spPr/>
        <p:txBody>
          <a:bodyPr/>
          <a:lstStyle/>
          <a:p>
            <a:r>
              <a:rPr lang="en-US" dirty="0"/>
              <a:t>Risk Managers typically use Excel spreadsheets to capture and track risks</a:t>
            </a:r>
          </a:p>
          <a:p>
            <a:r>
              <a:rPr lang="en-US" dirty="0"/>
              <a:t>The spreadsheets typically contain cells with good textual descriptions of the risks</a:t>
            </a:r>
          </a:p>
          <a:p>
            <a:r>
              <a:rPr lang="en-US" dirty="0"/>
              <a:t>Simply clicking on a cell with the risk description can provide a list of relevant lessons/documents that might be worth looking at</a:t>
            </a:r>
          </a:p>
        </p:txBody>
      </p:sp>
    </p:spTree>
    <p:extLst>
      <p:ext uri="{BB962C8B-B14F-4D97-AF65-F5344CB8AC3E}">
        <p14:creationId xmlns:p14="http://schemas.microsoft.com/office/powerpoint/2010/main" val="3771107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04BDB79-4D96-46B6-8FDE-56A95DBF5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0"/>
            <a:ext cx="11563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869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6DD38F-51B2-436D-9216-6E7653841157}"/>
              </a:ext>
            </a:extLst>
          </p:cNvPr>
          <p:cNvPicPr>
            <a:picLocks noChangeAspect="1"/>
          </p:cNvPicPr>
          <p:nvPr/>
        </p:nvPicPr>
        <p:blipFill>
          <a:blip r:embed="rId2"/>
          <a:stretch>
            <a:fillRect/>
          </a:stretch>
        </p:blipFill>
        <p:spPr>
          <a:xfrm>
            <a:off x="1517524" y="0"/>
            <a:ext cx="9156952" cy="6858000"/>
          </a:xfrm>
          <a:prstGeom prst="rect">
            <a:avLst/>
          </a:prstGeom>
        </p:spPr>
      </p:pic>
    </p:spTree>
    <p:extLst>
      <p:ext uri="{BB962C8B-B14F-4D97-AF65-F5344CB8AC3E}">
        <p14:creationId xmlns:p14="http://schemas.microsoft.com/office/powerpoint/2010/main" val="230969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y robot under a light bulb on a green brick wall">
            <a:extLst>
              <a:ext uri="{FF2B5EF4-FFF2-40B4-BE49-F238E27FC236}">
                <a16:creationId xmlns:a16="http://schemas.microsoft.com/office/drawing/2014/main" id="{1B31EDFD-6759-46E3-826F-61F810FFF550}"/>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322" y="0"/>
            <a:ext cx="12191356" cy="6858000"/>
          </a:xfrm>
          <a:prstGeom prst="rect">
            <a:avLst/>
          </a:prstGeom>
        </p:spPr>
      </p:pic>
      <p:sp>
        <p:nvSpPr>
          <p:cNvPr id="2" name="Title 1">
            <a:extLst>
              <a:ext uri="{FF2B5EF4-FFF2-40B4-BE49-F238E27FC236}">
                <a16:creationId xmlns:a16="http://schemas.microsoft.com/office/drawing/2014/main" id="{06FC1904-5A9B-4E06-9067-4CB23A55FF79}"/>
              </a:ext>
            </a:extLst>
          </p:cNvPr>
          <p:cNvSpPr>
            <a:spLocks noGrp="1"/>
          </p:cNvSpPr>
          <p:nvPr>
            <p:ph type="title"/>
          </p:nvPr>
        </p:nvSpPr>
        <p:spPr>
          <a:xfrm>
            <a:off x="457200" y="365125"/>
            <a:ext cx="10896600" cy="1325563"/>
          </a:xfrm>
        </p:spPr>
        <p:txBody>
          <a:bodyPr/>
          <a:lstStyle/>
          <a:p>
            <a:r>
              <a:rPr lang="en-US" dirty="0"/>
              <a:t>How do I Get the Lessons Learned Bot?</a:t>
            </a:r>
          </a:p>
        </p:txBody>
      </p:sp>
      <p:sp>
        <p:nvSpPr>
          <p:cNvPr id="3" name="Content Placeholder 2">
            <a:extLst>
              <a:ext uri="{FF2B5EF4-FFF2-40B4-BE49-F238E27FC236}">
                <a16:creationId xmlns:a16="http://schemas.microsoft.com/office/drawing/2014/main" id="{E6A3461A-4D6F-417A-89AD-2B80DBAA38CB}"/>
              </a:ext>
            </a:extLst>
          </p:cNvPr>
          <p:cNvSpPr>
            <a:spLocks noGrp="1"/>
          </p:cNvSpPr>
          <p:nvPr>
            <p:ph idx="1"/>
          </p:nvPr>
        </p:nvSpPr>
        <p:spPr/>
        <p:txBody>
          <a:bodyPr>
            <a:normAutofit/>
          </a:bodyPr>
          <a:lstStyle/>
          <a:p>
            <a:r>
              <a:rPr lang="en-US" dirty="0"/>
              <a:t>Lessons Learned Bot: </a:t>
            </a:r>
            <a:r>
              <a:rPr lang="en-US" dirty="0">
                <a:hlinkClick r:id="rId3"/>
              </a:rPr>
              <a:t>https://appel.nasa.gov/lessons-learned/excel-llb/</a:t>
            </a:r>
            <a:r>
              <a:rPr lang="en-US" dirty="0"/>
              <a:t> </a:t>
            </a:r>
          </a:p>
          <a:p>
            <a:r>
              <a:rPr lang="en-US" dirty="0"/>
              <a:t>The Lessons Learned Bot is available for download from the NASA Software Catalog: </a:t>
            </a:r>
            <a:r>
              <a:rPr lang="en-US" dirty="0">
                <a:hlinkClick r:id="rId4"/>
              </a:rPr>
              <a:t>https://software.nasa.gov/software/LAR-19934-1</a:t>
            </a:r>
            <a:endParaRPr lang="en-US" dirty="0"/>
          </a:p>
          <a:p>
            <a:r>
              <a:rPr lang="en-US" dirty="0"/>
              <a:t>Scroll down to the bottom of the page and click the “Request Software” button.</a:t>
            </a:r>
          </a:p>
          <a:p>
            <a:r>
              <a:rPr lang="en-US" dirty="0"/>
              <a:t> You will need ELEVATED PRIVILEGES to install this application on your machine.  </a:t>
            </a:r>
          </a:p>
        </p:txBody>
      </p:sp>
    </p:spTree>
    <p:extLst>
      <p:ext uri="{BB962C8B-B14F-4D97-AF65-F5344CB8AC3E}">
        <p14:creationId xmlns:p14="http://schemas.microsoft.com/office/powerpoint/2010/main" val="3021779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y robot under a light bulb on a green brick wall">
            <a:extLst>
              <a:ext uri="{FF2B5EF4-FFF2-40B4-BE49-F238E27FC236}">
                <a16:creationId xmlns:a16="http://schemas.microsoft.com/office/drawing/2014/main" id="{1B31EDFD-6759-46E3-826F-61F810FFF550}"/>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322" y="-115744"/>
            <a:ext cx="12191356" cy="6858000"/>
          </a:xfrm>
          <a:prstGeom prst="rect">
            <a:avLst/>
          </a:prstGeom>
        </p:spPr>
      </p:pic>
      <p:sp>
        <p:nvSpPr>
          <p:cNvPr id="2" name="Title 1">
            <a:extLst>
              <a:ext uri="{FF2B5EF4-FFF2-40B4-BE49-F238E27FC236}">
                <a16:creationId xmlns:a16="http://schemas.microsoft.com/office/drawing/2014/main" id="{06FC1904-5A9B-4E06-9067-4CB23A55FF79}"/>
              </a:ext>
            </a:extLst>
          </p:cNvPr>
          <p:cNvSpPr>
            <a:spLocks noGrp="1"/>
          </p:cNvSpPr>
          <p:nvPr>
            <p:ph type="title"/>
          </p:nvPr>
        </p:nvSpPr>
        <p:spPr>
          <a:xfrm>
            <a:off x="457200" y="0"/>
            <a:ext cx="10896600" cy="1325563"/>
          </a:xfrm>
        </p:spPr>
        <p:txBody>
          <a:bodyPr/>
          <a:lstStyle/>
          <a:p>
            <a:r>
              <a:rPr lang="en-US" dirty="0"/>
              <a:t>Lessons Learned Bot API</a:t>
            </a:r>
          </a:p>
        </p:txBody>
      </p:sp>
      <p:sp>
        <p:nvSpPr>
          <p:cNvPr id="3" name="Content Placeholder 2">
            <a:extLst>
              <a:ext uri="{FF2B5EF4-FFF2-40B4-BE49-F238E27FC236}">
                <a16:creationId xmlns:a16="http://schemas.microsoft.com/office/drawing/2014/main" id="{E6A3461A-4D6F-417A-89AD-2B80DBAA38CB}"/>
              </a:ext>
            </a:extLst>
          </p:cNvPr>
          <p:cNvSpPr>
            <a:spLocks noGrp="1"/>
          </p:cNvSpPr>
          <p:nvPr>
            <p:ph idx="1"/>
          </p:nvPr>
        </p:nvSpPr>
        <p:spPr>
          <a:xfrm>
            <a:off x="838200" y="1128689"/>
            <a:ext cx="10515600" cy="5217188"/>
          </a:xfrm>
        </p:spPr>
        <p:txBody>
          <a:bodyPr>
            <a:normAutofit/>
          </a:bodyPr>
          <a:lstStyle/>
          <a:p>
            <a:r>
              <a:rPr lang="en-US" sz="2400" dirty="0"/>
              <a:t>Want to try out the Lessons Learned Bot without going through the EP request process?  Try our demo website at </a:t>
            </a:r>
            <a:r>
              <a:rPr lang="en-US" sz="2400" dirty="0">
                <a:hlinkClick r:id="rId3"/>
              </a:rPr>
              <a:t>https://llbapi.ndc.nasa.gov/</a:t>
            </a:r>
            <a:r>
              <a:rPr lang="en-US" sz="2400" dirty="0"/>
              <a:t> . The demo website </a:t>
            </a:r>
            <a:r>
              <a:rPr lang="en-US" sz="2400" b="1" dirty="0">
                <a:solidFill>
                  <a:srgbClr val="FF0000"/>
                </a:solidFill>
              </a:rPr>
              <a:t>does not </a:t>
            </a:r>
            <a:r>
              <a:rPr lang="en-US" sz="2400" dirty="0"/>
              <a:t>support CUI, SBU, ITAR, or other types of sensitive information!</a:t>
            </a:r>
          </a:p>
          <a:p>
            <a:endParaRPr lang="en-US" dirty="0"/>
          </a:p>
          <a:p>
            <a:endParaRPr lang="en-US" dirty="0"/>
          </a:p>
          <a:p>
            <a:endParaRPr lang="en-US" dirty="0"/>
          </a:p>
          <a:p>
            <a:endParaRPr lang="en-US" dirty="0"/>
          </a:p>
          <a:p>
            <a:endParaRPr lang="en-US" dirty="0"/>
          </a:p>
          <a:p>
            <a:endParaRPr lang="en-US" dirty="0"/>
          </a:p>
          <a:p>
            <a:r>
              <a:rPr lang="en-US" dirty="0"/>
              <a:t>We also provide an API to allow the integration of the LLB into other applications within the agency. </a:t>
            </a:r>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BF9679FE-25CF-CF15-56C0-3981C606FDBC}"/>
              </a:ext>
            </a:extLst>
          </p:cNvPr>
          <p:cNvPicPr>
            <a:picLocks noChangeAspect="1"/>
          </p:cNvPicPr>
          <p:nvPr/>
        </p:nvPicPr>
        <p:blipFill rotWithShape="1">
          <a:blip r:embed="rId4"/>
          <a:srcRect b="17587"/>
          <a:stretch/>
        </p:blipFill>
        <p:spPr>
          <a:xfrm>
            <a:off x="2811978" y="2263249"/>
            <a:ext cx="6568043" cy="2940518"/>
          </a:xfrm>
          <a:prstGeom prst="rect">
            <a:avLst/>
          </a:prstGeom>
        </p:spPr>
      </p:pic>
    </p:spTree>
    <p:extLst>
      <p:ext uri="{BB962C8B-B14F-4D97-AF65-F5344CB8AC3E}">
        <p14:creationId xmlns:p14="http://schemas.microsoft.com/office/powerpoint/2010/main" val="3944881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oy robot under a light bulb on a green brick wall">
            <a:extLst>
              <a:ext uri="{FF2B5EF4-FFF2-40B4-BE49-F238E27FC236}">
                <a16:creationId xmlns:a16="http://schemas.microsoft.com/office/drawing/2014/main" id="{1B31EDFD-6759-46E3-826F-61F810FFF550}"/>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322" y="0"/>
            <a:ext cx="12191356" cy="6858000"/>
          </a:xfrm>
          <a:prstGeom prst="rect">
            <a:avLst/>
          </a:prstGeom>
        </p:spPr>
      </p:pic>
      <p:sp>
        <p:nvSpPr>
          <p:cNvPr id="2" name="Title 1">
            <a:extLst>
              <a:ext uri="{FF2B5EF4-FFF2-40B4-BE49-F238E27FC236}">
                <a16:creationId xmlns:a16="http://schemas.microsoft.com/office/drawing/2014/main" id="{06FC1904-5A9B-4E06-9067-4CB23A55FF79}"/>
              </a:ext>
            </a:extLst>
          </p:cNvPr>
          <p:cNvSpPr>
            <a:spLocks noGrp="1"/>
          </p:cNvSpPr>
          <p:nvPr>
            <p:ph type="title"/>
          </p:nvPr>
        </p:nvSpPr>
        <p:spPr>
          <a:xfrm>
            <a:off x="457200" y="365125"/>
            <a:ext cx="10896600" cy="1325563"/>
          </a:xfrm>
        </p:spPr>
        <p:txBody>
          <a:bodyPr/>
          <a:lstStyle/>
          <a:p>
            <a:r>
              <a:rPr lang="en-US" dirty="0" err="1"/>
              <a:t>LLBot</a:t>
            </a:r>
            <a:r>
              <a:rPr lang="en-US" dirty="0"/>
              <a:t> Questions?</a:t>
            </a:r>
          </a:p>
        </p:txBody>
      </p:sp>
    </p:spTree>
    <p:extLst>
      <p:ext uri="{BB962C8B-B14F-4D97-AF65-F5344CB8AC3E}">
        <p14:creationId xmlns:p14="http://schemas.microsoft.com/office/powerpoint/2010/main" val="105962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gle view of circuit shaped like a brain">
            <a:extLst>
              <a:ext uri="{FF2B5EF4-FFF2-40B4-BE49-F238E27FC236}">
                <a16:creationId xmlns:a16="http://schemas.microsoft.com/office/drawing/2014/main" id="{F8E56AFB-73D5-4BF4-1335-EA5B42ACE0EC}"/>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816969"/>
            <a:ext cx="12192000" cy="8491940"/>
          </a:xfrm>
          <a:prstGeom prst="rect">
            <a:avLst/>
          </a:prstGeom>
        </p:spPr>
      </p:pic>
      <p:sp>
        <p:nvSpPr>
          <p:cNvPr id="2" name="Title 1">
            <a:extLst>
              <a:ext uri="{FF2B5EF4-FFF2-40B4-BE49-F238E27FC236}">
                <a16:creationId xmlns:a16="http://schemas.microsoft.com/office/drawing/2014/main" id="{404906E8-D940-02A6-F8CF-2D5846B4C3C2}"/>
              </a:ext>
            </a:extLst>
          </p:cNvPr>
          <p:cNvSpPr>
            <a:spLocks noGrp="1"/>
          </p:cNvSpPr>
          <p:nvPr>
            <p:ph type="title"/>
          </p:nvPr>
        </p:nvSpPr>
        <p:spPr/>
        <p:txBody>
          <a:bodyPr/>
          <a:lstStyle/>
          <a:p>
            <a:r>
              <a:rPr lang="en-US" dirty="0"/>
              <a:t>Wrap Up</a:t>
            </a:r>
          </a:p>
        </p:txBody>
      </p:sp>
      <p:sp>
        <p:nvSpPr>
          <p:cNvPr id="3" name="Content Placeholder 2">
            <a:extLst>
              <a:ext uri="{FF2B5EF4-FFF2-40B4-BE49-F238E27FC236}">
                <a16:creationId xmlns:a16="http://schemas.microsoft.com/office/drawing/2014/main" id="{9D926372-36D8-0337-E40F-079E3FE7F48E}"/>
              </a:ext>
            </a:extLst>
          </p:cNvPr>
          <p:cNvSpPr>
            <a:spLocks noGrp="1"/>
          </p:cNvSpPr>
          <p:nvPr>
            <p:ph idx="1"/>
          </p:nvPr>
        </p:nvSpPr>
        <p:spPr>
          <a:xfrm>
            <a:off x="660400" y="1346200"/>
            <a:ext cx="10693400" cy="4830763"/>
          </a:xfrm>
        </p:spPr>
        <p:txBody>
          <a:bodyPr>
            <a:normAutofit fontScale="92500" lnSpcReduction="10000"/>
          </a:bodyPr>
          <a:lstStyle/>
          <a:p>
            <a:r>
              <a:rPr lang="en-US" dirty="0"/>
              <a:t>Sources for Traditional Lessons Learned Capture and Retrieval</a:t>
            </a:r>
          </a:p>
          <a:p>
            <a:pPr lvl="1"/>
            <a:r>
              <a:rPr lang="en-US" dirty="0">
                <a:hlinkClick r:id="rId3"/>
              </a:rPr>
              <a:t>LLIS</a:t>
            </a:r>
            <a:endParaRPr lang="en-US" dirty="0"/>
          </a:p>
          <a:p>
            <a:pPr lvl="1"/>
            <a:r>
              <a:rPr lang="en-US" dirty="0">
                <a:hlinkClick r:id="rId4"/>
              </a:rPr>
              <a:t>IKM</a:t>
            </a:r>
            <a:endParaRPr lang="en-US" dirty="0"/>
          </a:p>
          <a:p>
            <a:pPr lvl="1"/>
            <a:r>
              <a:rPr lang="en-US" dirty="0">
                <a:hlinkClick r:id="rId5"/>
              </a:rPr>
              <a:t>LL&amp;KSC </a:t>
            </a:r>
            <a:r>
              <a:rPr lang="en-US" dirty="0" err="1">
                <a:hlinkClick r:id="rId5"/>
              </a:rPr>
              <a:t>Sharepoint</a:t>
            </a:r>
            <a:endParaRPr lang="en-US" dirty="0"/>
          </a:p>
          <a:p>
            <a:r>
              <a:rPr lang="en-US" dirty="0"/>
              <a:t>Less Traditional Lesson Learning</a:t>
            </a:r>
          </a:p>
          <a:p>
            <a:pPr lvl="1"/>
            <a:r>
              <a:rPr lang="en-US" dirty="0">
                <a:hlinkClick r:id="rId6"/>
              </a:rPr>
              <a:t>Flight Demonstration Risk Reduction Handbook</a:t>
            </a:r>
            <a:endParaRPr lang="en-US" dirty="0"/>
          </a:p>
          <a:p>
            <a:r>
              <a:rPr lang="en-US" dirty="0"/>
              <a:t>Beyond Lessons Capture and Searching</a:t>
            </a:r>
          </a:p>
          <a:p>
            <a:pPr lvl="1"/>
            <a:r>
              <a:rPr lang="en-US" dirty="0">
                <a:hlinkClick r:id="rId7"/>
              </a:rPr>
              <a:t>Lessons Learned Bot</a:t>
            </a:r>
            <a:endParaRPr lang="en-US" dirty="0"/>
          </a:p>
          <a:p>
            <a:r>
              <a:rPr lang="en-US" dirty="0"/>
              <a:t>.</a:t>
            </a:r>
          </a:p>
          <a:p>
            <a:r>
              <a:rPr lang="en-US" dirty="0"/>
              <a:t>.</a:t>
            </a:r>
          </a:p>
          <a:p>
            <a:r>
              <a:rPr lang="en-US" dirty="0"/>
              <a:t>.</a:t>
            </a:r>
          </a:p>
          <a:p>
            <a:r>
              <a:rPr lang="en-US" dirty="0"/>
              <a:t>And I’d feel badly if I didn’t mention </a:t>
            </a:r>
            <a:r>
              <a:rPr lang="en-US" dirty="0">
                <a:hlinkClick r:id="rId8"/>
              </a:rPr>
              <a:t>Langley Knowledge Management Videos</a:t>
            </a:r>
            <a:endParaRPr lang="en-US" dirty="0"/>
          </a:p>
        </p:txBody>
      </p:sp>
    </p:spTree>
    <p:extLst>
      <p:ext uri="{BB962C8B-B14F-4D97-AF65-F5344CB8AC3E}">
        <p14:creationId xmlns:p14="http://schemas.microsoft.com/office/powerpoint/2010/main" val="727725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gle view of circuit shaped like a brain">
            <a:extLst>
              <a:ext uri="{FF2B5EF4-FFF2-40B4-BE49-F238E27FC236}">
                <a16:creationId xmlns:a16="http://schemas.microsoft.com/office/drawing/2014/main" id="{41A364E6-DBC1-C2AF-45DF-226D2C13A71E}"/>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816969"/>
            <a:ext cx="12192000" cy="8491940"/>
          </a:xfrm>
          <a:prstGeom prst="rect">
            <a:avLst/>
          </a:prstGeom>
        </p:spPr>
      </p:pic>
      <p:sp>
        <p:nvSpPr>
          <p:cNvPr id="5" name="Title 4">
            <a:extLst>
              <a:ext uri="{FF2B5EF4-FFF2-40B4-BE49-F238E27FC236}">
                <a16:creationId xmlns:a16="http://schemas.microsoft.com/office/drawing/2014/main" id="{0A750A46-E08A-5161-4A04-1EBCAE54F210}"/>
              </a:ext>
            </a:extLst>
          </p:cNvPr>
          <p:cNvSpPr>
            <a:spLocks noGrp="1"/>
          </p:cNvSpPr>
          <p:nvPr>
            <p:ph type="ctrTitle"/>
          </p:nvPr>
        </p:nvSpPr>
        <p:spPr/>
        <p:txBody>
          <a:bodyPr/>
          <a:lstStyle/>
          <a:p>
            <a:endParaRPr lang="en-US"/>
          </a:p>
        </p:txBody>
      </p:sp>
      <p:pic>
        <p:nvPicPr>
          <p:cNvPr id="7" name="Picture 6">
            <a:extLst>
              <a:ext uri="{FF2B5EF4-FFF2-40B4-BE49-F238E27FC236}">
                <a16:creationId xmlns:a16="http://schemas.microsoft.com/office/drawing/2014/main" id="{B0E86DF7-649E-25C2-B5D9-3B8873F877AC}"/>
              </a:ext>
            </a:extLst>
          </p:cNvPr>
          <p:cNvPicPr>
            <a:picLocks noChangeAspect="1"/>
          </p:cNvPicPr>
          <p:nvPr/>
        </p:nvPicPr>
        <p:blipFill>
          <a:blip r:embed="rId3"/>
          <a:stretch>
            <a:fillRect/>
          </a:stretch>
        </p:blipFill>
        <p:spPr>
          <a:xfrm>
            <a:off x="1053353" y="0"/>
            <a:ext cx="10085294" cy="6858000"/>
          </a:xfrm>
          <a:prstGeom prst="rect">
            <a:avLst/>
          </a:prstGeom>
        </p:spPr>
      </p:pic>
    </p:spTree>
    <p:extLst>
      <p:ext uri="{BB962C8B-B14F-4D97-AF65-F5344CB8AC3E}">
        <p14:creationId xmlns:p14="http://schemas.microsoft.com/office/powerpoint/2010/main" val="3287156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gle view of circuit shaped like a brain">
            <a:extLst>
              <a:ext uri="{FF2B5EF4-FFF2-40B4-BE49-F238E27FC236}">
                <a16:creationId xmlns:a16="http://schemas.microsoft.com/office/drawing/2014/main" id="{1CEDC3E9-6088-2C5D-6D6F-A28CF6BA4FC7}"/>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816970"/>
            <a:ext cx="12192000" cy="8491940"/>
          </a:xfrm>
          <a:prstGeom prst="rect">
            <a:avLst/>
          </a:prstGeom>
        </p:spPr>
      </p:pic>
      <p:sp>
        <p:nvSpPr>
          <p:cNvPr id="2" name="Title 1">
            <a:extLst>
              <a:ext uri="{FF2B5EF4-FFF2-40B4-BE49-F238E27FC236}">
                <a16:creationId xmlns:a16="http://schemas.microsoft.com/office/drawing/2014/main" id="{5804F392-20D4-2B3B-2BD3-A436302F3B0F}"/>
              </a:ext>
            </a:extLst>
          </p:cNvPr>
          <p:cNvSpPr>
            <a:spLocks noGrp="1"/>
          </p:cNvSpPr>
          <p:nvPr>
            <p:ph type="ctrTitle"/>
          </p:nvPr>
        </p:nvSpPr>
        <p:spPr/>
        <p:txBody>
          <a:bodyPr>
            <a:normAutofit fontScale="90000"/>
          </a:bodyPr>
          <a:lstStyle/>
          <a:p>
            <a:r>
              <a:rPr lang="en-US" dirty="0"/>
              <a:t>Traditional Sources for Lessons Learned Capture and Retrieval?</a:t>
            </a:r>
          </a:p>
        </p:txBody>
      </p:sp>
      <p:sp>
        <p:nvSpPr>
          <p:cNvPr id="4" name="TextBox 3">
            <a:extLst>
              <a:ext uri="{FF2B5EF4-FFF2-40B4-BE49-F238E27FC236}">
                <a16:creationId xmlns:a16="http://schemas.microsoft.com/office/drawing/2014/main" id="{4A5799B6-E8C4-896D-BD9D-1105C1159148}"/>
              </a:ext>
            </a:extLst>
          </p:cNvPr>
          <p:cNvSpPr txBox="1"/>
          <p:nvPr/>
        </p:nvSpPr>
        <p:spPr>
          <a:xfrm>
            <a:off x="1866900" y="4229100"/>
            <a:ext cx="9062802" cy="461665"/>
          </a:xfrm>
          <a:prstGeom prst="rect">
            <a:avLst/>
          </a:prstGeom>
          <a:noFill/>
        </p:spPr>
        <p:txBody>
          <a:bodyPr wrap="none" rtlCol="0">
            <a:spAutoFit/>
          </a:bodyPr>
          <a:lstStyle/>
          <a:p>
            <a:r>
              <a:rPr lang="en-US" sz="2400" dirty="0" err="1"/>
              <a:t>Slido</a:t>
            </a:r>
            <a:r>
              <a:rPr lang="en-US" sz="2400" dirty="0"/>
              <a:t> Question: Where do you look for lessons related to your projects?</a:t>
            </a:r>
          </a:p>
        </p:txBody>
      </p:sp>
    </p:spTree>
    <p:extLst>
      <p:ext uri="{BB962C8B-B14F-4D97-AF65-F5344CB8AC3E}">
        <p14:creationId xmlns:p14="http://schemas.microsoft.com/office/powerpoint/2010/main" val="635598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14C7D-4093-2DE5-1D98-514EC10BEEE5}"/>
              </a:ext>
            </a:extLst>
          </p:cNvPr>
          <p:cNvSpPr>
            <a:spLocks noGrp="1"/>
          </p:cNvSpPr>
          <p:nvPr>
            <p:ph type="title"/>
          </p:nvPr>
        </p:nvSpPr>
        <p:spPr>
          <a:xfrm>
            <a:off x="322686" y="256112"/>
            <a:ext cx="10772775" cy="1658198"/>
          </a:xfrm>
        </p:spPr>
        <p:txBody>
          <a:bodyPr/>
          <a:lstStyle/>
          <a:p>
            <a:r>
              <a:rPr lang="en-US" dirty="0"/>
              <a:t>Agency Level Resources</a:t>
            </a:r>
          </a:p>
        </p:txBody>
      </p:sp>
      <p:sp>
        <p:nvSpPr>
          <p:cNvPr id="3" name="Content Placeholder 2">
            <a:extLst>
              <a:ext uri="{FF2B5EF4-FFF2-40B4-BE49-F238E27FC236}">
                <a16:creationId xmlns:a16="http://schemas.microsoft.com/office/drawing/2014/main" id="{C653D8FE-E4DF-7292-D650-130CC0629025}"/>
              </a:ext>
            </a:extLst>
          </p:cNvPr>
          <p:cNvSpPr>
            <a:spLocks noGrp="1"/>
          </p:cNvSpPr>
          <p:nvPr>
            <p:ph idx="1"/>
          </p:nvPr>
        </p:nvSpPr>
        <p:spPr>
          <a:xfrm>
            <a:off x="719137" y="2070673"/>
            <a:ext cx="10753725" cy="4701540"/>
          </a:xfrm>
        </p:spPr>
        <p:txBody>
          <a:bodyPr>
            <a:normAutofit/>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rPr>
              <a:t>NASA Lessons Learned Information System (LLIS): </a:t>
            </a:r>
          </a:p>
          <a:p>
            <a:pPr marL="457200" marR="0">
              <a:spcBef>
                <a:spcPts val="0"/>
              </a:spcBef>
              <a:spcAft>
                <a:spcPts val="0"/>
              </a:spcAft>
            </a:pPr>
            <a:r>
              <a:rPr lang="en-US" sz="2000" u="sng" dirty="0">
                <a:solidFill>
                  <a:srgbClr val="0000FF"/>
                </a:solidFill>
                <a:effectLst/>
                <a:latin typeface="Calibri" panose="020F0502020204030204" pitchFamily="34" charset="0"/>
                <a:ea typeface="Calibri" panose="020F0502020204030204" pitchFamily="34" charset="0"/>
                <a:hlinkClick r:id="rId2"/>
              </a:rPr>
              <a:t>https://nen.nasa.gov/web/ll/viewall</a:t>
            </a:r>
            <a:r>
              <a:rPr lang="en-US" sz="2000" dirty="0">
                <a:effectLst/>
                <a:latin typeface="Calibri" panose="020F0502020204030204" pitchFamily="34" charset="0"/>
                <a:ea typeface="Calibri" panose="020F0502020204030204" pitchFamily="34" charset="0"/>
              </a:rPr>
              <a:t> (inside NASA); </a:t>
            </a:r>
          </a:p>
          <a:p>
            <a:pPr marL="457200" marR="0">
              <a:spcBef>
                <a:spcPts val="0"/>
              </a:spcBef>
              <a:spcAft>
                <a:spcPts val="0"/>
              </a:spcAft>
            </a:pPr>
            <a:r>
              <a:rPr lang="en-US" sz="2000" u="sng" dirty="0">
                <a:solidFill>
                  <a:srgbClr val="0000FF"/>
                </a:solidFill>
                <a:effectLst/>
                <a:latin typeface="Calibri" panose="020F0502020204030204" pitchFamily="34" charset="0"/>
                <a:ea typeface="Calibri" panose="020F0502020204030204" pitchFamily="34" charset="0"/>
                <a:hlinkClick r:id="rId3"/>
              </a:rPr>
              <a:t>https://llis.nasa.gov/</a:t>
            </a:r>
            <a:r>
              <a:rPr lang="en-US" sz="2000" dirty="0">
                <a:effectLst/>
                <a:latin typeface="Calibri" panose="020F0502020204030204" pitchFamily="34" charset="0"/>
                <a:ea typeface="Calibri" panose="020F0502020204030204" pitchFamily="34" charset="0"/>
              </a:rPr>
              <a:t> (outside NASA)</a:t>
            </a:r>
          </a:p>
          <a:p>
            <a:pPr marL="457200">
              <a:spcBef>
                <a:spcPts val="0"/>
              </a:spcBef>
            </a:pPr>
            <a:r>
              <a:rPr lang="en-US" sz="2000" i="1" dirty="0">
                <a:latin typeface="Calibri" panose="020F0502020204030204" pitchFamily="34" charset="0"/>
                <a:ea typeface="Calibri" panose="020F0502020204030204" pitchFamily="34" charset="0"/>
              </a:rPr>
              <a:t>Search for specific lessons!</a:t>
            </a:r>
            <a:endParaRPr lang="en-US" sz="2000" i="1" dirty="0">
              <a:effectLst/>
              <a:latin typeface="Calibri" panose="020F0502020204030204" pitchFamily="34" charset="0"/>
              <a:ea typeface="Calibri" panose="020F0502020204030204" pitchFamily="34" charset="0"/>
            </a:endParaRPr>
          </a:p>
          <a:p>
            <a:pPr marL="457200" marR="0">
              <a:spcBef>
                <a:spcPts val="0"/>
              </a:spcBef>
              <a:spcAft>
                <a:spcPts val="0"/>
              </a:spcAft>
            </a:pPr>
            <a:endParaRPr lang="en-US" sz="2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000" dirty="0">
                <a:effectLst/>
                <a:latin typeface="Calibri" panose="020F0502020204030204" pitchFamily="34" charset="0"/>
                <a:ea typeface="Calibri" panose="020F0502020204030204" pitchFamily="34" charset="0"/>
              </a:rPr>
              <a:t>Academy for Program, Project, and Engineering Leadership (APPEL): </a:t>
            </a:r>
            <a:r>
              <a:rPr lang="en-US" sz="2000" u="sng" dirty="0">
                <a:solidFill>
                  <a:srgbClr val="0000FF"/>
                </a:solidFill>
                <a:effectLst/>
                <a:latin typeface="Calibri" panose="020F0502020204030204" pitchFamily="34" charset="0"/>
                <a:ea typeface="Calibri" panose="020F0502020204030204" pitchFamily="34" charset="0"/>
                <a:hlinkClick r:id="rId4"/>
              </a:rPr>
              <a:t>https://appel.nasa.gov/</a:t>
            </a:r>
            <a:endParaRPr lang="en-US" sz="2000" u="sng" dirty="0">
              <a:solidFill>
                <a:srgbClr val="0000FF"/>
              </a:solidFill>
              <a:effectLst/>
              <a:latin typeface="Calibri" panose="020F0502020204030204" pitchFamily="34" charset="0"/>
              <a:ea typeface="Calibri" panose="020F0502020204030204" pitchFamily="34" charset="0"/>
            </a:endParaRPr>
          </a:p>
          <a:p>
            <a:pPr marL="457200" lvl="2">
              <a:spcBef>
                <a:spcPts val="0"/>
              </a:spcBef>
            </a:pPr>
            <a:r>
              <a:rPr lang="en-US" dirty="0">
                <a:solidFill>
                  <a:srgbClr val="0000FF"/>
                </a:solidFill>
                <a:latin typeface="Calibri" panose="020F0502020204030204" pitchFamily="34" charset="0"/>
                <a:ea typeface="Calibri" panose="020F0502020204030204" pitchFamily="34" charset="0"/>
              </a:rPr>
              <a:t>Videos and seminars, courses, knowledge sharing tools, lots of resources!  </a:t>
            </a:r>
            <a:endParaRPr lang="en-US" i="1" dirty="0">
              <a:solidFill>
                <a:schemeClr val="tx1"/>
              </a:solidFill>
              <a:effectLst/>
              <a:latin typeface="Calibri" panose="020F0502020204030204" pitchFamily="34" charset="0"/>
              <a:ea typeface="Calibri" panose="020F0502020204030204" pitchFamily="34" charset="0"/>
            </a:endParaRPr>
          </a:p>
          <a:p>
            <a:pPr marL="0" marR="0">
              <a:spcBef>
                <a:spcPts val="0"/>
              </a:spcBef>
              <a:spcAft>
                <a:spcPts val="0"/>
              </a:spcAft>
            </a:pPr>
            <a:endParaRPr lang="en-US" sz="20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000" dirty="0">
                <a:effectLst/>
                <a:latin typeface="Calibri" panose="020F0502020204030204" pitchFamily="34" charset="0"/>
                <a:ea typeface="Calibri" panose="020F0502020204030204" pitchFamily="34" charset="0"/>
              </a:rPr>
              <a:t>NASA Engineering Network Knowledge Services</a:t>
            </a:r>
          </a:p>
          <a:p>
            <a:pPr marL="0" marR="0">
              <a:spcBef>
                <a:spcPts val="0"/>
              </a:spcBef>
              <a:spcAft>
                <a:spcPts val="0"/>
              </a:spcAft>
            </a:pPr>
            <a:r>
              <a:rPr lang="en-US" sz="2000" u="sng" dirty="0">
                <a:solidFill>
                  <a:srgbClr val="0000FF"/>
                </a:solidFill>
                <a:effectLst/>
                <a:latin typeface="Calibri" panose="020F0502020204030204" pitchFamily="34" charset="0"/>
                <a:ea typeface="Calibri" panose="020F0502020204030204" pitchFamily="34" charset="0"/>
                <a:hlinkClick r:id="rId5"/>
              </a:rPr>
              <a:t>https://nen.nasa.gov/web/km</a:t>
            </a:r>
            <a:endParaRPr lang="en-US" sz="2000" u="sng" dirty="0">
              <a:solidFill>
                <a:srgbClr val="0000FF"/>
              </a:solidFill>
              <a:effectLst/>
              <a:latin typeface="Calibri" panose="020F0502020204030204" pitchFamily="34" charset="0"/>
              <a:ea typeface="Calibri" panose="020F0502020204030204" pitchFamily="34" charset="0"/>
            </a:endParaRPr>
          </a:p>
          <a:p>
            <a:pPr lvl="1">
              <a:spcBef>
                <a:spcPts val="0"/>
              </a:spcBef>
            </a:pPr>
            <a:r>
              <a:rPr lang="en-US" sz="2000" i="1" dirty="0">
                <a:effectLst/>
                <a:latin typeface="Calibri" panose="020F0502020204030204" pitchFamily="34" charset="0"/>
                <a:ea typeface="Calibri" panose="020F0502020204030204" pitchFamily="34" charset="0"/>
              </a:rPr>
              <a:t>Support, contact lists etc. </a:t>
            </a:r>
          </a:p>
          <a:p>
            <a:pPr lvl="1">
              <a:spcBef>
                <a:spcPts val="0"/>
              </a:spcBef>
            </a:pPr>
            <a:endParaRPr lang="en-US" sz="2000" i="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000" dirty="0">
                <a:effectLst/>
                <a:latin typeface="Calibri" panose="020F0502020204030204" pitchFamily="34" charset="0"/>
                <a:ea typeface="Calibri" panose="020F0502020204030204" pitchFamily="34" charset="0"/>
              </a:rPr>
              <a:t>NASA Technical Reports Server (NTRS): </a:t>
            </a:r>
            <a:r>
              <a:rPr lang="en-US" sz="2000" u="sng" dirty="0">
                <a:solidFill>
                  <a:srgbClr val="0000FF"/>
                </a:solidFill>
                <a:effectLst/>
                <a:latin typeface="Calibri" panose="020F0502020204030204" pitchFamily="34" charset="0"/>
                <a:ea typeface="Calibri" panose="020F0502020204030204" pitchFamily="34" charset="0"/>
                <a:hlinkClick r:id="rId6"/>
              </a:rPr>
              <a:t>https://ntrs.nasa.gov/</a:t>
            </a:r>
            <a:r>
              <a:rPr lang="en-US" sz="20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20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2000" dirty="0">
                <a:effectLst/>
                <a:latin typeface="Calibri" panose="020F0502020204030204" pitchFamily="34" charset="0"/>
                <a:ea typeface="Calibri" panose="020F0502020204030204" pitchFamily="34" charset="0"/>
              </a:rPr>
              <a:t> </a:t>
            </a:r>
          </a:p>
        </p:txBody>
      </p:sp>
      <p:pic>
        <p:nvPicPr>
          <p:cNvPr id="5" name="Picture 4" descr="Graphical user interface, application&#10;&#10;Description automatically generated">
            <a:extLst>
              <a:ext uri="{FF2B5EF4-FFF2-40B4-BE49-F238E27FC236}">
                <a16:creationId xmlns:a16="http://schemas.microsoft.com/office/drawing/2014/main" id="{68388CE9-5C36-BAD4-7733-43F4A5352E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1775" y="324671"/>
            <a:ext cx="5491453" cy="2437580"/>
          </a:xfrm>
          <a:prstGeom prst="rect">
            <a:avLst/>
          </a:prstGeom>
        </p:spPr>
      </p:pic>
      <p:pic>
        <p:nvPicPr>
          <p:cNvPr id="6" name="Picture 5">
            <a:extLst>
              <a:ext uri="{FF2B5EF4-FFF2-40B4-BE49-F238E27FC236}">
                <a16:creationId xmlns:a16="http://schemas.microsoft.com/office/drawing/2014/main" id="{BC18B894-56B7-661C-F93B-0F255D871B75}"/>
              </a:ext>
            </a:extLst>
          </p:cNvPr>
          <p:cNvPicPr>
            <a:picLocks noChangeAspect="1"/>
          </p:cNvPicPr>
          <p:nvPr/>
        </p:nvPicPr>
        <p:blipFill rotWithShape="1">
          <a:blip r:embed="rId8"/>
          <a:srcRect l="3042" t="1894" r="452" b="-758"/>
          <a:stretch/>
        </p:blipFill>
        <p:spPr>
          <a:xfrm>
            <a:off x="9171140" y="3885058"/>
            <a:ext cx="2647354" cy="2730792"/>
          </a:xfrm>
          <a:prstGeom prst="rect">
            <a:avLst/>
          </a:prstGeom>
        </p:spPr>
      </p:pic>
    </p:spTree>
    <p:extLst>
      <p:ext uri="{BB962C8B-B14F-4D97-AF65-F5344CB8AC3E}">
        <p14:creationId xmlns:p14="http://schemas.microsoft.com/office/powerpoint/2010/main" val="1409400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9EC89-9C01-0FA7-443F-E9C7241A6E25}"/>
              </a:ext>
            </a:extLst>
          </p:cNvPr>
          <p:cNvSpPr>
            <a:spLocks noGrp="1"/>
          </p:cNvSpPr>
          <p:nvPr>
            <p:ph type="title"/>
          </p:nvPr>
        </p:nvSpPr>
        <p:spPr/>
        <p:txBody>
          <a:bodyPr/>
          <a:lstStyle/>
          <a:p>
            <a:r>
              <a:rPr lang="en-US" dirty="0"/>
              <a:t>Langley Resources</a:t>
            </a:r>
          </a:p>
        </p:txBody>
      </p:sp>
      <p:sp>
        <p:nvSpPr>
          <p:cNvPr id="3" name="Content Placeholder 2">
            <a:extLst>
              <a:ext uri="{FF2B5EF4-FFF2-40B4-BE49-F238E27FC236}">
                <a16:creationId xmlns:a16="http://schemas.microsoft.com/office/drawing/2014/main" id="{4D2673B4-0DD6-E4D2-BEDD-2F93848CCDB6}"/>
              </a:ext>
            </a:extLst>
          </p:cNvPr>
          <p:cNvSpPr>
            <a:spLocks noGrp="1"/>
          </p:cNvSpPr>
          <p:nvPr>
            <p:ph idx="1"/>
          </p:nvPr>
        </p:nvSpPr>
        <p:spPr>
          <a:xfrm>
            <a:off x="676656" y="2011680"/>
            <a:ext cx="10753725" cy="4541520"/>
          </a:xfrm>
        </p:spPr>
        <p:txBody>
          <a:bodyPr vert="horz" lIns="91440" tIns="45720" rIns="91440" bIns="45720" rtlCol="0" anchor="t">
            <a:normAutofit lnSpcReduction="10000"/>
          </a:bodyPr>
          <a:lstStyle/>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Langley’s Lessons Learned &amp; Knowledge Sharing: </a:t>
            </a:r>
            <a:r>
              <a:rPr lang="en-US" sz="2400" u="sng" dirty="0">
                <a:solidFill>
                  <a:srgbClr val="0000FF"/>
                </a:solidFill>
                <a:effectLst/>
                <a:latin typeface="Calibri" panose="020F0502020204030204" pitchFamily="34" charset="0"/>
                <a:ea typeface="Calibri" panose="020F0502020204030204" pitchFamily="34" charset="0"/>
                <a:hlinkClick r:id="rId2"/>
              </a:rPr>
              <a:t>https://nasa.sharepoint.com/sites/larcllksc</a:t>
            </a:r>
            <a:endParaRPr lang="en-US" sz="2400" u="sng" dirty="0">
              <a:solidFill>
                <a:srgbClr val="0000FF"/>
              </a:solidFill>
              <a:effectLst/>
              <a:latin typeface="Calibri" panose="020F0502020204030204" pitchFamily="34" charset="0"/>
              <a:ea typeface="Calibri" panose="020F0502020204030204" pitchFamily="34" charset="0"/>
            </a:endParaRPr>
          </a:p>
          <a:p>
            <a:pPr lvl="2">
              <a:spcBef>
                <a:spcPts val="0"/>
              </a:spcBef>
            </a:pPr>
            <a:r>
              <a:rPr lang="en-US" dirty="0">
                <a:effectLst/>
                <a:latin typeface="Calibri" panose="020F0502020204030204" pitchFamily="34" charset="0"/>
                <a:ea typeface="Calibri" panose="020F0502020204030204" pitchFamily="34" charset="0"/>
              </a:rPr>
              <a:t>Includes information on LEGACY Fellowship, Flight Risk Reduction Manual, and other tools (Continuity Book templat</a:t>
            </a:r>
            <a:r>
              <a:rPr lang="en-US" dirty="0">
                <a:latin typeface="Calibri" panose="020F0502020204030204" pitchFamily="34" charset="0"/>
                <a:ea typeface="Calibri" panose="020F0502020204030204" pitchFamily="34" charset="0"/>
              </a:rPr>
              <a:t>e + information, </a:t>
            </a:r>
            <a:r>
              <a:rPr lang="en-US" dirty="0">
                <a:effectLst/>
                <a:latin typeface="Calibri" panose="020F0502020204030204" pitchFamily="34" charset="0"/>
                <a:ea typeface="Calibri" panose="020F0502020204030204" pitchFamily="34" charset="0"/>
              </a:rPr>
              <a:t>Little Things that Matter template, intro to Knowledge Management etc.)</a:t>
            </a:r>
            <a:endParaRPr lang="en-US" dirty="0"/>
          </a:p>
          <a:p>
            <a:pPr lvl="2">
              <a:spcBef>
                <a:spcPts val="0"/>
              </a:spcBef>
            </a:pPr>
            <a:endParaRPr lang="en-US" dirty="0"/>
          </a:p>
          <a:p>
            <a:pPr marL="0" marR="0" indent="0">
              <a:spcBef>
                <a:spcPts val="0"/>
              </a:spcBef>
              <a:spcAft>
                <a:spcPts val="0"/>
              </a:spcAft>
              <a:buNone/>
            </a:pPr>
            <a:endParaRPr lang="en-US" sz="2400" u="sng" dirty="0">
              <a:solidFill>
                <a:srgbClr val="0000FF"/>
              </a:solidFill>
              <a:effectLst/>
              <a:latin typeface="Calibri" panose="020F0502020204030204" pitchFamily="34" charset="0"/>
              <a:ea typeface="Calibri" panose="020F0502020204030204" pitchFamily="34" charset="0"/>
            </a:endParaRPr>
          </a:p>
          <a:p>
            <a:pPr marL="0" indent="0">
              <a:spcBef>
                <a:spcPts val="0"/>
              </a:spcBef>
              <a:buNone/>
            </a:pPr>
            <a:r>
              <a:rPr lang="en-US" sz="2400" dirty="0">
                <a:effectLst/>
                <a:latin typeface="Calibri" panose="020F0502020204030204" pitchFamily="34" charset="0"/>
                <a:ea typeface="Calibri" panose="020F0502020204030204" pitchFamily="34" charset="0"/>
                <a:hlinkClick r:id="rId3"/>
              </a:rPr>
              <a:t>Mentoring Employees to Realize Goals and Experiences (MERGE)</a:t>
            </a:r>
            <a:endParaRPr lang="en-US" sz="2400" dirty="0">
              <a:effectLst/>
              <a:latin typeface="Calibri" panose="020F0502020204030204" pitchFamily="34" charset="0"/>
              <a:ea typeface="Calibri" panose="020F0502020204030204" pitchFamily="34" charset="0"/>
            </a:endParaRPr>
          </a:p>
          <a:p>
            <a:pPr lvl="2">
              <a:spcBef>
                <a:spcPts val="0"/>
              </a:spcBef>
            </a:pPr>
            <a:r>
              <a:rPr lang="en-US" dirty="0">
                <a:latin typeface="Calibri" panose="020F0502020204030204" pitchFamily="34" charset="0"/>
                <a:ea typeface="Calibri" panose="020F0502020204030204" pitchFamily="34" charset="0"/>
              </a:rPr>
              <a:t>Foster helpful mentor-mentee relationships to transfer information </a:t>
            </a:r>
            <a:endParaRPr lang="en-US" sz="24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marL="0" indent="0">
              <a:spcBef>
                <a:spcPts val="0"/>
              </a:spcBef>
              <a:buNone/>
            </a:pPr>
            <a:r>
              <a:rPr lang="en-US" sz="2400" dirty="0">
                <a:effectLst/>
                <a:latin typeface="Calibri" panose="020F0502020204030204" pitchFamily="34" charset="0"/>
                <a:ea typeface="Calibri" panose="020F0502020204030204" pitchFamily="34" charset="0"/>
              </a:rPr>
              <a:t>Langley Institutional Knowledge Management System (IKM): </a:t>
            </a:r>
            <a:r>
              <a:rPr lang="en-US" sz="2400" u="sng" dirty="0">
                <a:solidFill>
                  <a:srgbClr val="0000FF"/>
                </a:solidFill>
                <a:effectLst/>
                <a:latin typeface="Calibri" panose="020F0502020204030204" pitchFamily="34" charset="0"/>
                <a:ea typeface="Calibri" panose="020F0502020204030204" pitchFamily="34" charset="0"/>
                <a:hlinkClick r:id="rId4"/>
              </a:rPr>
              <a:t>https://oneplace.larc.nasa.gov/ikm</a:t>
            </a:r>
            <a:endParaRPr lang="en-US" u="sng" dirty="0">
              <a:solidFill>
                <a:srgbClr val="0000FF"/>
              </a:solidFill>
              <a:latin typeface="Calibri" panose="020F0502020204030204" pitchFamily="34" charset="0"/>
              <a:ea typeface="Calibri" panose="020F0502020204030204" pitchFamily="34" charset="0"/>
            </a:endParaRPr>
          </a:p>
          <a:p>
            <a:pPr lvl="2">
              <a:spcBef>
                <a:spcPts val="0"/>
              </a:spcBef>
            </a:pPr>
            <a:r>
              <a:rPr lang="en-US" dirty="0">
                <a:effectLst/>
                <a:latin typeface="Calibri"/>
                <a:ea typeface="Calibri" panose="020F0502020204030204" pitchFamily="34" charset="0"/>
                <a:cs typeface="Calibri"/>
              </a:rPr>
              <a:t>Includes database of Lessons Learned and Best Practices articles – previous ones and ones you can create</a:t>
            </a:r>
            <a:r>
              <a:rPr lang="en-US" dirty="0">
                <a:latin typeface="Calibri"/>
                <a:ea typeface="Calibri" panose="020F0502020204030204" pitchFamily="34" charset="0"/>
                <a:cs typeface="Calibri"/>
              </a:rPr>
              <a:t>. Work in Progress for documents -- e</a:t>
            </a:r>
            <a:r>
              <a:rPr lang="en-US" dirty="0">
                <a:solidFill>
                  <a:schemeClr val="tx1"/>
                </a:solidFill>
                <a:ea typeface="+mn-lt"/>
                <a:cs typeface="+mn-lt"/>
              </a:rPr>
              <a:t>ventually will include sample documents and templates.</a:t>
            </a:r>
            <a:endParaRPr lang="en-US" dirty="0">
              <a:solidFill>
                <a:schemeClr val="tx1"/>
              </a:solidFill>
              <a:effectLst/>
              <a:ea typeface="+mn-lt"/>
              <a:cs typeface="+mn-lt"/>
            </a:endParaRPr>
          </a:p>
          <a:p>
            <a:pPr lvl="2">
              <a:spcBef>
                <a:spcPts val="0"/>
              </a:spcBef>
            </a:pPr>
            <a:endParaRPr lang="en-US" dirty="0">
              <a:latin typeface="Calibri" panose="020F0502020204030204" pitchFamily="34" charset="0"/>
            </a:endParaRPr>
          </a:p>
          <a:p>
            <a:pPr marL="0" indent="0">
              <a:buNone/>
            </a:pPr>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15A64F44-BEC8-E896-B232-06376A764B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7100" y="235698"/>
            <a:ext cx="4753267" cy="2185867"/>
          </a:xfrm>
          <a:prstGeom prst="rect">
            <a:avLst/>
          </a:prstGeom>
        </p:spPr>
      </p:pic>
    </p:spTree>
    <p:extLst>
      <p:ext uri="{BB962C8B-B14F-4D97-AF65-F5344CB8AC3E}">
        <p14:creationId xmlns:p14="http://schemas.microsoft.com/office/powerpoint/2010/main" val="543285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AD75-68E3-18B9-392F-FE3B044B2B78}"/>
              </a:ext>
            </a:extLst>
          </p:cNvPr>
          <p:cNvSpPr>
            <a:spLocks noGrp="1"/>
          </p:cNvSpPr>
          <p:nvPr>
            <p:ph type="title"/>
          </p:nvPr>
        </p:nvSpPr>
        <p:spPr/>
        <p:txBody>
          <a:bodyPr/>
          <a:lstStyle/>
          <a:p>
            <a:r>
              <a:rPr lang="en-US" dirty="0"/>
              <a:t>Outside of NASA </a:t>
            </a:r>
          </a:p>
        </p:txBody>
      </p:sp>
      <p:sp>
        <p:nvSpPr>
          <p:cNvPr id="3" name="Content Placeholder 2">
            <a:extLst>
              <a:ext uri="{FF2B5EF4-FFF2-40B4-BE49-F238E27FC236}">
                <a16:creationId xmlns:a16="http://schemas.microsoft.com/office/drawing/2014/main" id="{044BDE8A-DD09-2372-22CA-0F54B39E24B3}"/>
              </a:ext>
            </a:extLst>
          </p:cNvPr>
          <p:cNvSpPr>
            <a:spLocks noGrp="1"/>
          </p:cNvSpPr>
          <p:nvPr>
            <p:ph idx="1"/>
          </p:nvPr>
        </p:nvSpPr>
        <p:spPr/>
        <p:txBody>
          <a:bodyPr/>
          <a:lstStyle/>
          <a:p>
            <a:pPr>
              <a:spcBef>
                <a:spcPts val="0"/>
              </a:spcBef>
            </a:pPr>
            <a:r>
              <a:rPr lang="en-US" sz="2400" dirty="0">
                <a:effectLst/>
                <a:latin typeface="Calibri" panose="020F0502020204030204" pitchFamily="34" charset="0"/>
                <a:ea typeface="Calibri" panose="020F0502020204030204" pitchFamily="34" charset="0"/>
              </a:rPr>
              <a:t>American Productivity and Quality Center (APQC): </a:t>
            </a:r>
            <a:r>
              <a:rPr lang="en-US" sz="2400" u="sng" dirty="0">
                <a:solidFill>
                  <a:srgbClr val="0000FF"/>
                </a:solidFill>
                <a:effectLst/>
                <a:latin typeface="Calibri" panose="020F0502020204030204" pitchFamily="34" charset="0"/>
                <a:ea typeface="Calibri" panose="020F0502020204030204" pitchFamily="34" charset="0"/>
                <a:hlinkClick r:id="rId2"/>
              </a:rPr>
              <a:t>https://www.apqc.org/</a:t>
            </a:r>
            <a:endParaRPr lang="en-US" u="sng" dirty="0">
              <a:solidFill>
                <a:srgbClr val="0000FF"/>
              </a:solidFill>
              <a:latin typeface="Calibri" panose="020F0502020204030204" pitchFamily="34" charset="0"/>
              <a:ea typeface="Calibri" panose="020F0502020204030204" pitchFamily="34" charset="0"/>
            </a:endParaRPr>
          </a:p>
          <a:p>
            <a:pPr lvl="2">
              <a:spcBef>
                <a:spcPts val="0"/>
              </a:spcBef>
            </a:pPr>
            <a:r>
              <a:rPr lang="en-US" i="0" dirty="0">
                <a:latin typeface="Calibri" panose="020F0502020204030204" pitchFamily="34" charset="0"/>
                <a:ea typeface="Calibri" panose="020F0502020204030204" pitchFamily="34" charset="0"/>
              </a:rPr>
              <a:t>Resource Library - articles and infographics on varied topics</a:t>
            </a:r>
          </a:p>
          <a:p>
            <a:pPr lvl="2">
              <a:spcBef>
                <a:spcPts val="0"/>
              </a:spcBef>
            </a:pPr>
            <a:r>
              <a:rPr lang="en-US" i="0" dirty="0">
                <a:latin typeface="Calibri" panose="020F0502020204030204" pitchFamily="34" charset="0"/>
                <a:ea typeface="Calibri" panose="020F0502020204030204" pitchFamily="34" charset="0"/>
              </a:rPr>
              <a:t>Training Practices </a:t>
            </a:r>
            <a:endParaRPr lang="en-US" i="0" dirty="0">
              <a:effectLst/>
              <a:latin typeface="Calibri" panose="020F0502020204030204" pitchFamily="34" charset="0"/>
              <a:ea typeface="Calibri" panose="020F0502020204030204" pitchFamily="34" charset="0"/>
            </a:endParaRPr>
          </a:p>
          <a:p>
            <a:pPr lvl="2">
              <a:spcBef>
                <a:spcPts val="0"/>
              </a:spcBef>
            </a:pPr>
            <a:r>
              <a:rPr lang="en-US" dirty="0">
                <a:latin typeface="Calibri" panose="020F0502020204030204" pitchFamily="34" charset="0"/>
                <a:ea typeface="Calibri" panose="020F0502020204030204" pitchFamily="34" charset="0"/>
              </a:rPr>
              <a:t>F</a:t>
            </a:r>
            <a:r>
              <a:rPr lang="en-US" dirty="0">
                <a:effectLst/>
                <a:latin typeface="Calibri" panose="020F0502020204030204" pitchFamily="34" charset="0"/>
                <a:ea typeface="Calibri" panose="020F0502020204030204" pitchFamily="34" charset="0"/>
              </a:rPr>
              <a:t>ree membership with NASA email address. </a:t>
            </a:r>
          </a:p>
          <a:p>
            <a:endParaRPr lang="en-US" dirty="0"/>
          </a:p>
        </p:txBody>
      </p:sp>
      <p:pic>
        <p:nvPicPr>
          <p:cNvPr id="5" name="Picture 4" descr="Graphical user interface, application, website&#10;&#10;Description automatically generated">
            <a:extLst>
              <a:ext uri="{FF2B5EF4-FFF2-40B4-BE49-F238E27FC236}">
                <a16:creationId xmlns:a16="http://schemas.microsoft.com/office/drawing/2014/main" id="{EBE35670-7327-9783-3A2B-B3DCB3C8F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23" y="3255055"/>
            <a:ext cx="11296651" cy="3326720"/>
          </a:xfrm>
          <a:prstGeom prst="rect">
            <a:avLst/>
          </a:prstGeom>
        </p:spPr>
      </p:pic>
      <p:sp>
        <p:nvSpPr>
          <p:cNvPr id="4" name="TextBox 3">
            <a:extLst>
              <a:ext uri="{FF2B5EF4-FFF2-40B4-BE49-F238E27FC236}">
                <a16:creationId xmlns:a16="http://schemas.microsoft.com/office/drawing/2014/main" id="{667B42E2-1249-544D-3F1F-D5B30F3D50C1}"/>
              </a:ext>
            </a:extLst>
          </p:cNvPr>
          <p:cNvSpPr txBox="1"/>
          <p:nvPr/>
        </p:nvSpPr>
        <p:spPr>
          <a:xfrm>
            <a:off x="1375237" y="1339096"/>
            <a:ext cx="9441525" cy="369332"/>
          </a:xfrm>
          <a:prstGeom prst="rect">
            <a:avLst/>
          </a:prstGeom>
          <a:noFill/>
        </p:spPr>
        <p:txBody>
          <a:bodyPr wrap="square" rtlCol="0">
            <a:spAutoFit/>
          </a:bodyPr>
          <a:lstStyle/>
          <a:p>
            <a:r>
              <a:rPr lang="en-US" dirty="0">
                <a:solidFill>
                  <a:srgbClr val="FF0000"/>
                </a:solidFill>
              </a:rPr>
              <a:t>DISCLAIMER: No official endorsement of APQC is being made or implied.</a:t>
            </a:r>
          </a:p>
        </p:txBody>
      </p:sp>
      <p:sp>
        <p:nvSpPr>
          <p:cNvPr id="6" name="TextBox 5">
            <a:extLst>
              <a:ext uri="{FF2B5EF4-FFF2-40B4-BE49-F238E27FC236}">
                <a16:creationId xmlns:a16="http://schemas.microsoft.com/office/drawing/2014/main" id="{9E2853F9-7EA9-A44C-B508-E34538C66F78}"/>
              </a:ext>
            </a:extLst>
          </p:cNvPr>
          <p:cNvSpPr txBox="1"/>
          <p:nvPr/>
        </p:nvSpPr>
        <p:spPr>
          <a:xfrm>
            <a:off x="238126" y="6577111"/>
            <a:ext cx="3835400" cy="307777"/>
          </a:xfrm>
          <a:prstGeom prst="rect">
            <a:avLst/>
          </a:prstGeom>
          <a:noFill/>
        </p:spPr>
        <p:txBody>
          <a:bodyPr wrap="square" rtlCol="0">
            <a:spAutoFit/>
          </a:bodyPr>
          <a:lstStyle/>
          <a:p>
            <a:r>
              <a:rPr lang="en-US" sz="1400" dirty="0"/>
              <a:t>Graphic used with permission from APQC</a:t>
            </a:r>
          </a:p>
        </p:txBody>
      </p:sp>
    </p:spTree>
    <p:extLst>
      <p:ext uri="{BB962C8B-B14F-4D97-AF65-F5344CB8AC3E}">
        <p14:creationId xmlns:p14="http://schemas.microsoft.com/office/powerpoint/2010/main" val="2663366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gle view of circuit shaped like a brain">
            <a:extLst>
              <a:ext uri="{FF2B5EF4-FFF2-40B4-BE49-F238E27FC236}">
                <a16:creationId xmlns:a16="http://schemas.microsoft.com/office/drawing/2014/main" id="{41A364E6-DBC1-C2AF-45DF-226D2C13A71E}"/>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816969"/>
            <a:ext cx="12192000" cy="8491940"/>
          </a:xfrm>
          <a:prstGeom prst="rect">
            <a:avLst/>
          </a:prstGeom>
        </p:spPr>
      </p:pic>
      <p:sp>
        <p:nvSpPr>
          <p:cNvPr id="2" name="Title 1">
            <a:extLst>
              <a:ext uri="{FF2B5EF4-FFF2-40B4-BE49-F238E27FC236}">
                <a16:creationId xmlns:a16="http://schemas.microsoft.com/office/drawing/2014/main" id="{5804F392-20D4-2B3B-2BD3-A436302F3B0F}"/>
              </a:ext>
            </a:extLst>
          </p:cNvPr>
          <p:cNvSpPr>
            <a:spLocks noGrp="1"/>
          </p:cNvSpPr>
          <p:nvPr>
            <p:ph type="ctrTitle"/>
          </p:nvPr>
        </p:nvSpPr>
        <p:spPr>
          <a:xfrm>
            <a:off x="1270000" y="804863"/>
            <a:ext cx="10109200" cy="2387600"/>
          </a:xfrm>
        </p:spPr>
        <p:txBody>
          <a:bodyPr>
            <a:normAutofit/>
          </a:bodyPr>
          <a:lstStyle/>
          <a:p>
            <a:r>
              <a:rPr lang="en-US" dirty="0"/>
              <a:t>Less Traditional Lesson Learning</a:t>
            </a:r>
          </a:p>
        </p:txBody>
      </p:sp>
      <p:sp>
        <p:nvSpPr>
          <p:cNvPr id="3" name="TextBox 2">
            <a:extLst>
              <a:ext uri="{FF2B5EF4-FFF2-40B4-BE49-F238E27FC236}">
                <a16:creationId xmlns:a16="http://schemas.microsoft.com/office/drawing/2014/main" id="{64574DC0-7A80-97BF-A432-FFC547A23618}"/>
              </a:ext>
            </a:extLst>
          </p:cNvPr>
          <p:cNvSpPr txBox="1"/>
          <p:nvPr/>
        </p:nvSpPr>
        <p:spPr>
          <a:xfrm>
            <a:off x="2641600" y="3568700"/>
            <a:ext cx="6341736" cy="2308324"/>
          </a:xfrm>
          <a:prstGeom prst="rect">
            <a:avLst/>
          </a:prstGeom>
          <a:noFill/>
        </p:spPr>
        <p:txBody>
          <a:bodyPr wrap="none" rtlCol="0">
            <a:spAutoFit/>
          </a:bodyPr>
          <a:lstStyle/>
          <a:p>
            <a:r>
              <a:rPr lang="en-US" sz="2400" dirty="0" err="1"/>
              <a:t>Slido</a:t>
            </a:r>
            <a:r>
              <a:rPr lang="en-US" sz="2400" dirty="0"/>
              <a:t> Question: Rank how do you prefer to learn?</a:t>
            </a:r>
          </a:p>
          <a:p>
            <a:r>
              <a:rPr lang="en-US" sz="2400" dirty="0"/>
              <a:t>	a. Reading</a:t>
            </a:r>
          </a:p>
          <a:p>
            <a:r>
              <a:rPr lang="en-US" sz="2400" dirty="0"/>
              <a:t>	b. Listening</a:t>
            </a:r>
          </a:p>
          <a:p>
            <a:r>
              <a:rPr lang="en-US" sz="2400" dirty="0"/>
              <a:t>	c. Doing</a:t>
            </a:r>
          </a:p>
          <a:p>
            <a:r>
              <a:rPr lang="en-US" sz="2400" dirty="0"/>
              <a:t>	d. a and b</a:t>
            </a:r>
          </a:p>
          <a:p>
            <a:r>
              <a:rPr lang="en-US" sz="2400" dirty="0"/>
              <a:t>	e. a, b, and c</a:t>
            </a:r>
          </a:p>
        </p:txBody>
      </p:sp>
    </p:spTree>
    <p:extLst>
      <p:ext uri="{BB962C8B-B14F-4D97-AF65-F5344CB8AC3E}">
        <p14:creationId xmlns:p14="http://schemas.microsoft.com/office/powerpoint/2010/main" val="1524408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gle view of circuit shaped like a brain">
            <a:extLst>
              <a:ext uri="{FF2B5EF4-FFF2-40B4-BE49-F238E27FC236}">
                <a16:creationId xmlns:a16="http://schemas.microsoft.com/office/drawing/2014/main" id="{41A364E6-DBC1-C2AF-45DF-226D2C13A71E}"/>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651869"/>
            <a:ext cx="12192000" cy="8491940"/>
          </a:xfrm>
          <a:prstGeom prst="rect">
            <a:avLst/>
          </a:prstGeom>
        </p:spPr>
      </p:pic>
      <p:sp>
        <p:nvSpPr>
          <p:cNvPr id="2" name="Title 1">
            <a:extLst>
              <a:ext uri="{FF2B5EF4-FFF2-40B4-BE49-F238E27FC236}">
                <a16:creationId xmlns:a16="http://schemas.microsoft.com/office/drawing/2014/main" id="{5804F392-20D4-2B3B-2BD3-A436302F3B0F}"/>
              </a:ext>
            </a:extLst>
          </p:cNvPr>
          <p:cNvSpPr>
            <a:spLocks noGrp="1"/>
          </p:cNvSpPr>
          <p:nvPr>
            <p:ph type="ctrTitle"/>
          </p:nvPr>
        </p:nvSpPr>
        <p:spPr>
          <a:xfrm>
            <a:off x="444500" y="804862"/>
            <a:ext cx="10934700" cy="2890837"/>
          </a:xfrm>
        </p:spPr>
        <p:txBody>
          <a:bodyPr>
            <a:normAutofit fontScale="90000"/>
          </a:bodyPr>
          <a:lstStyle/>
          <a:p>
            <a:pPr algn="l"/>
            <a:r>
              <a:rPr lang="en-US" sz="4400" dirty="0"/>
              <a:t>Aeronautics Research Directorate 12-step process for Flight Demonstration Risk Reduction</a:t>
            </a:r>
            <a:br>
              <a:rPr lang="en-US" sz="4400" dirty="0"/>
            </a:br>
            <a:br>
              <a:rPr lang="en-US" sz="4400" dirty="0"/>
            </a:br>
            <a:r>
              <a:rPr lang="en-US" sz="4400" dirty="0"/>
              <a:t>Vision of modern version of a pop-up book</a:t>
            </a:r>
            <a:br>
              <a:rPr lang="en-US" dirty="0"/>
            </a:br>
            <a:endParaRPr lang="en-US" dirty="0"/>
          </a:p>
        </p:txBody>
      </p:sp>
    </p:spTree>
    <p:extLst>
      <p:ext uri="{BB962C8B-B14F-4D97-AF65-F5344CB8AC3E}">
        <p14:creationId xmlns:p14="http://schemas.microsoft.com/office/powerpoint/2010/main" val="1509700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60D3EC-C7E5-EE3F-B807-0B5998DBAE5B}"/>
              </a:ext>
            </a:extLst>
          </p:cNvPr>
          <p:cNvPicPr>
            <a:picLocks noChangeAspect="1"/>
          </p:cNvPicPr>
          <p:nvPr/>
        </p:nvPicPr>
        <p:blipFill>
          <a:blip r:embed="rId2"/>
          <a:stretch>
            <a:fillRect/>
          </a:stretch>
        </p:blipFill>
        <p:spPr>
          <a:xfrm>
            <a:off x="2026591" y="0"/>
            <a:ext cx="10306285" cy="6858000"/>
          </a:xfrm>
          <a:prstGeom prst="rect">
            <a:avLst/>
          </a:prstGeom>
        </p:spPr>
      </p:pic>
      <p:sp>
        <p:nvSpPr>
          <p:cNvPr id="4" name="TextBox 3">
            <a:extLst>
              <a:ext uri="{FF2B5EF4-FFF2-40B4-BE49-F238E27FC236}">
                <a16:creationId xmlns:a16="http://schemas.microsoft.com/office/drawing/2014/main" id="{28B6A18D-0BD1-6326-5880-F879FDDF55C1}"/>
              </a:ext>
            </a:extLst>
          </p:cNvPr>
          <p:cNvSpPr txBox="1"/>
          <p:nvPr/>
        </p:nvSpPr>
        <p:spPr>
          <a:xfrm>
            <a:off x="-1" y="1270001"/>
            <a:ext cx="2026591" cy="1477328"/>
          </a:xfrm>
          <a:prstGeom prst="rect">
            <a:avLst/>
          </a:prstGeom>
          <a:noFill/>
        </p:spPr>
        <p:txBody>
          <a:bodyPr wrap="square" rtlCol="0">
            <a:spAutoFit/>
          </a:bodyPr>
          <a:lstStyle/>
          <a:p>
            <a:r>
              <a:rPr lang="en-US" dirty="0">
                <a:hlinkClick r:id="rId3"/>
              </a:rPr>
              <a:t>Flight Demonstration Risk Reduction: The 12 Objective Process (sharepoint.com)</a:t>
            </a:r>
            <a:endParaRPr lang="en-US" dirty="0"/>
          </a:p>
        </p:txBody>
      </p:sp>
    </p:spTree>
    <p:extLst>
      <p:ext uri="{BB962C8B-B14F-4D97-AF65-F5344CB8AC3E}">
        <p14:creationId xmlns:p14="http://schemas.microsoft.com/office/powerpoint/2010/main" val="32956953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6.1.4122"/>
  <p:tag name="SLIDO_PRESENTATION_ID" val="00000000-0000-0000-0000-000000000000"/>
  <p:tag name="SLIDO_EVENT_UUID" val="b1da5ac8-4a35-4836-8a6e-590d82db922f"/>
  <p:tag name="SLIDO_EVENT_SECTION_UUID" val="4da3ab0b-0044-49ca-a00c-42ffe6ea3f8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2061</TotalTime>
  <Words>886</Words>
  <Application>Microsoft Office PowerPoint</Application>
  <PresentationFormat>Widescreen</PresentationFormat>
  <Paragraphs>107</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Beyond the Capture of Lessons Learned</vt:lpstr>
      <vt:lpstr>Topics</vt:lpstr>
      <vt:lpstr>Traditional Sources for Lessons Learned Capture and Retrieval?</vt:lpstr>
      <vt:lpstr>Agency Level Resources</vt:lpstr>
      <vt:lpstr>Langley Resources</vt:lpstr>
      <vt:lpstr>Outside of NASA </vt:lpstr>
      <vt:lpstr>Less Traditional Lesson Learning</vt:lpstr>
      <vt:lpstr>Aeronautics Research Directorate 12-step process for Flight Demonstration Risk Reduction  Vision of modern version of a pop-up book </vt:lpstr>
      <vt:lpstr>PowerPoint Presentation</vt:lpstr>
      <vt:lpstr>PowerPoint Presentation</vt:lpstr>
      <vt:lpstr>PowerPoint Presentation</vt:lpstr>
      <vt:lpstr>PowerPoint Presentation</vt:lpstr>
      <vt:lpstr>PowerPoint Presentation</vt:lpstr>
      <vt:lpstr>PowerPoint Presentation</vt:lpstr>
      <vt:lpstr>ARMD Chief Engineer’s initial comment:  “This is extremely well done.  Huge congratulations should go out to all involved in its development and production.” </vt:lpstr>
      <vt:lpstr>Beyond Lesson Capture and Searching</vt:lpstr>
      <vt:lpstr>Risk Management and the Lessons Learned Bot</vt:lpstr>
      <vt:lpstr>Lessons Learned Bot</vt:lpstr>
      <vt:lpstr>What is the Lessons Learned Bot (LLBot)?</vt:lpstr>
      <vt:lpstr>What is the Relationship to Risk Management?</vt:lpstr>
      <vt:lpstr>PowerPoint Presentation</vt:lpstr>
      <vt:lpstr>PowerPoint Presentation</vt:lpstr>
      <vt:lpstr>How do I Get the Lessons Learned Bot?</vt:lpstr>
      <vt:lpstr>Lessons Learned Bot API</vt:lpstr>
      <vt:lpstr>LLBot Questions?</vt:lpstr>
      <vt:lpstr>Wrap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Singer, Bart A. (LARC-A)</dc:creator>
  <cp:lastModifiedBy>Singer, Bart {he, him} (LARC-A)</cp:lastModifiedBy>
  <cp:revision>25</cp:revision>
  <dcterms:created xsi:type="dcterms:W3CDTF">2022-12-06T20:18:51Z</dcterms:created>
  <dcterms:modified xsi:type="dcterms:W3CDTF">2023-08-31T12:48:24Z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1.6.1.4122</vt:lpwstr>
  </property>
</Properties>
</file>