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0"/>
  </p:notesMasterIdLst>
  <p:handoutMasterIdLst>
    <p:handoutMasterId r:id="rId11"/>
  </p:handoutMasterIdLst>
  <p:sldIdLst>
    <p:sldId id="1788" r:id="rId5"/>
    <p:sldId id="28750" r:id="rId6"/>
    <p:sldId id="28741" r:id="rId7"/>
    <p:sldId id="1849" r:id="rId8"/>
    <p:sldId id="2747" r:id="rId9"/>
  </p:sldIdLst>
  <p:sldSz cx="12192000" cy="6858000"/>
  <p:notesSz cx="6881813" cy="9296400"/>
  <p:defaultTextStyle>
    <a:defPPr>
      <a:defRPr lang="en-US"/>
    </a:defPPr>
    <a:lvl1pPr marL="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28" userDrawn="1">
          <p15:clr>
            <a:srgbClr val="A4A3A4"/>
          </p15:clr>
        </p15:guide>
        <p15:guide id="2" pos="349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ILTON, BARBARA BENDKOWSKI (LARC-D202)" initials="HBB(" lastIdx="8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50"/>
    <a:srgbClr val="00B09B"/>
    <a:srgbClr val="898989"/>
    <a:srgbClr val="00D2B9"/>
    <a:srgbClr val="77FFEF"/>
    <a:srgbClr val="2BFFE6"/>
    <a:srgbClr val="008A78"/>
    <a:srgbClr val="00B0AC"/>
    <a:srgbClr val="C4BD97"/>
    <a:srgbClr val="0064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451" autoAdjust="0"/>
    <p:restoredTop sz="95446" autoAdjust="0"/>
  </p:normalViewPr>
  <p:slideViewPr>
    <p:cSldViewPr snapToGrid="0" snapToObjects="1">
      <p:cViewPr varScale="1">
        <p:scale>
          <a:sx n="148" d="100"/>
          <a:sy n="148" d="100"/>
        </p:scale>
        <p:origin x="150" y="360"/>
      </p:cViewPr>
      <p:guideLst>
        <p:guide orient="horz" pos="2328"/>
        <p:guide pos="349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>
        <p:scale>
          <a:sx n="160" d="100"/>
          <a:sy n="160" d="100"/>
        </p:scale>
        <p:origin x="4110" y="-54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0FC760B-9890-E842-A713-EB448D2A7118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8574D13-B0B8-C04B-AA2F-39F6D9D4DA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17378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8DE2623-D16B-CD4C-ACE8-BC0236EAA7D7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42900" y="696913"/>
            <a:ext cx="6196013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15790"/>
            <a:ext cx="550545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721A562-6C37-CE41-99D8-994A808E3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50607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672FF8-0D27-4716-A251-65C92EB803E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7420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hart - N 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AE00922-7687-EA47-9BC8-EBC78CD432E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566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Layout - NA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01600" y="1143000"/>
            <a:ext cx="11988800" cy="5410200"/>
          </a:xfrm>
          <a:prstGeom prst="rect">
            <a:avLst/>
          </a:prstGeom>
        </p:spPr>
        <p:txBody>
          <a:bodyPr/>
          <a:lstStyle>
            <a:lvl1pPr marL="457189" indent="-457189">
              <a:buClrTx/>
              <a:buFont typeface="Wingdings" charset="2"/>
              <a:buChar char="Ø"/>
              <a:defRPr sz="2800" b="0">
                <a:latin typeface="+mn-lt"/>
              </a:defRPr>
            </a:lvl1pPr>
            <a:lvl2pPr marL="990575" indent="-380990">
              <a:buClr>
                <a:schemeClr val="tx1"/>
              </a:buClr>
              <a:buFont typeface="Arial"/>
              <a:buChar char="•"/>
              <a:defRPr sz="2800" b="0">
                <a:latin typeface="+mn-lt"/>
              </a:defRPr>
            </a:lvl2pPr>
            <a:lvl3pPr marL="1523962" indent="-304792">
              <a:buFont typeface="Calibri" panose="020F0502020204030204" pitchFamily="34" charset="0"/>
              <a:buChar char="–"/>
              <a:defRPr sz="2400" b="0">
                <a:latin typeface="+mn-lt"/>
              </a:defRPr>
            </a:lvl3pPr>
            <a:lvl4pPr marL="2133547" indent="-304792">
              <a:buFont typeface="Courier New" panose="02070309020205020404" pitchFamily="49" charset="0"/>
              <a:buChar char="o"/>
              <a:defRPr sz="2400" b="0">
                <a:latin typeface="+mn-lt"/>
              </a:defRPr>
            </a:lvl4pPr>
            <a:lvl5pPr>
              <a:defRPr sz="2400" b="0">
                <a:latin typeface="+mn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438401" y="0"/>
            <a:ext cx="8410944" cy="975701"/>
          </a:xfrm>
          <a:prstGeom prst="rect">
            <a:avLst/>
          </a:prstGeom>
        </p:spPr>
        <p:txBody>
          <a:bodyPr anchor="ctr"/>
          <a:lstStyle>
            <a:lvl1pPr algn="ctr">
              <a:defRPr sz="36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E24C6-B8C2-40F0-BF2D-44D0E3E3802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Date Placeholder 2">
            <a:extLst>
              <a:ext uri="{FF2B5EF4-FFF2-40B4-BE49-F238E27FC236}">
                <a16:creationId xmlns:a16="http://schemas.microsoft.com/office/drawing/2014/main" id="{05AB307E-6479-4B01-BC09-52E4B14A65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529700"/>
            <a:ext cx="2743200" cy="182880"/>
          </a:xfrm>
          <a:prstGeom prst="rect">
            <a:avLst/>
          </a:prstGeom>
        </p:spPr>
        <p:txBody>
          <a:bodyPr/>
          <a:lstStyle>
            <a:lvl1pPr>
              <a:defRPr sz="1800" b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/>
              <a:t>August 22, 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05284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- NA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0" y="6621140"/>
            <a:ext cx="2743200" cy="182880"/>
          </a:xfrm>
          <a:prstGeom prst="rect">
            <a:avLst/>
          </a:prstGeom>
        </p:spPr>
        <p:txBody>
          <a:bodyPr vert="horz" lIns="91440" tIns="0" rIns="91440" bIns="0" rtlCol="0" anchor="ctr"/>
          <a:lstStyle>
            <a:lvl1pPr>
              <a:defRPr lang="en-US" sz="16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August 22, 2023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E24C6-B8C2-40F0-BF2D-44D0E3E3802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2438401" y="0"/>
            <a:ext cx="8410944" cy="975701"/>
          </a:xfrm>
          <a:prstGeom prst="rect">
            <a:avLst/>
          </a:prstGeom>
        </p:spPr>
        <p:txBody>
          <a:bodyPr anchor="ctr"/>
          <a:lstStyle>
            <a:lvl1pPr algn="ctr">
              <a:defRPr sz="36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71009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38200" y="2900680"/>
            <a:ext cx="10515600" cy="1325033"/>
          </a:xfrm>
          <a:prstGeom prst="rect">
            <a:avLst/>
          </a:prstGeom>
        </p:spPr>
        <p:txBody>
          <a:bodyPr/>
          <a:lstStyle>
            <a:lvl1pPr>
              <a:defRPr lang="en-US" sz="5400" b="0" smtClean="0">
                <a:solidFill>
                  <a:srgbClr val="000090"/>
                </a:solidFill>
                <a:cs typeface="Arial Rounded MT Bold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E24C6-B8C2-40F0-BF2D-44D0E3E3802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Date Placeholder 2">
            <a:extLst>
              <a:ext uri="{FF2B5EF4-FFF2-40B4-BE49-F238E27FC236}">
                <a16:creationId xmlns:a16="http://schemas.microsoft.com/office/drawing/2014/main" id="{92356197-65FC-4F71-A33A-6CAF78ADFB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529700"/>
            <a:ext cx="2743200" cy="182880"/>
          </a:xfrm>
          <a:prstGeom prst="rect">
            <a:avLst/>
          </a:prstGeom>
        </p:spPr>
        <p:txBody>
          <a:bodyPr/>
          <a:lstStyle>
            <a:lvl1pPr>
              <a:defRPr sz="1800" b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/>
              <a:t>August 22, 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6360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0"/>
          <p:cNvSpPr txBox="1">
            <a:spLocks/>
          </p:cNvSpPr>
          <p:nvPr userDrawn="1"/>
        </p:nvSpPr>
        <p:spPr>
          <a:xfrm>
            <a:off x="0" y="3101189"/>
            <a:ext cx="12192000" cy="646331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FFFF00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7200" b="0" dirty="0">
                <a:solidFill>
                  <a:srgbClr val="000090"/>
                </a:solidFill>
                <a:latin typeface="+mn-lt"/>
                <a:cs typeface="Arial Rounded MT Bold"/>
              </a:rPr>
              <a:t>Questions</a:t>
            </a:r>
            <a:endParaRPr lang="en-US" sz="6000" b="0" dirty="0">
              <a:solidFill>
                <a:srgbClr val="000090"/>
              </a:solidFill>
              <a:latin typeface="+mn-lt"/>
              <a:cs typeface="Arial Rounded MT Bold"/>
            </a:endParaRPr>
          </a:p>
        </p:txBody>
      </p:sp>
    </p:spTree>
    <p:extLst>
      <p:ext uri="{BB962C8B-B14F-4D97-AF65-F5344CB8AC3E}">
        <p14:creationId xmlns:p14="http://schemas.microsoft.com/office/powerpoint/2010/main" val="938306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0"/>
          <p:cNvSpPr txBox="1">
            <a:spLocks/>
          </p:cNvSpPr>
          <p:nvPr userDrawn="1"/>
        </p:nvSpPr>
        <p:spPr>
          <a:xfrm>
            <a:off x="0" y="3101189"/>
            <a:ext cx="12192000" cy="646331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FFFF00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7200" b="0" dirty="0">
                <a:solidFill>
                  <a:srgbClr val="000090"/>
                </a:solidFill>
                <a:latin typeface="+mn-lt"/>
                <a:cs typeface="Arial Rounded MT Bold"/>
              </a:rPr>
              <a:t>Backup</a:t>
            </a:r>
          </a:p>
        </p:txBody>
      </p:sp>
    </p:spTree>
    <p:extLst>
      <p:ext uri="{BB962C8B-B14F-4D97-AF65-F5344CB8AC3E}">
        <p14:creationId xmlns:p14="http://schemas.microsoft.com/office/powerpoint/2010/main" val="31957673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AEDD07B-0B4F-C141-BE97-9114F86A18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9859" y="2834341"/>
            <a:ext cx="1828800" cy="172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1054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8038" y="0"/>
            <a:ext cx="8309316" cy="964406"/>
          </a:xfrm>
          <a:prstGeom prst="rect">
            <a:avLst/>
          </a:prstGeom>
        </p:spPr>
        <p:txBody>
          <a:bodyPr vert="horz" anchor="ctr"/>
          <a:lstStyle>
            <a:lvl1pPr>
              <a:defRPr sz="28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4528EB1-4DC2-B445-862E-7D59106F092A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266701" y="1158875"/>
            <a:ext cx="11605684" cy="53609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Date Placeholder 2">
            <a:extLst>
              <a:ext uri="{FF2B5EF4-FFF2-40B4-BE49-F238E27FC236}">
                <a16:creationId xmlns:a16="http://schemas.microsoft.com/office/drawing/2014/main" id="{BA34F9E2-853F-407C-8157-7FF8CE2EE9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529700"/>
            <a:ext cx="2743200" cy="182880"/>
          </a:xfrm>
          <a:prstGeom prst="rect">
            <a:avLst/>
          </a:prstGeom>
        </p:spPr>
        <p:txBody>
          <a:bodyPr/>
          <a:lstStyle>
            <a:lvl1pPr>
              <a:defRPr sz="1800" b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/>
              <a:t>August 22, 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997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F66B0BD-E58A-4244-AEC7-191267D1861D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1066800"/>
          </a:xfrm>
          <a:prstGeom prst="rect">
            <a:avLst/>
          </a:prstGeom>
        </p:spPr>
      </p:pic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4038600" y="6621140"/>
            <a:ext cx="4114800" cy="182880"/>
          </a:xfrm>
          <a:prstGeom prst="rect">
            <a:avLst/>
          </a:prstGeom>
        </p:spPr>
        <p:txBody>
          <a:bodyPr vert="horz" lIns="91440" tIns="0" rIns="91440" bIns="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9448800" y="6621140"/>
            <a:ext cx="2743200" cy="182880"/>
          </a:xfrm>
          <a:prstGeom prst="rect">
            <a:avLst/>
          </a:prstGeom>
        </p:spPr>
        <p:txBody>
          <a:bodyPr vert="horz" lIns="91440" tIns="0" rIns="91440" bIns="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0E24C6-B8C2-40F0-BF2D-44D0E3E3802A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0A92427-416E-FE48-A31E-73E7DD1A1197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70656" y="63057"/>
            <a:ext cx="1077216" cy="892644"/>
          </a:xfrm>
          <a:prstGeom prst="rect">
            <a:avLst/>
          </a:prstGeom>
        </p:spPr>
      </p:pic>
      <p:sp>
        <p:nvSpPr>
          <p:cNvPr id="11" name="Date Placeholder 2">
            <a:extLst>
              <a:ext uri="{FF2B5EF4-FFF2-40B4-BE49-F238E27FC236}">
                <a16:creationId xmlns:a16="http://schemas.microsoft.com/office/drawing/2014/main" id="{4D4BAB24-3FE2-494F-8F0A-9C697D2505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529700"/>
            <a:ext cx="2743200" cy="182880"/>
          </a:xfrm>
          <a:prstGeom prst="rect">
            <a:avLst/>
          </a:prstGeom>
        </p:spPr>
        <p:txBody>
          <a:bodyPr/>
          <a:lstStyle>
            <a:lvl1pPr>
              <a:defRPr sz="1800" b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/>
              <a:t>August 22, 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9722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36" r:id="rId2"/>
    <p:sldLayoutId id="2147483660" r:id="rId3"/>
    <p:sldLayoutId id="2147483753" r:id="rId4"/>
    <p:sldLayoutId id="2147483746" r:id="rId5"/>
    <p:sldLayoutId id="2147483653" r:id="rId6"/>
    <p:sldLayoutId id="2147483654" r:id="rId7"/>
    <p:sldLayoutId id="2147483756" r:id="rId8"/>
  </p:sldLayoutIdLst>
  <p:hf hdr="0" ftr="0"/>
  <p:txStyles>
    <p:titleStyle>
      <a:lvl1pPr algn="ctr" defTabSz="609585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4A618E4-CE10-E54D-9083-7D24D69443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62644" y="1374689"/>
            <a:ext cx="6384659" cy="4124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 eaLnBrk="1" hangingPunct="1"/>
            <a:r>
              <a:rPr lang="en-US" sz="4000" dirty="0">
                <a:solidFill>
                  <a:srgbClr val="000090"/>
                </a:solidFill>
                <a:latin typeface="+mn-lt"/>
                <a:cs typeface="Arial" charset="0"/>
              </a:rPr>
              <a:t>Tropospheric Emissions: Monitoring of Pollution (TEMPO)</a:t>
            </a:r>
          </a:p>
          <a:p>
            <a:pPr algn="r" eaLnBrk="1" hangingPunct="1"/>
            <a:endParaRPr lang="en-US" sz="2600" dirty="0">
              <a:solidFill>
                <a:srgbClr val="000090"/>
              </a:solidFill>
              <a:latin typeface="+mn-lt"/>
              <a:cs typeface="Arial" charset="0"/>
            </a:endParaRPr>
          </a:p>
          <a:p>
            <a:pPr algn="r" eaLnBrk="1" hangingPunct="1"/>
            <a:r>
              <a:rPr lang="en-US" sz="2600" dirty="0">
                <a:solidFill>
                  <a:srgbClr val="000090"/>
                </a:solidFill>
                <a:latin typeface="+mn-lt"/>
                <a:cs typeface="Arial" charset="0"/>
              </a:rPr>
              <a:t>Acting PI: Xiong Liu</a:t>
            </a:r>
          </a:p>
          <a:p>
            <a:pPr algn="r" eaLnBrk="1" hangingPunct="1"/>
            <a:r>
              <a:rPr lang="en-US" sz="2600" dirty="0">
                <a:solidFill>
                  <a:srgbClr val="000090"/>
                </a:solidFill>
                <a:latin typeface="+mn-lt"/>
                <a:cs typeface="Arial" charset="0"/>
              </a:rPr>
              <a:t>PM: Kevin Daugherty</a:t>
            </a:r>
          </a:p>
          <a:p>
            <a:pPr algn="r" eaLnBrk="1" hangingPunct="1"/>
            <a:endParaRPr lang="en-US" sz="3600" dirty="0">
              <a:solidFill>
                <a:srgbClr val="000090"/>
              </a:solidFill>
              <a:latin typeface="+mn-lt"/>
              <a:cs typeface="Arial" charset="0"/>
            </a:endParaRPr>
          </a:p>
          <a:p>
            <a:pPr algn="r" eaLnBrk="1" hangingPunct="1"/>
            <a:r>
              <a:rPr lang="en-US" sz="2800" dirty="0">
                <a:solidFill>
                  <a:srgbClr val="000090"/>
                </a:solidFill>
                <a:latin typeface="+mn-lt"/>
                <a:cs typeface="Arial" charset="0"/>
              </a:rPr>
              <a:t>August 22, 2023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1B4EE82-65C7-D54D-B887-A8AE6266F79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87081" y="306296"/>
            <a:ext cx="1100871" cy="1039712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6F2ED10-0559-6044-A766-7181D66145B4}"/>
              </a:ext>
            </a:extLst>
          </p:cNvPr>
          <p:cNvCxnSpPr>
            <a:cxnSpLocks/>
          </p:cNvCxnSpPr>
          <p:nvPr/>
        </p:nvCxnSpPr>
        <p:spPr>
          <a:xfrm>
            <a:off x="9843248" y="530316"/>
            <a:ext cx="0" cy="59167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5C9690AA-908B-6847-9647-C644F785BE79}"/>
              </a:ext>
            </a:extLst>
          </p:cNvPr>
          <p:cNvSpPr txBox="1"/>
          <p:nvPr/>
        </p:nvSpPr>
        <p:spPr>
          <a:xfrm>
            <a:off x="8032373" y="603437"/>
            <a:ext cx="1766048" cy="42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67" dirty="0">
                <a:solidFill>
                  <a:srgbClr val="0000A9"/>
                </a:solidFill>
                <a:latin typeface="Helvetica" pitchFamily="2" charset="0"/>
              </a:rPr>
              <a:t>Tropospheric Emissions:</a:t>
            </a:r>
          </a:p>
          <a:p>
            <a:pPr algn="ctr"/>
            <a:r>
              <a:rPr lang="en-US" sz="1067" dirty="0">
                <a:solidFill>
                  <a:srgbClr val="0000A9"/>
                </a:solidFill>
                <a:latin typeface="Helvetica" pitchFamily="2" charset="0"/>
              </a:rPr>
              <a:t>Monitoring of Pollution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3A694F4-45EC-8141-86E0-7BED803B0BB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41649" y="6020376"/>
            <a:ext cx="952281" cy="78911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C26CCF7-2416-F54B-8C58-3955DD80C2F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11803" y="6014733"/>
            <a:ext cx="688700" cy="794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7123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D1A5B2D-F888-4E60-828A-8C2E757257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TEMPO At A Glance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C72B49B-77C5-47D4-A5B0-629736E65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E24C6-B8C2-40F0-BF2D-44D0E3E3802A}" type="slidenum">
              <a:rPr lang="en-US" smtClean="0"/>
              <a:t>2</a:t>
            </a:fld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9D69B7B-3BFC-4276-9821-5F07D1E0ADF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August 22, 2023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8B21A17-7814-41A9-8D9F-74C905898AD9}"/>
              </a:ext>
            </a:extLst>
          </p:cNvPr>
          <p:cNvSpPr txBox="1"/>
          <p:nvPr/>
        </p:nvSpPr>
        <p:spPr>
          <a:xfrm>
            <a:off x="355605" y="1705586"/>
            <a:ext cx="11164632" cy="150810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tIns="0" bIns="0" rtlCol="0">
            <a:spAutoFit/>
          </a:bodyPr>
          <a:lstStyle/>
          <a:p>
            <a:r>
              <a:rPr lang="en-US" sz="1800" b="1" dirty="0">
                <a:cs typeface="Arial" charset="0"/>
              </a:rPr>
              <a:t>Science Objectives: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/>
              <a:t>Collect simultaneous </a:t>
            </a:r>
            <a:r>
              <a:rPr lang="en-US" sz="1600" b="1" u="sng" dirty="0"/>
              <a:t>high temporal and spatial resolution measurements of pollutants </a:t>
            </a:r>
            <a:r>
              <a:rPr lang="en-US" sz="1600" dirty="0"/>
              <a:t>over Greater North America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/>
              <a:t>Measure the key elements in tropospheric ozone chemistry and aerosol cycles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/>
              <a:t>Observe aerosols and gases for quantifying and tracking evolution of pollution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/>
              <a:t>Integrate observations from TEMPO and other platforms in models to improve representation of processes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/>
              <a:t>Serve as the North American geostationary component of an international constellation for air quality monitoring</a:t>
            </a:r>
          </a:p>
        </p:txBody>
      </p:sp>
      <p:sp>
        <p:nvSpPr>
          <p:cNvPr id="9" name="Text Box 13">
            <a:extLst>
              <a:ext uri="{FF2B5EF4-FFF2-40B4-BE49-F238E27FC236}">
                <a16:creationId xmlns:a16="http://schemas.microsoft.com/office/drawing/2014/main" id="{D29BD6AD-EB25-486A-AAA6-F652D9C0EE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5" y="3306444"/>
            <a:ext cx="6303874" cy="332071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5400">
            <a:noFill/>
            <a:miter lim="800000"/>
            <a:headEnd/>
            <a:tailEnd/>
          </a:ln>
        </p:spPr>
        <p:txBody>
          <a:bodyPr tIns="0" bIns="0">
            <a:normAutofit/>
          </a:bodyPr>
          <a:lstStyle/>
          <a:p>
            <a:pPr eaLnBrk="0" hangingPunct="0"/>
            <a:r>
              <a:rPr lang="en-US" sz="1800" b="1" dirty="0">
                <a:cs typeface="Arial" charset="0"/>
              </a:rPr>
              <a:t>Project Approach:  </a:t>
            </a:r>
            <a:r>
              <a:rPr lang="en-US" sz="1600" b="1" dirty="0">
                <a:cs typeface="Arial" charset="0"/>
              </a:rPr>
              <a:t>Two Class C Projects – one Mission</a:t>
            </a:r>
          </a:p>
          <a:p>
            <a:pPr eaLnBrk="1" hangingPunct="1">
              <a:buClr>
                <a:srgbClr val="000000"/>
              </a:buClr>
              <a:buSzPct val="100000"/>
            </a:pPr>
            <a:r>
              <a:rPr lang="en-US" sz="1600" u="sng" dirty="0">
                <a:cs typeface="Arial" charset="0"/>
              </a:rPr>
              <a:t>Instrument Project</a:t>
            </a:r>
          </a:p>
          <a:p>
            <a:pPr marL="285750" indent="-285750"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600" dirty="0">
                <a:cs typeface="Arial" charset="0"/>
              </a:rPr>
              <a:t>Earth Venture Instrument-1; PI-led, cost-capped investigation </a:t>
            </a:r>
          </a:p>
          <a:p>
            <a:pPr marL="285750" indent="-285750"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cs typeface="Arial" charset="0"/>
              </a:rPr>
              <a:t>Ball Aerospace delivered the TEMPO Instrument, November 2018</a:t>
            </a:r>
          </a:p>
          <a:p>
            <a:pPr marL="285750" indent="-285750"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600" dirty="0">
                <a:cs typeface="Arial" charset="0"/>
              </a:rPr>
              <a:t>UV/Vis grating spectrometer, wavelength: 290-490nm &amp; 540-740nm</a:t>
            </a:r>
          </a:p>
          <a:p>
            <a:pPr marL="285750" indent="-285750"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600" dirty="0">
                <a:cs typeface="Arial" charset="0"/>
              </a:rPr>
              <a:t>60 minute East to West scans of North America</a:t>
            </a:r>
          </a:p>
          <a:p>
            <a:pPr marL="285750" indent="-285750"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600" dirty="0">
                <a:cs typeface="Arial" charset="0"/>
              </a:rPr>
              <a:t>Measurements built on heritage from 5 spectrometers flown in LEO</a:t>
            </a:r>
          </a:p>
          <a:p>
            <a:pPr>
              <a:buClr>
                <a:srgbClr val="000000"/>
              </a:buClr>
              <a:buSzPct val="100000"/>
            </a:pPr>
            <a:r>
              <a:rPr lang="en-US" sz="1600" u="sng" dirty="0">
                <a:solidFill>
                  <a:srgbClr val="000000"/>
                </a:solidFill>
                <a:cs typeface="Arial" charset="0"/>
              </a:rPr>
              <a:t>Mission Project</a:t>
            </a:r>
          </a:p>
          <a:p>
            <a:pPr marL="285750" indent="-285750"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600" dirty="0">
                <a:ea typeface="ヒラギノ角ゴ Pro W3" charset="0"/>
                <a:cs typeface="ヒラギノ角ゴ Pro W3" charset="0"/>
              </a:rPr>
              <a:t>Directed project to procure </a:t>
            </a:r>
            <a:r>
              <a:rPr lang="en-US" sz="1600" b="1" u="sng" dirty="0">
                <a:ea typeface="ヒラギノ角ゴ Pro W3" charset="0"/>
                <a:cs typeface="ヒラギノ角ゴ Pro W3" charset="0"/>
              </a:rPr>
              <a:t>commercial satellite hosting services</a:t>
            </a:r>
          </a:p>
          <a:p>
            <a:pPr marL="285750" indent="-285750"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cs typeface="Arial" charset="0"/>
              </a:rPr>
              <a:t>I&amp;T with commercial satellite </a:t>
            </a:r>
          </a:p>
          <a:p>
            <a:pPr marL="285750" indent="-285750"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cs typeface="Arial" charset="0"/>
              </a:rPr>
              <a:t>Launch services to GEO</a:t>
            </a:r>
          </a:p>
          <a:p>
            <a:pPr marL="285750" indent="-285750"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cs typeface="Arial" charset="0"/>
              </a:rPr>
              <a:t>On-orbit and data transmission services</a:t>
            </a:r>
          </a:p>
          <a:p>
            <a:pPr marL="285750" indent="-285750"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cs typeface="Arial" charset="0"/>
              </a:rPr>
              <a:t>Contract awarded 2019 &amp; Launched </a:t>
            </a:r>
            <a:r>
              <a:rPr lang="en-US" sz="1600" dirty="0">
                <a:ea typeface="ヒラギノ角ゴ Pro W3" charset="0"/>
                <a:cs typeface="ヒラギノ角ゴ Pro W3" charset="0"/>
              </a:rPr>
              <a:t>2023</a:t>
            </a:r>
          </a:p>
          <a:p>
            <a:pPr marL="171450" indent="-171450">
              <a:buClr>
                <a:srgbClr val="000000"/>
              </a:buClr>
              <a:buSzPct val="100000"/>
              <a:buFont typeface="Arial" pitchFamily="34" charset="0"/>
              <a:buChar char="•"/>
            </a:pPr>
            <a:endParaRPr lang="en-US" sz="1200" dirty="0">
              <a:ea typeface="ヒラギノ角ゴ Pro W3" charset="0"/>
              <a:cs typeface="ヒラギノ角ゴ Pro W3" charset="0"/>
            </a:endParaRPr>
          </a:p>
          <a:p>
            <a:pPr marL="171450" lvl="1" indent="-171450" eaLnBrk="0" hangingPunct="0">
              <a:buFont typeface="Arial" pitchFamily="34" charset="0"/>
              <a:buChar char="•"/>
            </a:pPr>
            <a:endParaRPr lang="en-US" sz="1200" dirty="0">
              <a:solidFill>
                <a:srgbClr val="000000"/>
              </a:solidFill>
              <a:cs typeface="Arial" charset="0"/>
            </a:endParaRPr>
          </a:p>
          <a:p>
            <a:pPr marL="171450" lvl="1" indent="-171450" eaLnBrk="0" hangingPunct="0">
              <a:buFont typeface="Arial" pitchFamily="34" charset="0"/>
              <a:buChar char="•"/>
            </a:pPr>
            <a:endParaRPr lang="en-US" sz="11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80665B3-C170-4E67-8ED8-61C1739CA063}"/>
              </a:ext>
            </a:extLst>
          </p:cNvPr>
          <p:cNvSpPr txBox="1"/>
          <p:nvPr/>
        </p:nvSpPr>
        <p:spPr>
          <a:xfrm>
            <a:off x="355605" y="1089614"/>
            <a:ext cx="11164632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tIns="0" bIns="0" rtlCol="0">
            <a:spAutoFit/>
          </a:bodyPr>
          <a:lstStyle/>
          <a:p>
            <a:pPr marL="631825"/>
            <a:r>
              <a:rPr lang="en-US" sz="1800" b="1" dirty="0">
                <a:cs typeface="Arial" charset="0"/>
              </a:rPr>
              <a:t>TEMPO: Tropospheric Emissions: Monitoring of Pollution</a:t>
            </a:r>
          </a:p>
          <a:p>
            <a:pPr marL="631825"/>
            <a:r>
              <a:rPr lang="en-US" sz="16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Observing our air quality, hour by hour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479E5D6-5FF7-4799-941D-25AF0A0A591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629" y="1060209"/>
            <a:ext cx="616267" cy="582030"/>
          </a:xfrm>
          <a:prstGeom prst="rect">
            <a:avLst/>
          </a:prstGeom>
        </p:spPr>
      </p:pic>
      <p:pic>
        <p:nvPicPr>
          <p:cNvPr id="5" name="Picture 4" descr="TEMPO_footprint_NO2_movie.gif">
            <a:extLst>
              <a:ext uri="{FF2B5EF4-FFF2-40B4-BE49-F238E27FC236}">
                <a16:creationId xmlns:a16="http://schemas.microsoft.com/office/drawing/2014/main" id="{8CFD0820-E524-5DCC-1B44-0CD872AA837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61786" y="3224929"/>
            <a:ext cx="5522517" cy="3633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6163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7388FFF-4FD7-4ADF-9170-446E22D0F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August 22, 2023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CE0C9E5-B5AC-45BF-BFC7-0E5E555930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TEMPO Instrument &amp; Hosting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152F4D-1E94-46FD-909E-6540C6F52B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E24C6-B8C2-40F0-BF2D-44D0E3E3802A}" type="slidenum">
              <a:rPr lang="en-US" smtClean="0"/>
              <a:t>3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D59F83E-4215-4680-99BB-73221A17A71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5602" y="3754192"/>
            <a:ext cx="4620458" cy="2743689"/>
          </a:xfrm>
          <a:prstGeom prst="rect">
            <a:avLst/>
          </a:prstGeom>
        </p:spPr>
      </p:pic>
      <p:pic>
        <p:nvPicPr>
          <p:cNvPr id="4" name="Picture 3" descr="A picture containing indoor, working, cluttered, construction&#10;&#10;Description automatically generated">
            <a:extLst>
              <a:ext uri="{FF2B5EF4-FFF2-40B4-BE49-F238E27FC236}">
                <a16:creationId xmlns:a16="http://schemas.microsoft.com/office/drawing/2014/main" id="{A7173EB9-84C5-8E99-C72E-8DA2A829B7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0131" y="1059487"/>
            <a:ext cx="4457240" cy="5561654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92061F8-D9AD-28FB-F533-23398F69A138}"/>
              </a:ext>
            </a:extLst>
          </p:cNvPr>
          <p:cNvSpPr txBox="1">
            <a:spLocks/>
          </p:cNvSpPr>
          <p:nvPr/>
        </p:nvSpPr>
        <p:spPr>
          <a:xfrm>
            <a:off x="195883" y="1162050"/>
            <a:ext cx="7311822" cy="2592141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457189" indent="-457189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4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609585" rtl="0" eaLnBrk="1" latinLnBrk="0" hangingPunct="1">
              <a:spcBef>
                <a:spcPct val="20000"/>
              </a:spcBef>
              <a:buFont typeface="Arial"/>
              <a:buChar char="»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The TEMPO Instrument uses a scan mechanism to focus on a vertical portion of the field of regard; moving from east to west over an hour</a:t>
            </a:r>
          </a:p>
          <a:p>
            <a:pPr lvl="1"/>
            <a:r>
              <a:rPr lang="en-US" sz="1600" dirty="0"/>
              <a:t>TEMPO can support “special observations” where the scan is more limited and revisit times are 10 min or lower</a:t>
            </a:r>
          </a:p>
          <a:p>
            <a:pPr lvl="1"/>
            <a:r>
              <a:rPr lang="en-US" sz="1600" dirty="0"/>
              <a:t>The TEMPO Science Team solicits ideas for special observations using a green paper format</a:t>
            </a:r>
          </a:p>
          <a:p>
            <a:r>
              <a:rPr lang="en-US" sz="1600" dirty="0"/>
              <a:t>Hosted on Intelsat’s IS-40e manufactured by Maxar, TEMPO view’s North America from a geostationary orbit at 91°W</a:t>
            </a:r>
          </a:p>
          <a:p>
            <a:pPr lvl="1"/>
            <a:r>
              <a:rPr lang="en-US" sz="1600" dirty="0"/>
              <a:t>TEMPO sits on the nadir deck of IS-40e and is flanked by dedicated radiators to provide thermal control</a:t>
            </a:r>
          </a:p>
          <a:p>
            <a:pPr lvl="1"/>
            <a:r>
              <a:rPr lang="en-US" sz="1600" dirty="0"/>
              <a:t>Intelsat provides continuous 24/7 commanding capability and telemetry streams</a:t>
            </a:r>
          </a:p>
        </p:txBody>
      </p:sp>
    </p:spTree>
    <p:extLst>
      <p:ext uri="{BB962C8B-B14F-4D97-AF65-F5344CB8AC3E}">
        <p14:creationId xmlns:p14="http://schemas.microsoft.com/office/powerpoint/2010/main" val="27089859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15554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Rectangle 40"/>
          <p:cNvSpPr>
            <a:spLocks noChangeArrowheads="1"/>
          </p:cNvSpPr>
          <p:nvPr/>
        </p:nvSpPr>
        <p:spPr bwMode="auto">
          <a:xfrm>
            <a:off x="5559425" y="-127000"/>
            <a:ext cx="184150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en-US" i="1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23" name="Slide Number Placeholder 7">
            <a:extLst>
              <a:ext uri="{FF2B5EF4-FFF2-40B4-BE49-F238E27FC236}">
                <a16:creationId xmlns:a16="http://schemas.microsoft.com/office/drawing/2014/main" id="{C5968439-FC30-4CE6-9496-21D21E789154}"/>
              </a:ext>
            </a:extLst>
          </p:cNvPr>
          <p:cNvSpPr txBox="1">
            <a:spLocks/>
          </p:cNvSpPr>
          <p:nvPr/>
        </p:nvSpPr>
        <p:spPr>
          <a:xfrm>
            <a:off x="9438599" y="6660610"/>
            <a:ext cx="2743200" cy="182880"/>
          </a:xfrm>
          <a:prstGeom prst="rect">
            <a:avLst/>
          </a:prstGeom>
        </p:spPr>
        <p:txBody>
          <a:bodyPr vert="horz" lIns="91440" tIns="0" rIns="91440" bIns="0" rtlCol="0" anchor="ctr"/>
          <a:lstStyle>
            <a:defPPr>
              <a:defRPr lang="en-US"/>
            </a:defPPr>
            <a:lvl1pPr marL="0" algn="r" defTabSz="609585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A0E24C6-B8C2-40F0-BF2D-44D0E3E3802A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100E095E-358A-4DB1-A532-CF5DADFC4C9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1533" y="1007891"/>
            <a:ext cx="4401797" cy="2613846"/>
          </a:xfrm>
          <a:prstGeom prst="rect">
            <a:avLst/>
          </a:prstGeom>
        </p:spPr>
      </p:pic>
      <p:sp>
        <p:nvSpPr>
          <p:cNvPr id="26" name="Rectangle 11">
            <a:extLst>
              <a:ext uri="{FF2B5EF4-FFF2-40B4-BE49-F238E27FC236}">
                <a16:creationId xmlns:a16="http://schemas.microsoft.com/office/drawing/2014/main" id="{B33F8CAE-A1A2-4251-9DDC-D4844D58CA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22903" y="3597698"/>
            <a:ext cx="6035407" cy="3260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1600" b="1" u="sng" dirty="0">
                <a:cs typeface="Arial" charset="0"/>
              </a:rPr>
              <a:t>Project Team</a:t>
            </a:r>
            <a:endParaRPr lang="en-US" sz="1600" b="1" dirty="0">
              <a:cs typeface="Arial" charset="0"/>
            </a:endParaRPr>
          </a:p>
          <a:p>
            <a:r>
              <a:rPr lang="en-US" sz="1400" b="1" dirty="0">
                <a:cs typeface="Arial" charset="0"/>
              </a:rPr>
              <a:t>Smithsonian Astrophysical Observatory: </a:t>
            </a:r>
            <a:r>
              <a:rPr lang="en-US" sz="1400" dirty="0">
                <a:cs typeface="Arial" charset="0"/>
              </a:rPr>
              <a:t>Principal Investigator, Science Team, Science Data Processing, Instrument Ops Center (PI: Dr. Kelly Chance)</a:t>
            </a:r>
            <a:endParaRPr lang="en-US" sz="1400" b="1" dirty="0">
              <a:cs typeface="Arial" charset="0"/>
            </a:endParaRPr>
          </a:p>
          <a:p>
            <a:r>
              <a:rPr lang="en-US" sz="1400" b="1" dirty="0">
                <a:cs typeface="Arial" charset="0"/>
              </a:rPr>
              <a:t>NASA Langley: </a:t>
            </a:r>
            <a:r>
              <a:rPr lang="en-US" sz="1400" dirty="0">
                <a:cs typeface="Arial" charset="0"/>
              </a:rPr>
              <a:t>Project Management, Systems Engineering, Safety/Mission Assurance, Spacecraft hosting services</a:t>
            </a:r>
            <a:endParaRPr lang="en-US" sz="1400" b="1" dirty="0">
              <a:cs typeface="Arial" charset="0"/>
            </a:endParaRPr>
          </a:p>
          <a:p>
            <a:pPr indent="-274320"/>
            <a:r>
              <a:rPr lang="en-US" sz="1400" b="1" dirty="0">
                <a:cs typeface="Arial" charset="0"/>
              </a:rPr>
              <a:t>Ball Aerospace: </a:t>
            </a:r>
            <a:r>
              <a:rPr lang="en-US" sz="1400" dirty="0">
                <a:cs typeface="Arial" charset="0"/>
              </a:rPr>
              <a:t>Instrument developer and spacecraft integration support</a:t>
            </a:r>
          </a:p>
          <a:p>
            <a:pPr indent="-274320"/>
            <a:r>
              <a:rPr lang="en-US" sz="1400" b="1" dirty="0">
                <a:cs typeface="Arial" charset="0"/>
              </a:rPr>
              <a:t>Maxar Technologies</a:t>
            </a:r>
            <a:r>
              <a:rPr lang="en-US" sz="1400" dirty="0">
                <a:cs typeface="Arial" charset="0"/>
              </a:rPr>
              <a:t>:  Spacecraft hosting services [includes sub-contractors Intelsat (owner-operator) and SpaceX (launch services)]</a:t>
            </a:r>
            <a:endParaRPr lang="en-US" sz="900" b="1" dirty="0">
              <a:ea typeface="ヒラギノ角ゴ Pro W3" charset="0"/>
              <a:cs typeface="ヒラギノ角ゴ Pro W3" charset="0"/>
            </a:endParaRPr>
          </a:p>
          <a:p>
            <a:pPr indent="-274320"/>
            <a:r>
              <a:rPr lang="en-US" sz="1400" b="1" dirty="0">
                <a:ea typeface="ヒラギノ角ゴ Pro W3" charset="0"/>
                <a:cs typeface="ヒラギノ角ゴ Pro W3" charset="0"/>
              </a:rPr>
              <a:t>USSF Space and Missile Systems Center (SMC): </a:t>
            </a:r>
            <a:r>
              <a:rPr lang="en-US" sz="1400" dirty="0">
                <a:ea typeface="ヒラギノ角ゴ Pro W3" charset="0"/>
                <a:cs typeface="ヒラギノ角ゴ Pro W3" charset="0"/>
              </a:rPr>
              <a:t>Hosted Payload Solutions (HoPS) Contract Administrator</a:t>
            </a:r>
            <a:endParaRPr lang="en-US" sz="1400" dirty="0">
              <a:cs typeface="Arial" charset="0"/>
            </a:endParaRPr>
          </a:p>
          <a:p>
            <a:r>
              <a:rPr lang="en-US" sz="1400" b="1" dirty="0">
                <a:cs typeface="Arial" charset="0"/>
              </a:rPr>
              <a:t>Science Team and International Science Advisory: </a:t>
            </a:r>
          </a:p>
          <a:p>
            <a:r>
              <a:rPr lang="en-US" sz="1400" dirty="0">
                <a:cs typeface="Arial" charset="0"/>
              </a:rPr>
              <a:t>NOAA, EPA, GSFC, NCAR, Harvard, St. Louis U, UC Berkley, U Alabama, U of Iowa, UMBC, </a:t>
            </a:r>
            <a:r>
              <a:rPr lang="en-US" sz="1400" dirty="0">
                <a:cs typeface="Arial" pitchFamily="34" charset="0"/>
              </a:rPr>
              <a:t>Dalhousie U, </a:t>
            </a:r>
            <a:r>
              <a:rPr lang="en-US" sz="1400" dirty="0">
                <a:cs typeface="Arial" charset="0"/>
              </a:rPr>
              <a:t>Carr Astro,</a:t>
            </a:r>
            <a:r>
              <a:rPr lang="en-US" sz="1400" dirty="0">
                <a:cs typeface="Arial" pitchFamily="34" charset="0"/>
              </a:rPr>
              <a:t> South Korea (</a:t>
            </a:r>
            <a:r>
              <a:rPr lang="en-US" sz="1400" dirty="0">
                <a:cs typeface="Arial" charset="0"/>
              </a:rPr>
              <a:t>GEMS) &amp; Europe (Sentinel)</a:t>
            </a:r>
            <a:br>
              <a:rPr lang="en-US" sz="1200" dirty="0">
                <a:cs typeface="Arial" charset="0"/>
              </a:rPr>
            </a:br>
            <a:endParaRPr lang="en-US" sz="1200" dirty="0">
              <a:cs typeface="Arial" charset="0"/>
            </a:endParaRPr>
          </a:p>
        </p:txBody>
      </p:sp>
      <p:sp>
        <p:nvSpPr>
          <p:cNvPr id="27" name="Line 3">
            <a:extLst>
              <a:ext uri="{FF2B5EF4-FFF2-40B4-BE49-F238E27FC236}">
                <a16:creationId xmlns:a16="http://schemas.microsoft.com/office/drawing/2014/main" id="{AEC15797-9894-47DB-9D8A-76BE24BF8057}"/>
              </a:ext>
            </a:extLst>
          </p:cNvPr>
          <p:cNvSpPr>
            <a:spLocks noChangeShapeType="1"/>
          </p:cNvSpPr>
          <p:nvPr/>
        </p:nvSpPr>
        <p:spPr bwMode="auto">
          <a:xfrm>
            <a:off x="5892800" y="947738"/>
            <a:ext cx="0" cy="5638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" name="Rectangle 8">
            <a:extLst>
              <a:ext uri="{FF2B5EF4-FFF2-40B4-BE49-F238E27FC236}">
                <a16:creationId xmlns:a16="http://schemas.microsoft.com/office/drawing/2014/main" id="{8297427C-BAE9-4B82-8324-EFF5F20338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25541" y="760520"/>
            <a:ext cx="4348162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17475" indent="-117475" eaLnBrk="0" hangingPunct="0">
              <a:buSzPct val="100000"/>
            </a:pPr>
            <a:endParaRPr lang="en-US" sz="9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9" name="Text Box 9">
            <a:extLst>
              <a:ext uri="{FF2B5EF4-FFF2-40B4-BE49-F238E27FC236}">
                <a16:creationId xmlns:a16="http://schemas.microsoft.com/office/drawing/2014/main" id="{72B58D4D-4AD8-4490-8BB7-1A3572990C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4024313"/>
            <a:ext cx="43894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17475" indent="-117475" defTabSz="339725" eaLnBrk="0" hangingPunct="0">
              <a:buFontTx/>
              <a:buChar char="•"/>
            </a:pPr>
            <a:endParaRPr lang="en-US" sz="14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0" name="Text Box 13">
            <a:extLst>
              <a:ext uri="{FF2B5EF4-FFF2-40B4-BE49-F238E27FC236}">
                <a16:creationId xmlns:a16="http://schemas.microsoft.com/office/drawing/2014/main" id="{82D02595-A76F-4AB8-8ACC-26113EB9EB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794" y="3631728"/>
            <a:ext cx="5456294" cy="322627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n-US" sz="1600" b="1" dirty="0">
                <a:cs typeface="Arial" charset="0"/>
              </a:rPr>
              <a:t>Project Approach:  </a:t>
            </a:r>
            <a:r>
              <a:rPr lang="en-US" sz="1400" b="1" dirty="0">
                <a:cs typeface="Arial" charset="0"/>
              </a:rPr>
              <a:t>Two Class C Projects – one Mission</a:t>
            </a:r>
          </a:p>
          <a:p>
            <a:pPr eaLnBrk="1" hangingPunct="1">
              <a:buClr>
                <a:srgbClr val="000000"/>
              </a:buClr>
              <a:buSzPct val="100000"/>
            </a:pPr>
            <a:r>
              <a:rPr lang="en-US" sz="1400" u="sng" dirty="0">
                <a:cs typeface="Arial" charset="0"/>
              </a:rPr>
              <a:t>Instrument Project (Phase D)</a:t>
            </a:r>
          </a:p>
          <a:p>
            <a:pPr marL="171450" indent="-171450"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en-US" sz="1300" dirty="0">
                <a:cs typeface="Arial" charset="0"/>
              </a:rPr>
              <a:t>Earth Venture Instrument-1; PI-led, cost-capped investigation </a:t>
            </a:r>
          </a:p>
          <a:p>
            <a:pPr marL="171450" indent="-171450"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en-US" sz="1300" dirty="0">
                <a:solidFill>
                  <a:srgbClr val="000000"/>
                </a:solidFill>
                <a:cs typeface="Arial" charset="0"/>
              </a:rPr>
              <a:t>Ball Aerospace delivered the TEMPO Instrument, November 2018</a:t>
            </a:r>
          </a:p>
          <a:p>
            <a:pPr marL="171450" indent="-171450"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en-US" sz="1300" dirty="0">
                <a:cs typeface="Arial" charset="0"/>
              </a:rPr>
              <a:t>UV/Vis grating spectrometer, wavelength: 290-490nm &amp; 540-740nm</a:t>
            </a:r>
          </a:p>
          <a:p>
            <a:pPr marL="171450" indent="-171450"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en-US" sz="1300" dirty="0">
                <a:cs typeface="Arial" charset="0"/>
              </a:rPr>
              <a:t>60 minute East to West scans of North America</a:t>
            </a:r>
          </a:p>
          <a:p>
            <a:pPr marL="171450" indent="-171450"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en-US" sz="1300" dirty="0">
                <a:cs typeface="Arial" charset="0"/>
              </a:rPr>
              <a:t>Measurements built on heritage from 5 spectrometers flown in LEO and operational algorithms</a:t>
            </a:r>
          </a:p>
          <a:p>
            <a:pPr>
              <a:buClr>
                <a:srgbClr val="000000"/>
              </a:buClr>
              <a:buSzPct val="100000"/>
            </a:pPr>
            <a:r>
              <a:rPr lang="en-US" sz="1400" u="sng" dirty="0">
                <a:solidFill>
                  <a:srgbClr val="000000"/>
                </a:solidFill>
                <a:cs typeface="Arial" charset="0"/>
              </a:rPr>
              <a:t>Mission Project (Phase D)</a:t>
            </a:r>
          </a:p>
          <a:p>
            <a:pPr marL="171450" indent="-171450"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en-US" sz="1300" dirty="0">
                <a:ea typeface="ヒラギノ角ゴ Pro W3" charset="0"/>
                <a:cs typeface="ヒラギノ角ゴ Pro W3" charset="0"/>
              </a:rPr>
              <a:t>Directed project to procure commercial satellite hosting services</a:t>
            </a:r>
          </a:p>
          <a:p>
            <a:pPr marL="295275" lvl="1" indent="-123825"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en-US" sz="1300" dirty="0">
                <a:solidFill>
                  <a:srgbClr val="000000"/>
                </a:solidFill>
                <a:cs typeface="Arial" charset="0"/>
              </a:rPr>
              <a:t>I&amp;T with commercial satellite </a:t>
            </a:r>
          </a:p>
          <a:p>
            <a:pPr marL="295275" lvl="1" indent="-123825"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en-US" sz="1300" dirty="0">
                <a:solidFill>
                  <a:srgbClr val="000000"/>
                </a:solidFill>
                <a:cs typeface="Arial" charset="0"/>
              </a:rPr>
              <a:t>Launch services to GEO</a:t>
            </a:r>
          </a:p>
          <a:p>
            <a:pPr marL="295275" lvl="1" indent="-123825"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en-US" sz="1300" dirty="0">
                <a:solidFill>
                  <a:srgbClr val="000000"/>
                </a:solidFill>
                <a:cs typeface="Arial" charset="0"/>
              </a:rPr>
              <a:t>On-orbit and data transmission services</a:t>
            </a:r>
          </a:p>
          <a:p>
            <a:pPr marL="295275" lvl="1" indent="-123825"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en-US" sz="1300" dirty="0">
                <a:solidFill>
                  <a:srgbClr val="000000"/>
                </a:solidFill>
                <a:cs typeface="Arial" charset="0"/>
              </a:rPr>
              <a:t>Contract awarded 2019 &amp; Launched </a:t>
            </a:r>
            <a:r>
              <a:rPr lang="en-US" sz="1300" dirty="0">
                <a:ea typeface="ヒラギノ角ゴ Pro W3" charset="0"/>
                <a:cs typeface="ヒラギノ角ゴ Pro W3" charset="0"/>
              </a:rPr>
              <a:t>2023</a:t>
            </a:r>
          </a:p>
          <a:p>
            <a:pPr marL="171450" indent="-171450">
              <a:buClr>
                <a:srgbClr val="000000"/>
              </a:buClr>
              <a:buSzPct val="100000"/>
              <a:buFont typeface="Arial" pitchFamily="34" charset="0"/>
              <a:buChar char="•"/>
            </a:pPr>
            <a:endParaRPr lang="en-US" sz="1100" dirty="0">
              <a:ea typeface="ヒラギノ角ゴ Pro W3" charset="0"/>
              <a:cs typeface="ヒラギノ角ゴ Pro W3" charset="0"/>
            </a:endParaRPr>
          </a:p>
          <a:p>
            <a:pPr marL="171450" lvl="1" indent="-171450" eaLnBrk="0" hangingPunct="0">
              <a:buFont typeface="Arial" pitchFamily="34" charset="0"/>
              <a:buChar char="•"/>
            </a:pPr>
            <a:endParaRPr lang="en-US" sz="1100" dirty="0">
              <a:solidFill>
                <a:srgbClr val="000000"/>
              </a:solidFill>
              <a:cs typeface="Arial" charset="0"/>
            </a:endParaRPr>
          </a:p>
          <a:p>
            <a:pPr marL="171450" lvl="1" indent="-171450" eaLnBrk="0" hangingPunct="0">
              <a:buFont typeface="Arial" pitchFamily="34" charset="0"/>
              <a:buChar char="•"/>
            </a:pPr>
            <a:endParaRPr lang="en-US" sz="105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1" name="Line 14">
            <a:extLst>
              <a:ext uri="{FF2B5EF4-FFF2-40B4-BE49-F238E27FC236}">
                <a16:creationId xmlns:a16="http://schemas.microsoft.com/office/drawing/2014/main" id="{DB17A6B8-B0AE-41B1-B541-4B837188A924}"/>
              </a:ext>
            </a:extLst>
          </p:cNvPr>
          <p:cNvSpPr>
            <a:spLocks noChangeShapeType="1"/>
          </p:cNvSpPr>
          <p:nvPr/>
        </p:nvSpPr>
        <p:spPr bwMode="auto">
          <a:xfrm>
            <a:off x="5892801" y="4329113"/>
            <a:ext cx="3627437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" name="Line 17">
            <a:extLst>
              <a:ext uri="{FF2B5EF4-FFF2-40B4-BE49-F238E27FC236}">
                <a16:creationId xmlns:a16="http://schemas.microsoft.com/office/drawing/2014/main" id="{8732FCDE-F484-461C-996D-1834BAD072E9}"/>
              </a:ext>
            </a:extLst>
          </p:cNvPr>
          <p:cNvSpPr>
            <a:spLocks noChangeShapeType="1"/>
          </p:cNvSpPr>
          <p:nvPr/>
        </p:nvSpPr>
        <p:spPr bwMode="auto">
          <a:xfrm>
            <a:off x="10520363" y="4300538"/>
            <a:ext cx="0" cy="2921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" name="Line 18">
            <a:extLst>
              <a:ext uri="{FF2B5EF4-FFF2-40B4-BE49-F238E27FC236}">
                <a16:creationId xmlns:a16="http://schemas.microsoft.com/office/drawing/2014/main" id="{855C9479-EF52-458A-8287-AE60B2CE514B}"/>
              </a:ext>
            </a:extLst>
          </p:cNvPr>
          <p:cNvSpPr>
            <a:spLocks noChangeShapeType="1"/>
          </p:cNvSpPr>
          <p:nvPr/>
        </p:nvSpPr>
        <p:spPr bwMode="auto">
          <a:xfrm>
            <a:off x="9607551" y="4300538"/>
            <a:ext cx="9128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" name="Line 19">
            <a:extLst>
              <a:ext uri="{FF2B5EF4-FFF2-40B4-BE49-F238E27FC236}">
                <a16:creationId xmlns:a16="http://schemas.microsoft.com/office/drawing/2014/main" id="{DC8FD009-EA0B-460A-BCCF-18239A23C04E}"/>
              </a:ext>
            </a:extLst>
          </p:cNvPr>
          <p:cNvSpPr>
            <a:spLocks noChangeShapeType="1"/>
          </p:cNvSpPr>
          <p:nvPr/>
        </p:nvSpPr>
        <p:spPr bwMode="auto">
          <a:xfrm>
            <a:off x="5789613" y="4592639"/>
            <a:ext cx="0" cy="29527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" name="Line 20">
            <a:extLst>
              <a:ext uri="{FF2B5EF4-FFF2-40B4-BE49-F238E27FC236}">
                <a16:creationId xmlns:a16="http://schemas.microsoft.com/office/drawing/2014/main" id="{0574A720-CEA2-447F-8D31-0E47A3E764AE}"/>
              </a:ext>
            </a:extLst>
          </p:cNvPr>
          <p:cNvSpPr>
            <a:spLocks noChangeShapeType="1"/>
          </p:cNvSpPr>
          <p:nvPr/>
        </p:nvSpPr>
        <p:spPr bwMode="auto">
          <a:xfrm>
            <a:off x="10520363" y="4592639"/>
            <a:ext cx="0" cy="29527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" name="Line 22">
            <a:extLst>
              <a:ext uri="{FF2B5EF4-FFF2-40B4-BE49-F238E27FC236}">
                <a16:creationId xmlns:a16="http://schemas.microsoft.com/office/drawing/2014/main" id="{50D67D9D-DC97-434B-812E-9CE082252076}"/>
              </a:ext>
            </a:extLst>
          </p:cNvPr>
          <p:cNvSpPr>
            <a:spLocks noChangeShapeType="1"/>
          </p:cNvSpPr>
          <p:nvPr/>
        </p:nvSpPr>
        <p:spPr bwMode="auto">
          <a:xfrm>
            <a:off x="10520363" y="4887914"/>
            <a:ext cx="0" cy="3270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" name="Line 2">
            <a:extLst>
              <a:ext uri="{FF2B5EF4-FFF2-40B4-BE49-F238E27FC236}">
                <a16:creationId xmlns:a16="http://schemas.microsoft.com/office/drawing/2014/main" id="{3391600B-A459-40BA-A594-994A7F50199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55611" y="3598874"/>
            <a:ext cx="11277568" cy="14409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EEAA1F0-EFFD-467A-A8FF-00C72B5481CD}"/>
              </a:ext>
            </a:extLst>
          </p:cNvPr>
          <p:cNvSpPr txBox="1"/>
          <p:nvPr/>
        </p:nvSpPr>
        <p:spPr>
          <a:xfrm>
            <a:off x="355605" y="1060115"/>
            <a:ext cx="5456294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u="sng" dirty="0">
                <a:cs typeface="Arial" charset="0"/>
              </a:rPr>
              <a:t>Science Objectives: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/>
              <a:t>Collect simultaneous high temporal and spatial resolution measurements of pollutants over Greater North America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/>
              <a:t>Measure the key elements in tropospheric ozone chemistry and aerosol cycles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/>
              <a:t>Observe aerosols and gases for quantifying and tracking evolution of pollution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/>
              <a:t>Integrate observations from TEMPO and other platforms in models to improve representation of processes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/>
              <a:t>Serve as the North American geostationary component of an international constellation for air quality monitoring</a:t>
            </a:r>
          </a:p>
        </p:txBody>
      </p:sp>
      <p:sp>
        <p:nvSpPr>
          <p:cNvPr id="24" name="Title 4">
            <a:extLst>
              <a:ext uri="{FF2B5EF4-FFF2-40B4-BE49-F238E27FC236}">
                <a16:creationId xmlns:a16="http://schemas.microsoft.com/office/drawing/2014/main" id="{69F8A8AC-F3A5-4F4F-94B8-859D2A4F56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1" y="0"/>
            <a:ext cx="8410944" cy="975701"/>
          </a:xfrm>
        </p:spPr>
        <p:txBody>
          <a:bodyPr/>
          <a:lstStyle/>
          <a:p>
            <a:r>
              <a:rPr lang="en-US" sz="3200" dirty="0">
                <a:solidFill>
                  <a:schemeClr val="bg1">
                    <a:lumMod val="95000"/>
                  </a:schemeClr>
                </a:solidFill>
              </a:rPr>
              <a:t>Tropospheric Emissions: </a:t>
            </a:r>
            <a:br>
              <a:rPr lang="en-US" sz="3200" dirty="0">
                <a:solidFill>
                  <a:schemeClr val="bg1">
                    <a:lumMod val="95000"/>
                  </a:schemeClr>
                </a:solidFill>
              </a:rPr>
            </a:br>
            <a:r>
              <a:rPr lang="en-US" sz="3200" dirty="0">
                <a:solidFill>
                  <a:schemeClr val="bg1">
                    <a:lumMod val="95000"/>
                  </a:schemeClr>
                </a:solidFill>
              </a:rPr>
              <a:t>Monitoring of Pollution (TEMPO)</a:t>
            </a:r>
            <a:endParaRPr lang="en-US" sz="3200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C780EDF-BD67-4D7B-AF3B-AABC6ACF70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August 22, 2023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282422F-F8D3-489F-B487-5CCA471F7D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E24C6-B8C2-40F0-BF2D-44D0E3E3802A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79707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FE583755-DFDA-4DC7-9855-11E240C735CD}" vid="{B1693466-D641-4694-BAB3-37399BADBB5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2D71F3C3AD162418168A3D1EEC31C68" ma:contentTypeVersion="10" ma:contentTypeDescription="Create a new document." ma:contentTypeScope="" ma:versionID="492c76f0785267dc0d2d21bbe2b36600">
  <xsd:schema xmlns:xsd="http://www.w3.org/2001/XMLSchema" xmlns:xs="http://www.w3.org/2001/XMLSchema" xmlns:p="http://schemas.microsoft.com/office/2006/metadata/properties" xmlns:ns1="http://schemas.microsoft.com/sharepoint/v3" xmlns:ns3="3cb15ddf-dbe9-47ea-851d-c70642058130" targetNamespace="http://schemas.microsoft.com/office/2006/metadata/properties" ma:root="true" ma:fieldsID="26e68a9df789d831ead619d18dce648e" ns1:_="" ns3:_="">
    <xsd:import namespace="http://schemas.microsoft.com/sharepoint/v3"/>
    <xsd:import namespace="3cb15ddf-dbe9-47ea-851d-c7064205813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6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7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cb15ddf-dbe9-47ea-851d-c7064205813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602650C-B2D0-43C0-8232-4272E7CD003A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0FDC3291-8711-4B2F-94B7-6419CCAB0AA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3cb15ddf-dbe9-47ea-851d-c7064205813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1A9E982-232B-4980-93D1-6A6E04B6B2B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TEMPO Mission PPT Template</Template>
  <TotalTime>46234</TotalTime>
  <Words>655</Words>
  <Application>Microsoft Office PowerPoint</Application>
  <PresentationFormat>Widescreen</PresentationFormat>
  <Paragraphs>75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Arial</vt:lpstr>
      <vt:lpstr>Calibri</vt:lpstr>
      <vt:lpstr>Courier New</vt:lpstr>
      <vt:lpstr>Helvetica</vt:lpstr>
      <vt:lpstr>Times New Roman</vt:lpstr>
      <vt:lpstr>Wingdings</vt:lpstr>
      <vt:lpstr>Office Theme</vt:lpstr>
      <vt:lpstr>PowerPoint Presentation</vt:lpstr>
      <vt:lpstr>TEMPO At A Glance</vt:lpstr>
      <vt:lpstr>TEMPO Instrument &amp; Hosting</vt:lpstr>
      <vt:lpstr>PowerPoint Presentation</vt:lpstr>
      <vt:lpstr>Tropospheric Emissions:  Monitoring of Pollution (TEMPO)</vt:lpstr>
    </vt:vector>
  </TitlesOfParts>
  <Company>HPES ACES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Panetta, Andrew D. (LARC-D202)</dc:creator>
  <cp:lastModifiedBy>KEVIN DAUGHERTY</cp:lastModifiedBy>
  <cp:revision>491</cp:revision>
  <cp:lastPrinted>2020-02-05T19:47:26Z</cp:lastPrinted>
  <dcterms:created xsi:type="dcterms:W3CDTF">2019-08-08T18:07:35Z</dcterms:created>
  <dcterms:modified xsi:type="dcterms:W3CDTF">2023-08-21T19:01:06Z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0x010100E2D71F3C3AD162418168A3D1EEC31C68</vt:lpwstr>
  </property>
  <property fmtid="{D5CDD505-2E9C-101B-9397-08002B2CF9AE}" pid="3" name="_AdHocReviewCycleID">
    <vt:i4>2081582250</vt:i4>
  </property>
  <property fmtid="{D5CDD505-2E9C-101B-9397-08002B2CF9AE}" pid="4" name="_NewReviewCycle">
    <vt:lpwstr/>
  </property>
  <property fmtid="{D5CDD505-2E9C-101B-9397-08002B2CF9AE}" pid="5" name="_EmailSubject">
    <vt:lpwstr>TEMPO Poster and 4-minute talk for the forum?</vt:lpwstr>
  </property>
  <property fmtid="{D5CDD505-2E9C-101B-9397-08002B2CF9AE}" pid="6" name="_AuthorEmail">
    <vt:lpwstr>kevin.j.daugherty@nasa.gov</vt:lpwstr>
  </property>
  <property fmtid="{D5CDD505-2E9C-101B-9397-08002B2CF9AE}" pid="7" name="_AuthorEmailDisplayName">
    <vt:lpwstr>Daugherty, Kevin (LARC-E305)</vt:lpwstr>
  </property>
</Properties>
</file>