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531" r:id="rId2"/>
    <p:sldId id="259" r:id="rId3"/>
    <p:sldId id="290" r:id="rId4"/>
    <p:sldId id="277" r:id="rId5"/>
    <p:sldId id="53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D20BB-4317-CE49-83D3-00C55A73806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A8404-9BD3-A245-9E0C-05F3E4B89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as good as a hyperspectral SBG for spatial resolution, Not as good as PACE in spectral range (and ability for atm correction), but it’s very good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 - 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6ED9-E58C-4BBA-81B9-4D2E7A420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4D466-0E0F-4E28-8FB9-8DC86888C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3D18-34EC-4993-2E96-30516AF64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DC59C-7066-52E3-3D94-4D6C2F2FD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A3500-EB3A-BAD8-B369-79DC3EE8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4843-0CF4-FA60-2D7E-BD7748F2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A0992-18EF-6D11-3FD8-972E85E7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B4F-EC14-5A00-4CF6-FB73E07C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25A82-9D87-0C4C-573C-6D66793A7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8C27-FB46-714F-5A5B-470B3383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8F9E-EB9D-30E6-3776-747F69FB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09F5-4A67-08EE-63EA-97D5A943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F1CD8-93A2-C547-83CE-4B01BD82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08FCE-C24F-735A-026D-A95DA9E73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0452-459D-288C-2110-ACDB0116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B287-2522-8E11-78E8-B5C2E3E3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8ECD-8418-E1C0-9AC9-B21D7FB9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97EA-9D23-22A4-8E11-81E411A1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7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C2BE-2514-7123-E22E-298B8372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0D76-E35E-73F5-4B2D-83C0F9F7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D2F1D-438A-5455-B2B2-56210CE6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40A2-206C-CDB2-4079-AC6F1971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FB12-C825-567D-3BB8-FF26A86C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3FCD-90EE-3CC7-56A3-6099CFC2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34323-A16D-FD23-497F-6A7388CD5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0BCD0-ABF5-8342-601F-7CCE058D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F96F-87A9-B8F4-9EF0-97FCB505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4B9D-9A94-DCA3-BEFA-4D11A153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69C2-C7EB-2B17-D894-9EE2D799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B05C-5070-29CB-EA14-2E69A75DC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A399E-F736-0715-3026-9DAC567C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BF0DC-665D-8F85-7B9C-67BFCE78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0221B-BB0D-FBE7-9C0D-E615A0B9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61DF3-C757-F0F1-DDA4-42CF1D59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3569-296E-FF2C-3071-361308AF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6962-766A-BA93-8112-FA226EFE2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4E001-F08A-F26F-637D-9C7C9F205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6FA4E-AF23-72C0-D7E1-89BF24C85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1E698-1BD3-44EF-A528-BBEBA76E0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16CAE-F244-EC5D-4DED-75F8CCB5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D0DBD-F70F-4B80-8EB3-A9599C92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3785-6373-3B80-6B15-1156048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5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726B-A144-D19C-C647-C0B66CBD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3EB10-7735-CB58-BDA7-6EB610C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C633D-84BB-CD64-AE1D-E3EFC76F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D0C1B-B107-A42E-30CF-06897DCF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199B6-0478-4486-BD0F-D3E4819B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8717E-2342-F7BA-CD0A-CE15E285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B572-933C-23CA-F3C4-2B2C88DF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F0FB-61E7-5059-2E56-2823A6F0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ECC8-6DC7-28BF-6739-6353D4A5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9CD3E-E62C-3A66-E77A-44ED4100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B2DA6-BC46-C307-A33B-2E2A02EB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59A3-1BA0-5F34-C8AD-50E7FAAA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F3A1-E931-069A-966A-139C9913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5147-31CD-85A3-E265-7405E365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35519-5505-CA5B-FE99-1000546D5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ECD5E-27FF-7FFD-8DEB-D76D2648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17E88-7F16-0CB7-0F84-55F66930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1802-4398-B817-8581-5334912A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C76BE-00D2-E40E-AF34-7BF7463A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3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B11F3-41F0-F308-DB1A-E092623F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0B99-D098-4769-9AF3-D08589C4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BDCA-CC03-26FB-A1E7-7782A1B58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11EB-8CAE-3F48-A54E-8974780B14D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2736-6084-DBA7-BCA6-C9DDFD66C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16874-104B-40F2-2BB1-2737E9CBD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905D-39E2-704F-8F68-7D75C1421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E67981D-9E42-4642-BD0F-91E078344D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149" y="-202398"/>
            <a:ext cx="8125825" cy="6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F746299F-9C4F-FF4A-90AF-86FF33280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1" y="3917858"/>
            <a:ext cx="1749962" cy="15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039EE-10C0-82EB-37E1-885F16629D6B}"/>
              </a:ext>
            </a:extLst>
          </p:cNvPr>
          <p:cNvGrpSpPr/>
          <p:nvPr/>
        </p:nvGrpSpPr>
        <p:grpSpPr>
          <a:xfrm>
            <a:off x="4226306" y="382708"/>
            <a:ext cx="7716648" cy="541238"/>
            <a:chOff x="4460951" y="92950"/>
            <a:chExt cx="7017721" cy="492216"/>
          </a:xfrm>
        </p:grpSpPr>
        <p:pic>
          <p:nvPicPr>
            <p:cNvPr id="8" name="Picture 7" descr="logo.png">
              <a:extLst>
                <a:ext uri="{FF2B5EF4-FFF2-40B4-BE49-F238E27FC236}">
                  <a16:creationId xmlns:a16="http://schemas.microsoft.com/office/drawing/2014/main" id="{BF1374E3-4B35-394E-8BB3-95608185C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4" r="27426" b="29109"/>
            <a:stretch/>
          </p:blipFill>
          <p:spPr>
            <a:xfrm>
              <a:off x="10371887" y="92950"/>
              <a:ext cx="1106785" cy="492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3F728A-61B9-0A26-367F-971B59E8C09F}"/>
                </a:ext>
              </a:extLst>
            </p:cNvPr>
            <p:cNvGrpSpPr/>
            <p:nvPr/>
          </p:nvGrpSpPr>
          <p:grpSpPr>
            <a:xfrm>
              <a:off x="4460951" y="98703"/>
              <a:ext cx="5898735" cy="485408"/>
              <a:chOff x="4460951" y="98703"/>
              <a:chExt cx="5898735" cy="485408"/>
            </a:xfrm>
          </p:grpSpPr>
          <p:pic>
            <p:nvPicPr>
              <p:cNvPr id="6" name="Picture 5" descr="Unknown.png">
                <a:extLst>
                  <a:ext uri="{FF2B5EF4-FFF2-40B4-BE49-F238E27FC236}">
                    <a16:creationId xmlns:a16="http://schemas.microsoft.com/office/drawing/2014/main" id="{B220AC8C-1EE5-C946-9CF6-9543841554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10791"/>
              <a:stretch/>
            </p:blipFill>
            <p:spPr>
              <a:xfrm>
                <a:off x="4460951" y="105548"/>
                <a:ext cx="1777758" cy="476854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7" name="Picture 2" descr="Related image">
                <a:extLst>
                  <a:ext uri="{FF2B5EF4-FFF2-40B4-BE49-F238E27FC236}">
                    <a16:creationId xmlns:a16="http://schemas.microsoft.com/office/drawing/2014/main" id="{4445E197-5C0F-2540-BA77-C6E7D6E2F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6766" y="98703"/>
                <a:ext cx="1447451" cy="476854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E0CCBC-CAB3-3C4B-9278-504B27EED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9308" y="107258"/>
                <a:ext cx="2670378" cy="4768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FD72A4-9CD3-7D4D-9764-1E531AA5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63" y="2196695"/>
            <a:ext cx="3597866" cy="2136347"/>
          </a:xfrm>
          <a:noFill/>
        </p:spPr>
        <p:txBody>
          <a:bodyPr vert="horz" lIns="91440" tIns="243840" rIns="91440" bIns="45720" rtlCol="0" anchor="t">
            <a:normAutofit/>
          </a:bodyPr>
          <a:lstStyle/>
          <a:p>
            <a:pPr algn="l">
              <a:spcBef>
                <a:spcPts val="800"/>
              </a:spcBef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 Littoral Imaging and Monitoring  Radiometer (GLIMR):  </a:t>
            </a:r>
            <a:b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3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D2000-0967-5B42-AEDF-1C70BA51E189}"/>
              </a:ext>
            </a:extLst>
          </p:cNvPr>
          <p:cNvSpPr/>
          <p:nvPr/>
        </p:nvSpPr>
        <p:spPr>
          <a:xfrm>
            <a:off x="0" y="5888918"/>
            <a:ext cx="3973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J. Salisbury (UNH), A. Mannino (NASA GSFC Ocean Ecology Laboratory), Jenn Epstein (UNH)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14128E0-C918-23F0-D10C-E6CF6056B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00" y="173410"/>
            <a:ext cx="3783169" cy="21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0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F4610-A455-97C3-166A-1A68749588E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Raytheon - Approved for Public Release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AB261-97DC-0A7D-E21E-AC3EA2FD35CA}"/>
              </a:ext>
            </a:extLst>
          </p:cNvPr>
          <p:cNvSpPr txBox="1"/>
          <p:nvPr/>
        </p:nvSpPr>
        <p:spPr>
          <a:xfrm>
            <a:off x="947057" y="5386161"/>
            <a:ext cx="3091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Geostationary Littoral Imaging and Monitoring  Radiometer (GLIMR):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066D0-4293-5525-A5F5-FED615141E1B}"/>
              </a:ext>
            </a:extLst>
          </p:cNvPr>
          <p:cNvSpPr txBox="1"/>
          <p:nvPr/>
        </p:nvSpPr>
        <p:spPr>
          <a:xfrm>
            <a:off x="4523874" y="151869"/>
            <a:ext cx="42618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What is GLIMR?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870694-4344-ADC7-E10B-2B9B6DA1CC97}"/>
              </a:ext>
            </a:extLst>
          </p:cNvPr>
          <p:cNvGrpSpPr/>
          <p:nvPr/>
        </p:nvGrpSpPr>
        <p:grpSpPr>
          <a:xfrm>
            <a:off x="3613632" y="1718249"/>
            <a:ext cx="8451613" cy="4696753"/>
            <a:chOff x="3624518" y="1612739"/>
            <a:chExt cx="8451613" cy="46967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2D11EA-B6BC-7175-CD07-4783ED45A81F}"/>
                </a:ext>
              </a:extLst>
            </p:cNvPr>
            <p:cNvSpPr/>
            <p:nvPr/>
          </p:nvSpPr>
          <p:spPr>
            <a:xfrm>
              <a:off x="3624518" y="5651520"/>
              <a:ext cx="8451613" cy="65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GLIMR’s unprecedented measurement capabilities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en-US" sz="2400" i="1" dirty="0">
                  <a:solidFill>
                    <a:schemeClr val="accent2">
                      <a:lumMod val="75000"/>
                    </a:schemeClr>
                  </a:solidFill>
                </a:rPr>
                <a:t>in toto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) 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08F6A87-F15D-4CE3-8D13-8240E3F9B50F}"/>
                </a:ext>
              </a:extLst>
            </p:cNvPr>
            <p:cNvGrpSpPr/>
            <p:nvPr/>
          </p:nvGrpSpPr>
          <p:grpSpPr>
            <a:xfrm>
              <a:off x="4618984" y="1612739"/>
              <a:ext cx="6267721" cy="4024848"/>
              <a:chOff x="4477468" y="1994952"/>
              <a:chExt cx="6267721" cy="40248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B6F11E-CBB4-D2E7-353B-4A749B797821}"/>
                  </a:ext>
                </a:extLst>
              </p:cNvPr>
              <p:cNvSpPr/>
              <p:nvPr/>
            </p:nvSpPr>
            <p:spPr>
              <a:xfrm>
                <a:off x="4477472" y="1994952"/>
                <a:ext cx="3209569" cy="222297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Hyperspectral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340-1040 nm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&lt;10 nm resolution UV-Vis</a:t>
                </a:r>
                <a:endParaRPr lang="en-US" sz="2000" dirty="0">
                  <a:solidFill>
                    <a:schemeClr val="tx1"/>
                  </a:solidFill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&lt;5 nm sampling UV-Vis</a:t>
                </a:r>
                <a:endParaRPr lang="en-US" sz="2000" dirty="0">
                  <a:solidFill>
                    <a:schemeClr val="tx1"/>
                  </a:solidFill>
                  <a:cs typeface="Calibri"/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18EB8B-EE64-1B6E-4B59-26DB0F1FF5C7}"/>
                  </a:ext>
                </a:extLst>
              </p:cNvPr>
              <p:cNvSpPr/>
              <p:nvPr/>
            </p:nvSpPr>
            <p:spPr>
              <a:xfrm>
                <a:off x="4477468" y="3814263"/>
                <a:ext cx="3144252" cy="220314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High Spatial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300 m GSD nadir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~328 m Gulf of Mexico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&lt;500 m over coastal CONUS 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7DCD68-7AAA-21AC-F2D0-0C0C8E0307FE}"/>
                  </a:ext>
                </a:extLst>
              </p:cNvPr>
              <p:cNvSpPr/>
              <p:nvPr/>
            </p:nvSpPr>
            <p:spPr>
              <a:xfrm>
                <a:off x="7696807" y="1995692"/>
                <a:ext cx="3046280" cy="1793093"/>
              </a:xfrm>
              <a:prstGeom prst="rect">
                <a:avLst/>
              </a:prstGeom>
              <a:solidFill>
                <a:srgbClr val="E3F0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High Temporal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~hourly scans of Gulf of Mexico (6x/day)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2x/day other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spc="-50" dirty="0">
                    <a:solidFill>
                      <a:schemeClr val="tx1"/>
                    </a:solidFill>
                  </a:rPr>
                  <a:t>3x/day HAB target sites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764004-1F9D-A22A-6BDD-1CDD02235215}"/>
                  </a:ext>
                </a:extLst>
              </p:cNvPr>
              <p:cNvSpPr/>
              <p:nvPr/>
            </p:nvSpPr>
            <p:spPr>
              <a:xfrm>
                <a:off x="7600938" y="3748274"/>
                <a:ext cx="3144251" cy="22715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High SNR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Requirements at Ocean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Ltyp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&gt; 420, UV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&gt; 1000, 400-580 nm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&gt; 750, 580-650 nm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&gt; 580, 650-712 nm</a:t>
                </a:r>
                <a:endParaRPr lang="en-US" sz="2000" dirty="0">
                  <a:solidFill>
                    <a:schemeClr val="tx1"/>
                  </a:solidFill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cs typeface="Calibri"/>
                  </a:rPr>
                  <a:t>&gt; 500, 713-880</a:t>
                </a:r>
              </a:p>
              <a:p>
                <a:endParaRPr lang="en-US" sz="2000" dirty="0">
                  <a:solidFill>
                    <a:schemeClr val="tx1"/>
                  </a:solidFill>
                  <a:cs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ED4785-8980-353A-197B-993875D08C90}"/>
              </a:ext>
            </a:extLst>
          </p:cNvPr>
          <p:cNvSpPr txBox="1"/>
          <p:nvPr/>
        </p:nvSpPr>
        <p:spPr>
          <a:xfrm>
            <a:off x="4523874" y="797458"/>
            <a:ext cx="78180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NASA’s newest Ocean Color instrument: </a:t>
            </a:r>
          </a:p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hyperspectral spectrometer in Geostationary orbit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36964-1ECE-0979-99F3-8CE6CE00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6" y="136525"/>
            <a:ext cx="4367602" cy="50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82BB0-9132-A34E-BEF4-15E24FBB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63" y="2675965"/>
            <a:ext cx="8231564" cy="34825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714D35-B3C4-884B-9067-3E7A22E0600A}"/>
              </a:ext>
            </a:extLst>
          </p:cNvPr>
          <p:cNvSpPr/>
          <p:nvPr/>
        </p:nvSpPr>
        <p:spPr>
          <a:xfrm>
            <a:off x="8126261" y="12209"/>
            <a:ext cx="4075223" cy="6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67"/>
              </a:spcAft>
            </a:pPr>
            <a:r>
              <a:rPr lang="en-US" sz="2933" b="1" dirty="0">
                <a:solidFill>
                  <a:schemeClr val="bg1"/>
                </a:solidFill>
              </a:rPr>
              <a:t>Phytoplankton Growth and Physiology</a:t>
            </a:r>
            <a:r>
              <a:rPr lang="en-US" sz="2933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067"/>
              </a:spcAft>
            </a:pPr>
            <a:r>
              <a:rPr lang="en-US" sz="2400" dirty="0">
                <a:solidFill>
                  <a:schemeClr val="bg1"/>
                </a:solidFill>
              </a:rPr>
              <a:t>Understanding processes contributing to rapid changes in phytoplankton growth rate and community composition.</a:t>
            </a:r>
          </a:p>
          <a:p>
            <a:pPr>
              <a:spcAft>
                <a:spcPts val="1067"/>
              </a:spcAft>
            </a:pPr>
            <a:endParaRPr lang="en-US" sz="2400" dirty="0"/>
          </a:p>
          <a:p>
            <a:pPr algn="ctr">
              <a:spcAft>
                <a:spcPts val="1067"/>
              </a:spcAft>
            </a:pPr>
            <a:r>
              <a:rPr lang="en-US" sz="2933" b="1" dirty="0"/>
              <a:t>Short Term Coastal Processes</a:t>
            </a:r>
          </a:p>
          <a:p>
            <a:pPr>
              <a:spcAft>
                <a:spcPts val="1067"/>
              </a:spcAft>
            </a:pPr>
            <a:r>
              <a:rPr lang="en-US" sz="2400" dirty="0"/>
              <a:t>Investigate how high frequency fluxes of sediments, organic matter, and other materials between and within coastal ecosystems regulate the productivity and health of coastal ecosystems. </a:t>
            </a:r>
          </a:p>
          <a:p>
            <a:pPr>
              <a:spcAft>
                <a:spcPts val="1600"/>
              </a:spcAft>
            </a:pPr>
            <a:endParaRPr lang="en-US" sz="1867" dirty="0"/>
          </a:p>
          <a:p>
            <a:pPr>
              <a:spcAft>
                <a:spcPts val="1600"/>
              </a:spcAft>
            </a:pPr>
            <a:endParaRPr lang="en-US" sz="1867" dirty="0"/>
          </a:p>
          <a:p>
            <a:endParaRPr lang="en-US" sz="1867" dirty="0"/>
          </a:p>
          <a:p>
            <a:endParaRPr lang="en-US" sz="1867" dirty="0"/>
          </a:p>
          <a:p>
            <a:pPr algn="ctr"/>
            <a:endParaRPr lang="en-US" sz="186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C1876-BCC8-4343-A800-73FACFB2B25D}"/>
              </a:ext>
            </a:extLst>
          </p:cNvPr>
          <p:cNvSpPr txBox="1"/>
          <p:nvPr/>
        </p:nvSpPr>
        <p:spPr>
          <a:xfrm>
            <a:off x="921001" y="1209221"/>
            <a:ext cx="606890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/>
              <a:t>GLIMR Science Overview</a:t>
            </a:r>
          </a:p>
        </p:txBody>
      </p:sp>
    </p:spTree>
    <p:extLst>
      <p:ext uri="{BB962C8B-B14F-4D97-AF65-F5344CB8AC3E}">
        <p14:creationId xmlns:p14="http://schemas.microsoft.com/office/powerpoint/2010/main" val="25029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eylogic.com/images/default-source/experience-images/C3-10_NOAA_HAB.jpg?sfvrsn=0">
            <a:extLst>
              <a:ext uri="{FF2B5EF4-FFF2-40B4-BE49-F238E27FC236}">
                <a16:creationId xmlns:a16="http://schemas.microsoft.com/office/drawing/2014/main" id="{7B9BBAD0-7B6F-429E-953F-BA456FE5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888" b="-1"/>
          <a:stretch/>
        </p:blipFill>
        <p:spPr bwMode="auto">
          <a:xfrm>
            <a:off x="609595" y="342873"/>
            <a:ext cx="10972800" cy="6170363"/>
          </a:xfrm>
          <a:prstGeom prst="rect">
            <a:avLst/>
          </a:prstGeom>
          <a:noFill/>
        </p:spPr>
      </p:pic>
      <p:pic>
        <p:nvPicPr>
          <p:cNvPr id="1028" name="Picture 4" descr="The Deepwater Horizon Disaster | The New Yorker">
            <a:extLst>
              <a:ext uri="{FF2B5EF4-FFF2-40B4-BE49-F238E27FC236}">
                <a16:creationId xmlns:a16="http://schemas.microsoft.com/office/drawing/2014/main" id="{B2068081-1FE2-4AE9-9FFC-42420886C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3" b="-2"/>
          <a:stretch/>
        </p:blipFill>
        <p:spPr bwMode="auto">
          <a:xfrm>
            <a:off x="5166380" y="350781"/>
            <a:ext cx="6416022" cy="6168112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1913CE1-A344-4481-9034-3E470E4EDA97}"/>
              </a:ext>
            </a:extLst>
          </p:cNvPr>
          <p:cNvSpPr/>
          <p:nvPr/>
        </p:nvSpPr>
        <p:spPr>
          <a:xfrm>
            <a:off x="999797" y="1098321"/>
            <a:ext cx="1557239" cy="57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2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3F49AE-1066-4BA0-8E25-1087A37A71DA}"/>
              </a:ext>
            </a:extLst>
          </p:cNvPr>
          <p:cNvSpPr/>
          <p:nvPr/>
        </p:nvSpPr>
        <p:spPr>
          <a:xfrm>
            <a:off x="609600" y="342900"/>
            <a:ext cx="10972800" cy="1016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26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D173A8-FEAB-42D2-A550-4BE1CAD6CEE9}"/>
              </a:ext>
            </a:extLst>
          </p:cNvPr>
          <p:cNvSpPr txBox="1"/>
          <p:nvPr/>
        </p:nvSpPr>
        <p:spPr>
          <a:xfrm>
            <a:off x="598115" y="403105"/>
            <a:ext cx="6372360" cy="575542"/>
          </a:xfrm>
          <a:prstGeom prst="rect">
            <a:avLst/>
          </a:prstGeom>
          <a:noFill/>
        </p:spPr>
        <p:txBody>
          <a:bodyPr wrap="square" lIns="82296" tIns="41148" rIns="82296" bIns="41148" rtlCol="0" anchor="t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546882"/>
                </a:solidFill>
                <a:latin typeface="Calibri Light"/>
                <a:cs typeface="Calibri Light"/>
              </a:rPr>
              <a:t>GLIMR Applications Efforts</a:t>
            </a:r>
            <a:endParaRPr lang="en-US" sz="3200" b="1" dirty="0">
              <a:solidFill>
                <a:srgbClr val="54688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4F1327-53CC-4528-8F31-FAAE2AA9E1A6}"/>
              </a:ext>
            </a:extLst>
          </p:cNvPr>
          <p:cNvSpPr txBox="1"/>
          <p:nvPr/>
        </p:nvSpPr>
        <p:spPr>
          <a:xfrm>
            <a:off x="5291182" y="419667"/>
            <a:ext cx="62443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2160" dirty="0">
                <a:latin typeface="Arial Nova" panose="020B0504020202020204" pitchFamily="34" charset="0"/>
              </a:rPr>
              <a:t>Targeting the formation, magnitude, and trajectory of </a:t>
            </a:r>
            <a:r>
              <a:rPr lang="en-US" sz="2160" b="1" dirty="0">
                <a:latin typeface="Arial Nova" panose="020B0504020202020204" pitchFamily="34" charset="0"/>
              </a:rPr>
              <a:t>harmful algal blooms</a:t>
            </a:r>
            <a:r>
              <a:rPr lang="en-US" sz="2160" dirty="0">
                <a:latin typeface="Arial Nova" panose="020B0504020202020204" pitchFamily="34" charset="0"/>
              </a:rPr>
              <a:t> and </a:t>
            </a:r>
            <a:r>
              <a:rPr lang="en-US" sz="2160" b="1" dirty="0">
                <a:latin typeface="Arial Nova" panose="020B0504020202020204" pitchFamily="34" charset="0"/>
              </a:rPr>
              <a:t>oil spills</a:t>
            </a:r>
            <a:r>
              <a:rPr lang="en-US" sz="216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23EFE4-B9ED-42A3-8FD9-913857CF9389}"/>
              </a:ext>
            </a:extLst>
          </p:cNvPr>
          <p:cNvSpPr txBox="1"/>
          <p:nvPr/>
        </p:nvSpPr>
        <p:spPr>
          <a:xfrm>
            <a:off x="917581" y="1444819"/>
            <a:ext cx="1516297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human health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F6C0CB-2C90-4B0C-BCEB-F7F7B045171C}"/>
              </a:ext>
            </a:extLst>
          </p:cNvPr>
          <p:cNvSpPr txBox="1"/>
          <p:nvPr/>
        </p:nvSpPr>
        <p:spPr>
          <a:xfrm>
            <a:off x="2715842" y="1444813"/>
            <a:ext cx="1769196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ecosystem health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CEAA2D-68E7-4A45-9B2D-B4A4E75A8121}"/>
              </a:ext>
            </a:extLst>
          </p:cNvPr>
          <p:cNvSpPr txBox="1"/>
          <p:nvPr/>
        </p:nvSpPr>
        <p:spPr>
          <a:xfrm>
            <a:off x="8950831" y="1439912"/>
            <a:ext cx="905256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tourism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CB91AC-1ED5-491D-A025-435476796B60}"/>
              </a:ext>
            </a:extLst>
          </p:cNvPr>
          <p:cNvSpPr txBox="1"/>
          <p:nvPr/>
        </p:nvSpPr>
        <p:spPr>
          <a:xfrm>
            <a:off x="4800240" y="1444813"/>
            <a:ext cx="987552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fisheries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229241-EAFA-48CE-89A1-41F9C228BA89}"/>
              </a:ext>
            </a:extLst>
          </p:cNvPr>
          <p:cNvSpPr txBox="1"/>
          <p:nvPr/>
        </p:nvSpPr>
        <p:spPr>
          <a:xfrm>
            <a:off x="6155232" y="1439915"/>
            <a:ext cx="1152144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oil leaks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4B7772-54CA-4E55-915F-2E3F9C6D6244}"/>
              </a:ext>
            </a:extLst>
          </p:cNvPr>
          <p:cNvSpPr txBox="1"/>
          <p:nvPr/>
        </p:nvSpPr>
        <p:spPr>
          <a:xfrm>
            <a:off x="7625072" y="1439914"/>
            <a:ext cx="987552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shipping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B2B72B-75E6-44C4-8260-4A30E925CC6D}"/>
              </a:ext>
            </a:extLst>
          </p:cNvPr>
          <p:cNvSpPr txBox="1"/>
          <p:nvPr/>
        </p:nvSpPr>
        <p:spPr>
          <a:xfrm>
            <a:off x="10214992" y="1439912"/>
            <a:ext cx="1164775" cy="3268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recreation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749CD5-C477-4930-BBF2-6F7213CB6569}"/>
              </a:ext>
            </a:extLst>
          </p:cNvPr>
          <p:cNvSpPr txBox="1"/>
          <p:nvPr/>
        </p:nvSpPr>
        <p:spPr>
          <a:xfrm>
            <a:off x="1201197" y="5670401"/>
            <a:ext cx="9789607" cy="6450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</p:spPr>
        <p:txBody>
          <a:bodyPr vert="horz" lIns="82296" tIns="41148" rIns="82296" bIns="41148" rtlCol="0" anchor="t">
            <a:noAutofit/>
          </a:bodyPr>
          <a:lstStyle/>
          <a:p>
            <a:pPr>
              <a:lnSpc>
                <a:spcPts val="1980"/>
              </a:lnSpc>
              <a:spcBef>
                <a:spcPct val="0"/>
              </a:spcBef>
            </a:pPr>
            <a:r>
              <a:rPr lang="en-US" sz="2000" dirty="0">
                <a:latin typeface="Arial Nova" panose="020B0504020202020204" pitchFamily="34" charset="0"/>
                <a:ea typeface="+mj-ea"/>
                <a:cs typeface="+mj-cs"/>
              </a:rPr>
              <a:t>  GLIMR provides </a:t>
            </a:r>
            <a:r>
              <a:rPr lang="en-US" sz="2000" b="1" dirty="0">
                <a:latin typeface="Arial Nova" panose="020B0504020202020204" pitchFamily="34" charset="0"/>
                <a:ea typeface="+mj-ea"/>
                <a:cs typeface="+mj-cs"/>
              </a:rPr>
              <a:t>federal, state, and local agencies </a:t>
            </a:r>
            <a:r>
              <a:rPr lang="en-US" sz="2000" dirty="0">
                <a:latin typeface="Arial Nova" panose="020B0504020202020204" pitchFamily="34" charset="0"/>
                <a:ea typeface="+mj-ea"/>
                <a:cs typeface="+mj-cs"/>
              </a:rPr>
              <a:t>with vital information on coastal hazards  (</a:t>
            </a:r>
            <a:r>
              <a:rPr lang="en-US" sz="2000" dirty="0">
                <a:latin typeface="Arial Nova" panose="020B0504020202020204" pitchFamily="34" charset="0"/>
              </a:rPr>
              <a:t>oil spills, harmful algal blooms, post-storm assessment, water quality) </a:t>
            </a:r>
            <a:endParaRPr lang="en-US" sz="2000" dirty="0">
              <a:latin typeface="Arial Nova" panose="020B0504020202020204" pitchFamily="34" charset="0"/>
              <a:ea typeface="+mj-ea"/>
              <a:cs typeface="+mj-cs"/>
            </a:endParaRPr>
          </a:p>
          <a:p>
            <a:pPr>
              <a:lnSpc>
                <a:spcPts val="1980"/>
              </a:lnSpc>
              <a:spcBef>
                <a:spcPct val="0"/>
              </a:spcBef>
            </a:pPr>
            <a:r>
              <a:rPr lang="en-US" sz="2160" dirty="0">
                <a:latin typeface="Arial Nova" panose="020B0504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F78795-2FB5-4759-BE63-3EBAF5B63643}"/>
              </a:ext>
            </a:extLst>
          </p:cNvPr>
          <p:cNvSpPr/>
          <p:nvPr/>
        </p:nvSpPr>
        <p:spPr>
          <a:xfrm>
            <a:off x="999797" y="1044061"/>
            <a:ext cx="1557239" cy="246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E7634-806D-40CF-9843-563F99054787}"/>
              </a:ext>
            </a:extLst>
          </p:cNvPr>
          <p:cNvSpPr txBox="1"/>
          <p:nvPr/>
        </p:nvSpPr>
        <p:spPr>
          <a:xfrm>
            <a:off x="4819785" y="5121275"/>
            <a:ext cx="1840057" cy="837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2160" b="1" dirty="0">
                <a:solidFill>
                  <a:srgbClr val="C00000"/>
                </a:solidFill>
                <a:latin typeface="Arial Nova" panose="020B0504020202020204" pitchFamily="34" charset="0"/>
              </a:rPr>
              <a:t>Early 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9DC7B-60B9-4746-A2E9-5D95636DE5F1}"/>
              </a:ext>
            </a:extLst>
          </p:cNvPr>
          <p:cNvSpPr txBox="1"/>
          <p:nvPr/>
        </p:nvSpPr>
        <p:spPr>
          <a:xfrm>
            <a:off x="6723497" y="5121275"/>
            <a:ext cx="1774960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 Nova" panose="020B0504020202020204" pitchFamily="34" charset="0"/>
              </a:rPr>
              <a:t>Containment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CAF98E-0E51-4BFD-835C-B8F9741C7CA0}"/>
              </a:ext>
            </a:extLst>
          </p:cNvPr>
          <p:cNvSpPr txBox="1"/>
          <p:nvPr/>
        </p:nvSpPr>
        <p:spPr>
          <a:xfrm>
            <a:off x="8612624" y="5121275"/>
            <a:ext cx="2922922" cy="837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2160" b="1" dirty="0">
                <a:solidFill>
                  <a:srgbClr val="C00000"/>
                </a:solidFill>
                <a:latin typeface="Arial Nova" panose="020B0504020202020204" pitchFamily="34" charset="0"/>
              </a:rPr>
              <a:t>Timely Public Advisories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2BCCA-A91F-4B6C-A407-0C4E67C13CD9}"/>
              </a:ext>
            </a:extLst>
          </p:cNvPr>
          <p:cNvSpPr txBox="1"/>
          <p:nvPr/>
        </p:nvSpPr>
        <p:spPr>
          <a:xfrm>
            <a:off x="628150" y="2002585"/>
            <a:ext cx="1159999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spc="-54" dirty="0">
                <a:latin typeface="Arial Nova" panose="020B0504020202020204" pitchFamily="34" charset="0"/>
              </a:rPr>
              <a:t>water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27DF5A-9EED-4D52-AF63-9D36795D5102}"/>
              </a:ext>
            </a:extLst>
          </p:cNvPr>
          <p:cNvSpPr txBox="1"/>
          <p:nvPr/>
        </p:nvSpPr>
        <p:spPr>
          <a:xfrm>
            <a:off x="5354326" y="2004886"/>
            <a:ext cx="1259315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food security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9DCA1C-CF4B-4D2E-91A4-D6E44F18AC4A}"/>
              </a:ext>
            </a:extLst>
          </p:cNvPr>
          <p:cNvSpPr txBox="1"/>
          <p:nvPr/>
        </p:nvSpPr>
        <p:spPr>
          <a:xfrm>
            <a:off x="3334858" y="2004885"/>
            <a:ext cx="644610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HABs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EDF02E-DE24-4E13-A693-4A2CEF267CCB}"/>
              </a:ext>
            </a:extLst>
          </p:cNvPr>
          <p:cNvSpPr txBox="1"/>
          <p:nvPr/>
        </p:nvSpPr>
        <p:spPr>
          <a:xfrm>
            <a:off x="2003024" y="2004886"/>
            <a:ext cx="1070533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pathogens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809DAB-1C59-4B43-8C1B-92877691464A}"/>
              </a:ext>
            </a:extLst>
          </p:cNvPr>
          <p:cNvSpPr txBox="1"/>
          <p:nvPr/>
        </p:nvSpPr>
        <p:spPr>
          <a:xfrm>
            <a:off x="4199340" y="2004886"/>
            <a:ext cx="933233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disasters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D26823-532B-408F-87F6-F18B55B66AD7}"/>
              </a:ext>
            </a:extLst>
          </p:cNvPr>
          <p:cNvSpPr txBox="1"/>
          <p:nvPr/>
        </p:nvSpPr>
        <p:spPr>
          <a:xfrm>
            <a:off x="6831604" y="2010371"/>
            <a:ext cx="2099317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resource management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7E7E26-4158-4557-AEFB-64AB2F9D7E79}"/>
              </a:ext>
            </a:extLst>
          </p:cNvPr>
          <p:cNvSpPr txBox="1"/>
          <p:nvPr/>
        </p:nvSpPr>
        <p:spPr>
          <a:xfrm>
            <a:off x="9192222" y="2010371"/>
            <a:ext cx="2045542" cy="326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</a:ln>
        </p:spPr>
        <p:txBody>
          <a:bodyPr wrap="square" lIns="41148" rIns="41148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1320" b="1" dirty="0">
                <a:latin typeface="Arial Nova" panose="020B0504020202020204" pitchFamily="34" charset="0"/>
              </a:rPr>
              <a:t>ecological forecasting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63E975-057F-48B8-9581-F271023E9C0B}"/>
              </a:ext>
            </a:extLst>
          </p:cNvPr>
          <p:cNvSpPr txBox="1"/>
          <p:nvPr/>
        </p:nvSpPr>
        <p:spPr>
          <a:xfrm>
            <a:off x="676588" y="5123559"/>
            <a:ext cx="4044853" cy="837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97167" algn="l"/>
                <a:tab pos="404336" algn="l"/>
              </a:tabLst>
            </a:pPr>
            <a:r>
              <a:rPr lang="en-US" sz="2160" b="1" dirty="0">
                <a:solidFill>
                  <a:srgbClr val="C00000"/>
                </a:solidFill>
                <a:latin typeface="Arial Nova" panose="020B0504020202020204" pitchFamily="34" charset="0"/>
              </a:rPr>
              <a:t>Integrated Ecosystem Assessment</a:t>
            </a:r>
          </a:p>
        </p:txBody>
      </p:sp>
    </p:spTree>
    <p:extLst>
      <p:ext uri="{BB962C8B-B14F-4D97-AF65-F5344CB8AC3E}">
        <p14:creationId xmlns:p14="http://schemas.microsoft.com/office/powerpoint/2010/main" val="34976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0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2" grpId="0" animBg="1"/>
      <p:bldP spid="37" grpId="0" animBg="1"/>
      <p:bldP spid="49" grpId="0" animBg="1"/>
      <p:bldP spid="50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TL_Primary_3D" descr="DITL_Primary_3D">
            <a:hlinkClick r:id="" action="ppaction://media"/>
            <a:extLst>
              <a:ext uri="{FF2B5EF4-FFF2-40B4-BE49-F238E27FC236}">
                <a16:creationId xmlns:a16="http://schemas.microsoft.com/office/drawing/2014/main" id="{FD9F8723-03DD-FB48-AC3F-59BE2B11B3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387943" cy="678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9E3DD-8205-EF40-80B3-2AD0487CBBBC}"/>
              </a:ext>
            </a:extLst>
          </p:cNvPr>
          <p:cNvSpPr txBox="1"/>
          <p:nvPr/>
        </p:nvSpPr>
        <p:spPr>
          <a:xfrm>
            <a:off x="408212" y="51755"/>
            <a:ext cx="1148442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day in the life of GLIMR from 95W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FD49C-EA2E-044F-82DD-E4038F953F25}"/>
              </a:ext>
            </a:extLst>
          </p:cNvPr>
          <p:cNvSpPr txBox="1"/>
          <p:nvPr/>
        </p:nvSpPr>
        <p:spPr>
          <a:xfrm>
            <a:off x="8264324" y="578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BE523-AA20-CE55-58FE-DC08799CD91D}"/>
              </a:ext>
            </a:extLst>
          </p:cNvPr>
          <p:cNvSpPr txBox="1"/>
          <p:nvPr/>
        </p:nvSpPr>
        <p:spPr>
          <a:xfrm>
            <a:off x="9154885" y="6402061"/>
            <a:ext cx="363582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Courtesy of Dustin </a:t>
            </a:r>
            <a:r>
              <a:rPr lang="en-US" sz="1400" dirty="0" err="1">
                <a:solidFill>
                  <a:schemeClr val="bg1"/>
                </a:solidFill>
              </a:rPr>
              <a:t>Berkovitch</a:t>
            </a:r>
            <a:r>
              <a:rPr lang="en-US" sz="1400" dirty="0">
                <a:solidFill>
                  <a:schemeClr val="bg1"/>
                </a:solidFill>
              </a:rPr>
              <a:t> (RTX)</a:t>
            </a:r>
          </a:p>
        </p:txBody>
      </p:sp>
    </p:spTree>
    <p:extLst>
      <p:ext uri="{BB962C8B-B14F-4D97-AF65-F5344CB8AC3E}">
        <p14:creationId xmlns:p14="http://schemas.microsoft.com/office/powerpoint/2010/main" val="8997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- Approved for Public Release"/>
  <p:tag name="BJHEADERFOOTERTEXTMARKING" val="Raytheon - Approved for Public Relea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Raytheon - Approved for Public Release"/>
  <p:tag name="BJHEADERFOOTERTEXTMARKING" val="Raytheon - Approved for Public Relea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344</Words>
  <Application>Microsoft Office PowerPoint</Application>
  <PresentationFormat>Widescreen</PresentationFormat>
  <Paragraphs>65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</vt:lpstr>
      <vt:lpstr>Calibri</vt:lpstr>
      <vt:lpstr>Calibri Light</vt:lpstr>
      <vt:lpstr>Office Theme</vt:lpstr>
      <vt:lpstr>Geostationary Littoral Imaging and Monitoring  Radiometer (GLIMR):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Littoral Imaging and Monitoring  Radiometer (GLIMR):</dc:title>
  <dc:creator>Joseph Salisbury</dc:creator>
  <cp:lastModifiedBy>Mitchell, Kristanne (LARC-A010A)[LAMPS 2]</cp:lastModifiedBy>
  <cp:revision>8</cp:revision>
  <dcterms:created xsi:type="dcterms:W3CDTF">2023-08-20T21:10:49Z</dcterms:created>
  <dcterms:modified xsi:type="dcterms:W3CDTF">2023-08-23T12:02:11Z</dcterms:modified>
</cp:coreProperties>
</file>