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0"/>
  </p:notesMasterIdLst>
  <p:sldIdLst>
    <p:sldId id="256" r:id="rId5"/>
    <p:sldId id="392" r:id="rId6"/>
    <p:sldId id="396" r:id="rId7"/>
    <p:sldId id="398" r:id="rId8"/>
    <p:sldId id="397" r:id="rId9"/>
  </p:sldIdLst>
  <p:sldSz cx="9144000" cy="5143500" type="screen16x9"/>
  <p:notesSz cx="7315200" cy="12344400"/>
  <p:embeddedFontLst>
    <p:embeddedFont>
      <p:font typeface="Roboto" panose="02000000000000000000" pitchFamily="2" charset="0"/>
      <p:regular r:id="rId11"/>
      <p:bold r:id="rId12"/>
      <p:italic r:id="rId13"/>
      <p:boldItalic r:id="rId14"/>
    </p:embeddedFont>
    <p:embeddedFont>
      <p:font typeface="Segoe UI" panose="020B0502040204020203"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P. Czec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E9EFF7"/>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1BD6C2-0F98-493A-B43E-DB8910D52412}">
  <a:tblStyle styleId="{6A1BD6C2-0F98-493A-B43E-DB8910D524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6" autoAdjust="0"/>
    <p:restoredTop sz="92664"/>
  </p:normalViewPr>
  <p:slideViewPr>
    <p:cSldViewPr snapToGrid="0">
      <p:cViewPr varScale="1">
        <p:scale>
          <a:sx n="103" d="100"/>
          <a:sy n="103" d="100"/>
        </p:scale>
        <p:origin x="502" y="38"/>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925513"/>
            <a:ext cx="8229600" cy="4629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2" y="5863590"/>
            <a:ext cx="5852159" cy="5554980"/>
          </a:xfrm>
          <a:prstGeom prst="rect">
            <a:avLst/>
          </a:prstGeom>
          <a:noFill/>
          <a:ln>
            <a:noFill/>
          </a:ln>
        </p:spPr>
        <p:txBody>
          <a:bodyPr spcFirstLastPara="1" wrap="square" lIns="112290" tIns="112290" rIns="112290" bIns="11229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57200" y="925513"/>
            <a:ext cx="8229600" cy="4629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31522" y="5863590"/>
            <a:ext cx="5852159" cy="5554980"/>
          </a:xfrm>
          <a:prstGeom prst="rect">
            <a:avLst/>
          </a:prstGeom>
        </p:spPr>
        <p:txBody>
          <a:bodyPr spcFirstLastPara="1" wrap="square" lIns="112290" tIns="112290" rIns="112290" bIns="112290" anchor="t" anchorCtr="0">
            <a:noAutofit/>
          </a:bodyPr>
          <a:lstStyle/>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62453cc6b7_0_18:notes"/>
          <p:cNvSpPr>
            <a:spLocks noGrp="1" noRot="1" noChangeAspect="1"/>
          </p:cNvSpPr>
          <p:nvPr>
            <p:ph type="sldImg" idx="2"/>
          </p:nvPr>
        </p:nvSpPr>
        <p:spPr>
          <a:xfrm>
            <a:off x="-457200" y="925513"/>
            <a:ext cx="8229600" cy="4629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62453cc6b7_0_18:notes"/>
          <p:cNvSpPr txBox="1">
            <a:spLocks noGrp="1"/>
          </p:cNvSpPr>
          <p:nvPr>
            <p:ph type="body" idx="1"/>
          </p:nvPr>
        </p:nvSpPr>
        <p:spPr>
          <a:xfrm>
            <a:off x="731522" y="5863590"/>
            <a:ext cx="5852159" cy="5554980"/>
          </a:xfrm>
          <a:prstGeom prst="rect">
            <a:avLst/>
          </a:prstGeom>
        </p:spPr>
        <p:txBody>
          <a:bodyPr spcFirstLastPara="1" wrap="square" lIns="112290" tIns="112290" rIns="112290" bIns="112290" anchor="t" anchorCtr="0">
            <a:noAutofit/>
          </a:bodyPr>
          <a:lstStyle/>
          <a:p>
            <a:pPr marL="0" indent="0">
              <a:buNone/>
            </a:pPr>
            <a:endParaRPr/>
          </a:p>
        </p:txBody>
      </p:sp>
    </p:spTree>
    <p:extLst>
      <p:ext uri="{BB962C8B-B14F-4D97-AF65-F5344CB8AC3E}">
        <p14:creationId xmlns:p14="http://schemas.microsoft.com/office/powerpoint/2010/main" val="152040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786063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6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372300" y="406000"/>
            <a:ext cx="5460000" cy="13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latin typeface="Roboto"/>
                <a:ea typeface="Roboto"/>
                <a:cs typeface="Roboto"/>
                <a:sym typeface="Roboto"/>
              </a:rPr>
              <a:t>S-MODE: the Sub-Mesoscale Ocean Dynamics Experiment (EVS-3)</a:t>
            </a:r>
            <a:endParaRPr sz="3200" dirty="0">
              <a:latin typeface="Roboto"/>
              <a:ea typeface="Roboto"/>
              <a:cs typeface="Roboto"/>
              <a:sym typeface="Roboto"/>
            </a:endParaRPr>
          </a:p>
        </p:txBody>
      </p:sp>
      <p:sp>
        <p:nvSpPr>
          <p:cNvPr id="55" name="Google Shape;55;p13"/>
          <p:cNvSpPr txBox="1">
            <a:spLocks noGrp="1"/>
          </p:cNvSpPr>
          <p:nvPr>
            <p:ph type="subTitle" idx="1"/>
          </p:nvPr>
        </p:nvSpPr>
        <p:spPr>
          <a:xfrm>
            <a:off x="3650497" y="1868010"/>
            <a:ext cx="44874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Roboto"/>
                <a:ea typeface="Roboto"/>
                <a:cs typeface="Roboto"/>
                <a:sym typeface="Roboto"/>
              </a:rPr>
              <a:t>August 2023</a:t>
            </a:r>
            <a:endParaRPr sz="1800" dirty="0">
              <a:latin typeface="Roboto"/>
              <a:ea typeface="Roboto"/>
              <a:cs typeface="Roboto"/>
              <a:sym typeface="Roboto"/>
            </a:endParaRPr>
          </a:p>
        </p:txBody>
      </p:sp>
      <p:pic>
        <p:nvPicPr>
          <p:cNvPr id="56" name="Google Shape;56;p13"/>
          <p:cNvPicPr preferRelativeResize="0">
            <a:picLocks noChangeAspect="1"/>
          </p:cNvPicPr>
          <p:nvPr/>
        </p:nvPicPr>
        <p:blipFill>
          <a:blip r:embed="rId3">
            <a:alphaModFix/>
          </a:blip>
          <a:stretch>
            <a:fillRect/>
          </a:stretch>
        </p:blipFill>
        <p:spPr>
          <a:xfrm>
            <a:off x="274875" y="1"/>
            <a:ext cx="2717769" cy="2802104"/>
          </a:xfrm>
          <a:prstGeom prst="rect">
            <a:avLst/>
          </a:prstGeom>
          <a:noFill/>
          <a:ln>
            <a:noFill/>
          </a:ln>
        </p:spPr>
      </p:pic>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58" name="Google Shape;58;p13"/>
          <p:cNvSpPr txBox="1"/>
          <p:nvPr/>
        </p:nvSpPr>
        <p:spPr>
          <a:xfrm>
            <a:off x="34415" y="2879190"/>
            <a:ext cx="7103088" cy="529500"/>
          </a:xfrm>
          <a:prstGeom prst="rect">
            <a:avLst/>
          </a:prstGeom>
          <a:noFill/>
          <a:ln>
            <a:noFill/>
          </a:ln>
        </p:spPr>
        <p:txBody>
          <a:bodyPr spcFirstLastPara="1" wrap="square" lIns="91425" tIns="91425" rIns="91425" bIns="91425" anchor="t" anchorCtr="0">
            <a:noAutofit/>
          </a:bodyPr>
          <a:lstStyle/>
          <a:p>
            <a:pPr marL="457200" lvl="0" indent="-457200"/>
            <a:r>
              <a:rPr lang="en-US" sz="1200" b="1" dirty="0"/>
              <a:t>Principal Investigator: J. Thomas Farrar (Woods Hole Oceanographic Institution)</a:t>
            </a:r>
          </a:p>
          <a:p>
            <a:pPr marL="457200" indent="-457200"/>
            <a:r>
              <a:rPr lang="en-US" sz="1200" b="1" dirty="0"/>
              <a:t>Investigation Managers: Erin Czech (NASA Ames)</a:t>
            </a:r>
          </a:p>
          <a:p>
            <a:pPr marL="457200" indent="-457200"/>
            <a:r>
              <a:rPr lang="en-US" sz="1200" dirty="0"/>
              <a:t>Deputy Principal Investigators: Ernesto Rodriguez (NASA JPL), Eric D'Asaro and Andrey Shcherbina (Univ. Washington)</a:t>
            </a:r>
          </a:p>
          <a:p>
            <a:pPr marL="457200" lvl="0" indent="-457200"/>
            <a:r>
              <a:rPr lang="en-US" sz="1200" dirty="0"/>
              <a:t>NASA HQ Program Scientist: Nadya Vinogradova-Shiffer (NASA HQ)</a:t>
            </a:r>
          </a:p>
          <a:p>
            <a:pPr marL="457200" lvl="0" indent="-457200"/>
            <a:r>
              <a:rPr lang="en-US" sz="1200" dirty="0"/>
              <a:t>NASA Mission Manager: Melissa Martin (NASA Langley)</a:t>
            </a:r>
          </a:p>
          <a:p>
            <a:pPr marL="457200" lvl="0" indent="-457200"/>
            <a:endParaRPr lang="en-US" sz="1600" dirty="0">
              <a:latin typeface="Roboto"/>
              <a:ea typeface="Roboto"/>
              <a:sym typeface="Roboto"/>
            </a:endParaRPr>
          </a:p>
        </p:txBody>
      </p:sp>
      <p:cxnSp>
        <p:nvCxnSpPr>
          <p:cNvPr id="59" name="Google Shape;59;p13"/>
          <p:cNvCxnSpPr/>
          <p:nvPr/>
        </p:nvCxnSpPr>
        <p:spPr>
          <a:xfrm rot="10800000" flipH="1">
            <a:off x="3892650" y="1746400"/>
            <a:ext cx="4419300" cy="8700"/>
          </a:xfrm>
          <a:prstGeom prst="straightConnector1">
            <a:avLst/>
          </a:prstGeom>
          <a:noFill/>
          <a:ln w="76200" cap="flat" cmpd="sng">
            <a:solidFill>
              <a:srgbClr val="0B5394"/>
            </a:solidFill>
            <a:prstDash val="solid"/>
            <a:round/>
            <a:headEnd type="none" w="med" len="med"/>
            <a:tailEnd type="none" w="med" len="med"/>
          </a:ln>
          <a:effectLst>
            <a:outerShdw blurRad="57150" dist="19050" dir="5400000" algn="bl" rotWithShape="0">
              <a:srgbClr val="000000">
                <a:alpha val="50000"/>
              </a:srgbClr>
            </a:outerShdw>
          </a:effectLst>
        </p:spPr>
      </p:cxnSp>
      <p:sp>
        <p:nvSpPr>
          <p:cNvPr id="2" name="TextBox 1"/>
          <p:cNvSpPr txBox="1"/>
          <p:nvPr/>
        </p:nvSpPr>
        <p:spPr>
          <a:xfrm>
            <a:off x="28958" y="4247718"/>
            <a:ext cx="8443500" cy="830997"/>
          </a:xfrm>
          <a:prstGeom prst="rect">
            <a:avLst/>
          </a:prstGeom>
          <a:noFill/>
        </p:spPr>
        <p:txBody>
          <a:bodyPr wrap="square" rtlCol="0">
            <a:spAutoFit/>
          </a:bodyPr>
          <a:lstStyle/>
          <a:p>
            <a:r>
              <a:rPr lang="en-US" sz="1200" dirty="0"/>
              <a:t>Science team members from:</a:t>
            </a:r>
          </a:p>
          <a:p>
            <a:r>
              <a:rPr lang="en-US" sz="1200" dirty="0"/>
              <a:t>Woods Hole Oceanographic Institution, Univ. Washington, Scripps Institution of Oceanography, Univ. Maryland, UCLA, Cal Tech, JPL, Naval Research Laboratory, UNC, URI, Oregon State Univ., U. Conn, NASA Ames, NASA Armstrong, NASA Langley</a:t>
            </a:r>
          </a:p>
        </p:txBody>
      </p:sp>
      <p:pic>
        <p:nvPicPr>
          <p:cNvPr id="9" name="Picture 19" descr="meatb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86225" y="2042374"/>
            <a:ext cx="1325967" cy="113078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18884"/>
    </mc:Choice>
    <mc:Fallback xmlns="">
      <p:transition spd="slow" advTm="188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031" y="2961228"/>
            <a:ext cx="3439960" cy="572700"/>
          </a:xfrm>
        </p:spPr>
        <p:txBody>
          <a:bodyPr/>
          <a:lstStyle/>
          <a:p>
            <a:r>
              <a:rPr lang="en-US" dirty="0"/>
              <a:t>Image from Apollo 7</a:t>
            </a:r>
            <a:br>
              <a:rPr lang="en-US" dirty="0"/>
            </a:br>
            <a:r>
              <a:rPr lang="en-US" sz="2000" dirty="0"/>
              <a:t>(1968 near Baja Peninsula)</a:t>
            </a:r>
          </a:p>
        </p:txBody>
      </p:sp>
      <p:sp>
        <p:nvSpPr>
          <p:cNvPr id="5" name="Rectangle 4"/>
          <p:cNvSpPr/>
          <p:nvPr/>
        </p:nvSpPr>
        <p:spPr>
          <a:xfrm>
            <a:off x="0" y="4835723"/>
            <a:ext cx="5382031" cy="307777"/>
          </a:xfrm>
          <a:prstGeom prst="rect">
            <a:avLst/>
          </a:prstGeom>
        </p:spPr>
        <p:txBody>
          <a:bodyPr wrap="square">
            <a:spAutoFit/>
          </a:bodyPr>
          <a:lstStyle/>
          <a:p>
            <a:r>
              <a:rPr lang="en-US" i="1" dirty="0"/>
              <a:t>Photo credits: NASA/JSC/ASU/</a:t>
            </a:r>
            <a:r>
              <a:rPr lang="en-US" i="1" dirty="0" err="1"/>
              <a:t>Apollospace</a:t>
            </a:r>
            <a:r>
              <a:rPr lang="en-US" i="1" dirty="0"/>
              <a:t>, photo AS07-05-1632</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4673" t="9871" r="11739" b="37412"/>
          <a:stretch/>
        </p:blipFill>
        <p:spPr>
          <a:xfrm>
            <a:off x="145771" y="28482"/>
            <a:ext cx="4899991" cy="4820478"/>
          </a:xfrm>
          <a:prstGeom prst="rect">
            <a:avLst/>
          </a:prstGeom>
        </p:spPr>
      </p:pic>
      <p:cxnSp>
        <p:nvCxnSpPr>
          <p:cNvPr id="8" name="Straight Connector 7"/>
          <p:cNvCxnSpPr/>
          <p:nvPr/>
        </p:nvCxnSpPr>
        <p:spPr>
          <a:xfrm flipH="1">
            <a:off x="3857340" y="410081"/>
            <a:ext cx="25544" cy="334357"/>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82884" y="423370"/>
            <a:ext cx="671979" cy="307777"/>
          </a:xfrm>
          <a:prstGeom prst="rect">
            <a:avLst/>
          </a:prstGeom>
          <a:noFill/>
        </p:spPr>
        <p:txBody>
          <a:bodyPr wrap="none" rtlCol="0">
            <a:spAutoFit/>
          </a:bodyPr>
          <a:lstStyle/>
          <a:p>
            <a:r>
              <a:rPr lang="en-US" dirty="0"/>
              <a:t>10 km</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997" y="28482"/>
            <a:ext cx="2375234" cy="2375234"/>
          </a:xfrm>
          <a:prstGeom prst="rect">
            <a:avLst/>
          </a:prstGeom>
        </p:spPr>
      </p:pic>
      <p:sp>
        <p:nvSpPr>
          <p:cNvPr id="4" name="TextBox 3">
            <a:extLst>
              <a:ext uri="{FF2B5EF4-FFF2-40B4-BE49-F238E27FC236}">
                <a16:creationId xmlns:a16="http://schemas.microsoft.com/office/drawing/2014/main" id="{E274E298-FF32-93E9-EAF0-734EB4A0BBFB}"/>
              </a:ext>
            </a:extLst>
          </p:cNvPr>
          <p:cNvSpPr txBox="1"/>
          <p:nvPr/>
        </p:nvSpPr>
        <p:spPr>
          <a:xfrm>
            <a:off x="5496674" y="2403716"/>
            <a:ext cx="2784297" cy="430887"/>
          </a:xfrm>
          <a:prstGeom prst="rect">
            <a:avLst/>
          </a:prstGeom>
          <a:noFill/>
        </p:spPr>
        <p:txBody>
          <a:bodyPr wrap="square" rtlCol="0">
            <a:spAutoFit/>
          </a:bodyPr>
          <a:lstStyle/>
          <a:p>
            <a:r>
              <a:rPr lang="en-US" sz="1100" dirty="0"/>
              <a:t>Astronaut Walter Cunningham, Apollo 7 lunar module pilot (photo AS07-04-1586)</a:t>
            </a:r>
          </a:p>
        </p:txBody>
      </p:sp>
      <p:sp>
        <p:nvSpPr>
          <p:cNvPr id="3" name="Text Placeholder 2"/>
          <p:cNvSpPr>
            <a:spLocks noGrp="1"/>
          </p:cNvSpPr>
          <p:nvPr>
            <p:ph type="body" idx="1"/>
          </p:nvPr>
        </p:nvSpPr>
        <p:spPr>
          <a:xfrm>
            <a:off x="2720988" y="3381834"/>
            <a:ext cx="2206308" cy="1384903"/>
          </a:xfrm>
          <a:solidFill>
            <a:schemeClr val="accent1"/>
          </a:solidFill>
          <a:ln w="22225">
            <a:solidFill>
              <a:schemeClr val="tx1"/>
            </a:solidFill>
          </a:ln>
        </p:spPr>
        <p:txBody>
          <a:bodyPr/>
          <a:lstStyle/>
          <a:p>
            <a:pPr marL="114300" indent="0" algn="ctr">
              <a:buNone/>
            </a:pPr>
            <a:r>
              <a:rPr lang="en-US" dirty="0">
                <a:solidFill>
                  <a:schemeClr val="tx1"/>
                </a:solidFill>
              </a:rPr>
              <a:t>Swirling, spiral eddies &lt;10 km in size are ubiquitous in the oceans</a:t>
            </a:r>
          </a:p>
        </p:txBody>
      </p:sp>
    </p:spTree>
    <p:extLst>
      <p:ext uri="{BB962C8B-B14F-4D97-AF65-F5344CB8AC3E}">
        <p14:creationId xmlns:p14="http://schemas.microsoft.com/office/powerpoint/2010/main" val="285909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09" t="16044" r="-119" b="26989"/>
          <a:stretch/>
        </p:blipFill>
        <p:spPr>
          <a:xfrm>
            <a:off x="29817" y="9938"/>
            <a:ext cx="9173817" cy="5118653"/>
          </a:xfrm>
          <a:prstGeom prst="rect">
            <a:avLst/>
          </a:prstGeom>
        </p:spPr>
      </p:pic>
      <p:sp>
        <p:nvSpPr>
          <p:cNvPr id="2" name="Title 1"/>
          <p:cNvSpPr>
            <a:spLocks noGrp="1"/>
          </p:cNvSpPr>
          <p:nvPr>
            <p:ph type="title"/>
          </p:nvPr>
        </p:nvSpPr>
        <p:spPr>
          <a:xfrm>
            <a:off x="793377" y="174892"/>
            <a:ext cx="6902824" cy="609232"/>
          </a:xfrm>
        </p:spPr>
        <p:txBody>
          <a:bodyPr/>
          <a:lstStyle/>
          <a:p>
            <a:r>
              <a:rPr lang="en-US" sz="2400" dirty="0">
                <a:solidFill>
                  <a:schemeClr val="tx1"/>
                </a:solidFill>
              </a:rPr>
              <a:t>“Maybe the whole ocean is like this. I don’t know.”  </a:t>
            </a:r>
            <a:br>
              <a:rPr lang="en-US" sz="2400" dirty="0">
                <a:solidFill>
                  <a:schemeClr val="tx1"/>
                </a:solidFill>
              </a:rPr>
            </a:br>
            <a:r>
              <a:rPr lang="en-US" sz="2000" dirty="0">
                <a:solidFill>
                  <a:schemeClr val="tx1"/>
                </a:solidFill>
              </a:rPr>
              <a:t>Paul Scully-Power, astronaut/oceanographer on Challenger Mission STS41G (1984)</a:t>
            </a:r>
          </a:p>
        </p:txBody>
      </p:sp>
      <p:sp>
        <p:nvSpPr>
          <p:cNvPr id="4" name="Text Placeholder 3"/>
          <p:cNvSpPr>
            <a:spLocks noGrp="1"/>
          </p:cNvSpPr>
          <p:nvPr>
            <p:ph type="body" idx="1"/>
          </p:nvPr>
        </p:nvSpPr>
        <p:spPr>
          <a:xfrm>
            <a:off x="356425" y="1493359"/>
            <a:ext cx="8520600" cy="859735"/>
          </a:xfrm>
          <a:solidFill>
            <a:schemeClr val="lt1">
              <a:alpha val="51000"/>
            </a:schemeClr>
          </a:solidFill>
        </p:spPr>
        <p:txBody>
          <a:bodyPr/>
          <a:lstStyle/>
          <a:p>
            <a:pPr marL="114300" indent="0">
              <a:buNone/>
            </a:pPr>
            <a:r>
              <a:rPr lang="en-US" dirty="0"/>
              <a:t>“…once again you continue to see these spiral structures… maybe the whole ocean is like this. I don’t know.”</a:t>
            </a:r>
            <a:r>
              <a:rPr lang="en-US" sz="2000" dirty="0"/>
              <a:t> </a:t>
            </a:r>
            <a:br>
              <a:rPr lang="en-US" sz="2000" dirty="0"/>
            </a:br>
            <a:endParaRPr lang="en-US" sz="2000" dirty="0">
              <a:solidFill>
                <a:schemeClr val="tx1"/>
              </a:solidFill>
            </a:endParaRPr>
          </a:p>
        </p:txBody>
      </p:sp>
      <p:sp>
        <p:nvSpPr>
          <p:cNvPr id="5" name="Slide Number Placeholder 4"/>
          <p:cNvSpPr>
            <a:spLocks noGrp="1"/>
          </p:cNvSpPr>
          <p:nvPr>
            <p:ph type="sldNum" sz="quarter" idx="2"/>
          </p:nvPr>
        </p:nvSpPr>
        <p:spPr/>
        <p:txBody>
          <a:bodyPr/>
          <a:lstStyle/>
          <a:p>
            <a:fld id="{86CB4B4D-7CA3-9044-876B-883B54F8677D}" type="slidenum">
              <a:rPr lang="en-US" smtClean="0"/>
              <a:t>3</a:t>
            </a:fld>
            <a:endParaRPr lang="en-US"/>
          </a:p>
        </p:txBody>
      </p:sp>
      <p:cxnSp>
        <p:nvCxnSpPr>
          <p:cNvPr id="8" name="Straight Connector 7"/>
          <p:cNvCxnSpPr/>
          <p:nvPr/>
        </p:nvCxnSpPr>
        <p:spPr>
          <a:xfrm flipH="1">
            <a:off x="4969564" y="3326444"/>
            <a:ext cx="999467" cy="859735"/>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09925" y="3435994"/>
            <a:ext cx="739305" cy="400110"/>
          </a:xfrm>
          <a:prstGeom prst="rect">
            <a:avLst/>
          </a:prstGeom>
          <a:noFill/>
        </p:spPr>
        <p:txBody>
          <a:bodyPr wrap="none" rtlCol="0">
            <a:spAutoFit/>
          </a:bodyPr>
          <a:lstStyle/>
          <a:p>
            <a:r>
              <a:rPr lang="en-US" sz="2000" dirty="0">
                <a:solidFill>
                  <a:schemeClr val="tx1"/>
                </a:solidFill>
              </a:rPr>
              <a:t>8 km</a:t>
            </a:r>
          </a:p>
        </p:txBody>
      </p:sp>
      <p:sp>
        <p:nvSpPr>
          <p:cNvPr id="12" name="TextBox 11"/>
          <p:cNvSpPr txBox="1"/>
          <p:nvPr/>
        </p:nvSpPr>
        <p:spPr>
          <a:xfrm>
            <a:off x="5969031" y="4222811"/>
            <a:ext cx="3052127" cy="738664"/>
          </a:xfrm>
          <a:prstGeom prst="rect">
            <a:avLst/>
          </a:prstGeom>
          <a:solidFill>
            <a:schemeClr val="lt1"/>
          </a:solidFill>
        </p:spPr>
        <p:txBody>
          <a:bodyPr wrap="square" rtlCol="0">
            <a:spAutoFit/>
          </a:bodyPr>
          <a:lstStyle/>
          <a:p>
            <a:r>
              <a:rPr lang="en-US" dirty="0"/>
              <a:t>Photo of Mediterranean Sea from Space Shuttle Challenger, Oct 1984 (photo STS41G-35-94)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70637"/>
            <a:ext cx="1057835" cy="1336213"/>
          </a:xfrm>
          <a:prstGeom prst="rect">
            <a:avLst/>
          </a:prstGeom>
        </p:spPr>
      </p:pic>
    </p:spTree>
    <p:extLst>
      <p:ext uri="{BB962C8B-B14F-4D97-AF65-F5344CB8AC3E}">
        <p14:creationId xmlns:p14="http://schemas.microsoft.com/office/powerpoint/2010/main" val="38381788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 name="Google Shape;83;p16"/>
          <p:cNvPicPr preferRelativeResize="0"/>
          <p:nvPr/>
        </p:nvPicPr>
        <p:blipFill>
          <a:blip r:embed="rId3">
            <a:alphaModFix/>
          </a:blip>
          <a:stretch>
            <a:fillRect/>
          </a:stretch>
        </p:blipFill>
        <p:spPr>
          <a:xfrm>
            <a:off x="187200" y="1353497"/>
            <a:ext cx="8353566" cy="3703320"/>
          </a:xfrm>
          <a:prstGeom prst="rect">
            <a:avLst/>
          </a:prstGeom>
          <a:noFill/>
          <a:ln>
            <a:noFill/>
          </a:ln>
        </p:spPr>
      </p:pic>
      <p:sp>
        <p:nvSpPr>
          <p:cNvPr id="103" name="Google Shape;103;p18"/>
          <p:cNvSpPr txBox="1">
            <a:spLocks noGrp="1"/>
          </p:cNvSpPr>
          <p:nvPr>
            <p:ph type="title"/>
          </p:nvPr>
        </p:nvSpPr>
        <p:spPr>
          <a:xfrm>
            <a:off x="0" y="0"/>
            <a:ext cx="9144000" cy="572700"/>
          </a:xfrm>
          <a:prstGeom prst="rect">
            <a:avLst/>
          </a:prstGeom>
          <a:noFill/>
        </p:spPr>
        <p:txBody>
          <a:bodyPr spcFirstLastPara="1" wrap="square" lIns="91425" tIns="91425" rIns="91425" bIns="91425" anchor="t" anchorCtr="0">
            <a:noAutofit/>
          </a:bodyPr>
          <a:lstStyle/>
          <a:p>
            <a:r>
              <a:rPr lang="en" sz="2400" dirty="0">
                <a:latin typeface="Roboto"/>
                <a:ea typeface="Roboto"/>
                <a:cs typeface="Roboto"/>
                <a:sym typeface="Roboto"/>
              </a:rPr>
              <a:t>S-MODE Earth Venture Suboribital Investigation (EVS-3)</a:t>
            </a:r>
            <a:endParaRPr sz="2400" dirty="0">
              <a:latin typeface="Roboto"/>
              <a:ea typeface="Roboto"/>
              <a:cs typeface="Roboto"/>
              <a:sym typeface="Roboto"/>
            </a:endParaRPr>
          </a:p>
        </p:txBody>
      </p:sp>
      <p:pic>
        <p:nvPicPr>
          <p:cNvPr id="106" name="Google Shape;106;p18"/>
          <p:cNvPicPr preferRelativeResize="0"/>
          <p:nvPr/>
        </p:nvPicPr>
        <p:blipFill>
          <a:blip r:embed="rId4">
            <a:alphaModFix/>
          </a:blip>
          <a:stretch>
            <a:fillRect/>
          </a:stretch>
        </p:blipFill>
        <p:spPr>
          <a:xfrm>
            <a:off x="8176052" y="76200"/>
            <a:ext cx="967951" cy="997975"/>
          </a:xfrm>
          <a:prstGeom prst="rect">
            <a:avLst/>
          </a:prstGeom>
          <a:noFill/>
          <a:ln>
            <a:noFill/>
          </a:ln>
        </p:spPr>
      </p:pic>
      <p:cxnSp>
        <p:nvCxnSpPr>
          <p:cNvPr id="107" name="Google Shape;107;p18"/>
          <p:cNvCxnSpPr>
            <a:endCxn id="106" idx="1"/>
          </p:cNvCxnSpPr>
          <p:nvPr/>
        </p:nvCxnSpPr>
        <p:spPr>
          <a:xfrm rot="10800000" flipH="1">
            <a:off x="105152" y="575187"/>
            <a:ext cx="8070900" cy="35700"/>
          </a:xfrm>
          <a:prstGeom prst="straightConnector1">
            <a:avLst/>
          </a:prstGeom>
          <a:noFill/>
          <a:ln w="76200" cap="flat" cmpd="sng">
            <a:solidFill>
              <a:srgbClr val="0B5394"/>
            </a:solidFill>
            <a:prstDash val="solid"/>
            <a:round/>
            <a:headEnd type="none" w="med" len="med"/>
            <a:tailEnd type="none" w="med" len="med"/>
          </a:ln>
          <a:effectLst>
            <a:outerShdw blurRad="57150" dist="19050" dir="5400000" algn="bl" rotWithShape="0">
              <a:srgbClr val="000000">
                <a:alpha val="50000"/>
              </a:srgbClr>
            </a:outerShdw>
          </a:effectLst>
        </p:spPr>
      </p:cxnSp>
      <p:sp>
        <p:nvSpPr>
          <p:cNvPr id="7" name="Rectangle 6"/>
          <p:cNvSpPr>
            <a:spLocks noChangeArrowheads="1"/>
          </p:cNvSpPr>
          <p:nvPr/>
        </p:nvSpPr>
        <p:spPr bwMode="auto">
          <a:xfrm>
            <a:off x="187200" y="735476"/>
            <a:ext cx="8589600" cy="579833"/>
          </a:xfrm>
          <a:prstGeom prst="rect">
            <a:avLst/>
          </a:prstGeom>
          <a:solidFill>
            <a:srgbClr val="FFFFFF"/>
          </a:solidFill>
          <a:ln w="19050">
            <a:solidFill>
              <a:schemeClr val="tx1"/>
            </a:solidFill>
            <a:miter lim="800000"/>
            <a:headEnd/>
            <a:tailEnd/>
          </a:ln>
        </p:spPr>
        <p:txBody>
          <a:bodyPr lIns="103551" tIns="51777" rIns="103551" bIns="51777">
            <a:prstTxWarp prst="textNoShape">
              <a:avLst/>
            </a:prstTxWarp>
          </a:bodyPr>
          <a:lstStyle/>
          <a:p>
            <a:pPr marL="365751" marR="0" lvl="0" indent="-365751" algn="l" defTabSz="1027088" rtl="0" eaLnBrk="1" fontAlgn="auto" latinLnBrk="0" hangingPunct="1">
              <a:lnSpc>
                <a:spcPct val="100000"/>
              </a:lnSpc>
              <a:spcBef>
                <a:spcPts val="0"/>
              </a:spcBef>
              <a:spcAft>
                <a:spcPts val="0"/>
              </a:spcAft>
              <a:buClr>
                <a:srgbClr val="000000"/>
              </a:buClr>
              <a:buSzPct val="100000"/>
              <a:buFont typeface="Arial"/>
              <a:buNone/>
              <a:tabLst/>
              <a:defRPr/>
            </a:pPr>
            <a:r>
              <a:rPr kumimoji="0" lang="en-US" sz="1500" b="1" i="0" u="sng"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Arial"/>
              </a:rPr>
              <a:t>Science:</a:t>
            </a:r>
            <a:r>
              <a:rPr kumimoji="0" lang="en-US" sz="1500" b="1"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Arial"/>
              </a:rPr>
              <a:t> </a:t>
            </a:r>
            <a:r>
              <a:rPr kumimoji="0" lang="en-US" sz="15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Arial"/>
              </a:rPr>
              <a:t>Test the hypothesis that kilometer-scale (“</a:t>
            </a:r>
            <a:r>
              <a:rPr kumimoji="0" lang="en-US" sz="1500" b="0" i="0" u="none" strike="noStrike" kern="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sym typeface="Arial"/>
              </a:rPr>
              <a:t>submesoscale</a:t>
            </a:r>
            <a:r>
              <a:rPr kumimoji="0" lang="en-US" sz="15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sym typeface="Arial"/>
              </a:rPr>
              <a:t>”) ocean eddies make important contributions to vertical exchange of climate and biological variables in the upper ocean.</a:t>
            </a:r>
          </a:p>
        </p:txBody>
      </p:sp>
    </p:spTree>
    <p:extLst>
      <p:ext uri="{BB962C8B-B14F-4D97-AF65-F5344CB8AC3E}">
        <p14:creationId xmlns:p14="http://schemas.microsoft.com/office/powerpoint/2010/main" val="4204296723"/>
      </p:ext>
    </p:extLst>
  </p:cSld>
  <p:clrMapOvr>
    <a:masterClrMapping/>
  </p:clrMapOvr>
  <mc:AlternateContent xmlns:mc="http://schemas.openxmlformats.org/markup-compatibility/2006" xmlns:p14="http://schemas.microsoft.com/office/powerpoint/2010/main">
    <mc:Choice Requires="p14">
      <p:transition spd="slow" p14:dur="2000" advTm="33394"/>
    </mc:Choice>
    <mc:Fallback xmlns="">
      <p:transition spd="slow" advTm="3339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4" b="2782"/>
          <a:stretch/>
        </p:blipFill>
        <p:spPr>
          <a:xfrm>
            <a:off x="3446585" y="1111822"/>
            <a:ext cx="5634481" cy="3939318"/>
          </a:xfrm>
          <a:prstGeom prst="rect">
            <a:avLst/>
          </a:prstGeom>
        </p:spPr>
      </p:pic>
      <p:sp>
        <p:nvSpPr>
          <p:cNvPr id="2" name="Title 1"/>
          <p:cNvSpPr>
            <a:spLocks noGrp="1"/>
          </p:cNvSpPr>
          <p:nvPr>
            <p:ph type="title"/>
          </p:nvPr>
        </p:nvSpPr>
        <p:spPr>
          <a:xfrm>
            <a:off x="248420" y="26554"/>
            <a:ext cx="8520600" cy="572700"/>
          </a:xfrm>
        </p:spPr>
        <p:txBody>
          <a:bodyPr/>
          <a:lstStyle/>
          <a:p>
            <a:r>
              <a:rPr lang="en-US" dirty="0"/>
              <a:t>S-MODE campaigns west of San Francisco</a:t>
            </a:r>
          </a:p>
        </p:txBody>
      </p:sp>
      <p:sp>
        <p:nvSpPr>
          <p:cNvPr id="5" name="Slide Number Placeholder 4"/>
          <p:cNvSpPr>
            <a:spLocks noGrp="1"/>
          </p:cNvSpPr>
          <p:nvPr>
            <p:ph type="sldNum" sz="quarter" idx="2"/>
          </p:nvPr>
        </p:nvSpPr>
        <p:spPr>
          <a:xfrm>
            <a:off x="8367293" y="4769353"/>
            <a:ext cx="548700" cy="3936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6CB4B4D-7CA3-9044-876B-883B54F8677D}" type="slidenum">
              <a:rPr kumimoji="0" lang="en-US"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000" b="0" i="0" u="none" strike="noStrike" kern="0" cap="none" spc="0" normalizeH="0" baseline="0" noProof="0">
              <a:ln>
                <a:noFill/>
              </a:ln>
              <a:solidFill>
                <a:srgbClr val="595959"/>
              </a:solidFill>
              <a:effectLst/>
              <a:uLnTx/>
              <a:uFillTx/>
              <a:latin typeface="Arial"/>
              <a:cs typeface="Arial"/>
              <a:sym typeface="Arial"/>
            </a:endParaRPr>
          </a:p>
        </p:txBody>
      </p:sp>
      <p:sp>
        <p:nvSpPr>
          <p:cNvPr id="4" name="TextBox 3"/>
          <p:cNvSpPr txBox="1"/>
          <p:nvPr/>
        </p:nvSpPr>
        <p:spPr>
          <a:xfrm>
            <a:off x="4184006" y="1163141"/>
            <a:ext cx="4159638" cy="307777"/>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Satellite Sea Surface Temperature, Oct 19, 2021</a:t>
            </a:r>
          </a:p>
        </p:txBody>
      </p:sp>
      <p:grpSp>
        <p:nvGrpSpPr>
          <p:cNvPr id="7" name="Group 6">
            <a:extLst>
              <a:ext uri="{FF2B5EF4-FFF2-40B4-BE49-F238E27FC236}">
                <a16:creationId xmlns:a16="http://schemas.microsoft.com/office/drawing/2014/main" id="{C9F9AF46-4616-0D12-48EC-56915155A73B}"/>
              </a:ext>
            </a:extLst>
          </p:cNvPr>
          <p:cNvGrpSpPr>
            <a:grpSpLocks noChangeAspect="1"/>
          </p:cNvGrpSpPr>
          <p:nvPr/>
        </p:nvGrpSpPr>
        <p:grpSpPr>
          <a:xfrm>
            <a:off x="54397" y="652590"/>
            <a:ext cx="3447718" cy="2461538"/>
            <a:chOff x="1446028" y="154322"/>
            <a:chExt cx="7026430" cy="5016600"/>
          </a:xfrm>
        </p:grpSpPr>
        <p:pic>
          <p:nvPicPr>
            <p:cNvPr id="8" name="Picture 7">
              <a:extLst>
                <a:ext uri="{FF2B5EF4-FFF2-40B4-BE49-F238E27FC236}">
                  <a16:creationId xmlns:a16="http://schemas.microsoft.com/office/drawing/2014/main" id="{AD90D596-94AA-94E6-E351-CFF14B1CE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028" y="1252959"/>
              <a:ext cx="7026430" cy="3917963"/>
            </a:xfrm>
            <a:prstGeom prst="rect">
              <a:avLst/>
            </a:prstGeom>
          </p:spPr>
        </p:pic>
        <p:pic>
          <p:nvPicPr>
            <p:cNvPr id="9" name="Picture 8">
              <a:extLst>
                <a:ext uri="{FF2B5EF4-FFF2-40B4-BE49-F238E27FC236}">
                  <a16:creationId xmlns:a16="http://schemas.microsoft.com/office/drawing/2014/main" id="{E6EA3ABC-C918-E60B-46C5-05D8CE5BD507}"/>
                </a:ext>
              </a:extLst>
            </p:cNvPr>
            <p:cNvPicPr>
              <a:picLocks noChangeAspect="1"/>
            </p:cNvPicPr>
            <p:nvPr/>
          </p:nvPicPr>
          <p:blipFill>
            <a:blip r:embed="rId4"/>
            <a:stretch>
              <a:fillRect/>
            </a:stretch>
          </p:blipFill>
          <p:spPr>
            <a:xfrm>
              <a:off x="1446028" y="154322"/>
              <a:ext cx="7026430" cy="3952367"/>
            </a:xfrm>
            <a:prstGeom prst="rect">
              <a:avLst/>
            </a:prstGeom>
          </p:spPr>
        </p:pic>
      </p:grpSp>
      <p:sp>
        <p:nvSpPr>
          <p:cNvPr id="10" name="TextBox 9">
            <a:extLst>
              <a:ext uri="{FF2B5EF4-FFF2-40B4-BE49-F238E27FC236}">
                <a16:creationId xmlns:a16="http://schemas.microsoft.com/office/drawing/2014/main" id="{64996537-5A35-DC3F-9164-61009E2E32EC}"/>
              </a:ext>
            </a:extLst>
          </p:cNvPr>
          <p:cNvSpPr txBox="1"/>
          <p:nvPr/>
        </p:nvSpPr>
        <p:spPr>
          <a:xfrm>
            <a:off x="200610" y="3292025"/>
            <a:ext cx="3168231" cy="1477328"/>
          </a:xfrm>
          <a:prstGeom prst="rect">
            <a:avLst/>
          </a:prstGeom>
          <a:solidFill>
            <a:schemeClr val="tx2">
              <a:lumMod val="20000"/>
              <a:lumOff val="80000"/>
            </a:schemeClr>
          </a:solidFill>
          <a:ln w="34925">
            <a:solidFill>
              <a:srgbClr val="000000"/>
            </a:solidFill>
          </a:ln>
        </p:spPr>
        <p:txBody>
          <a:bodyPr wrap="square" rtlCol="0">
            <a:spAutoFit/>
          </a:bodyPr>
          <a:lstStyle/>
          <a:p>
            <a:pPr algn="ctr" defTabSz="914378">
              <a:defRPr/>
            </a:pPr>
            <a:r>
              <a:rPr lang="en-US" sz="1800" dirty="0">
                <a:ea typeface="ＭＳ Ｐゴシック" charset="0"/>
              </a:rPr>
              <a:t>Three aircraft and a fleet of robotic vehicles to investigate the role of </a:t>
            </a:r>
            <a:r>
              <a:rPr lang="en-US" sz="1800" dirty="0" err="1">
                <a:ea typeface="ＭＳ Ｐゴシック" charset="0"/>
              </a:rPr>
              <a:t>submesoscale</a:t>
            </a:r>
            <a:r>
              <a:rPr lang="en-US" sz="1800" dirty="0">
                <a:ea typeface="ＭＳ Ｐゴシック" charset="0"/>
              </a:rPr>
              <a:t> eddies in ocean heat and nutrient transport</a:t>
            </a:r>
          </a:p>
        </p:txBody>
      </p:sp>
      <p:pic>
        <p:nvPicPr>
          <p:cNvPr id="11" name="Google Shape;106;p18">
            <a:extLst>
              <a:ext uri="{FF2B5EF4-FFF2-40B4-BE49-F238E27FC236}">
                <a16:creationId xmlns:a16="http://schemas.microsoft.com/office/drawing/2014/main" id="{25CEB805-1951-E0E6-B186-C5601EC408EE}"/>
              </a:ext>
            </a:extLst>
          </p:cNvPr>
          <p:cNvPicPr preferRelativeResize="0"/>
          <p:nvPr/>
        </p:nvPicPr>
        <p:blipFill>
          <a:blip r:embed="rId5">
            <a:alphaModFix/>
          </a:blip>
          <a:stretch>
            <a:fillRect/>
          </a:stretch>
        </p:blipFill>
        <p:spPr>
          <a:xfrm>
            <a:off x="8176052" y="76200"/>
            <a:ext cx="967951" cy="997975"/>
          </a:xfrm>
          <a:prstGeom prst="rect">
            <a:avLst/>
          </a:prstGeom>
          <a:noFill/>
          <a:ln>
            <a:noFill/>
          </a:ln>
        </p:spPr>
      </p:pic>
      <p:cxnSp>
        <p:nvCxnSpPr>
          <p:cNvPr id="12" name="Google Shape;107;p18">
            <a:extLst>
              <a:ext uri="{FF2B5EF4-FFF2-40B4-BE49-F238E27FC236}">
                <a16:creationId xmlns:a16="http://schemas.microsoft.com/office/drawing/2014/main" id="{87F7EDA8-7CC2-AFA9-5C15-8FC51A3E26CC}"/>
              </a:ext>
            </a:extLst>
          </p:cNvPr>
          <p:cNvCxnSpPr>
            <a:endCxn id="11" idx="1"/>
          </p:cNvCxnSpPr>
          <p:nvPr/>
        </p:nvCxnSpPr>
        <p:spPr>
          <a:xfrm rot="10800000" flipH="1">
            <a:off x="105152" y="575187"/>
            <a:ext cx="8070900" cy="35700"/>
          </a:xfrm>
          <a:prstGeom prst="straightConnector1">
            <a:avLst/>
          </a:prstGeom>
          <a:noFill/>
          <a:ln w="76200" cap="flat" cmpd="sng">
            <a:solidFill>
              <a:srgbClr val="0B5394"/>
            </a:solidFill>
            <a:prstDash val="solid"/>
            <a:round/>
            <a:headEnd type="none" w="med" len="med"/>
            <a:tailEnd type="none" w="med" len="med"/>
          </a:ln>
          <a:effectLst>
            <a:outerShdw blurRad="57150" dist="19050" dir="5400000" algn="bl" rotWithShape="0">
              <a:srgbClr val="000000">
                <a:alpha val="50000"/>
              </a:srgbClr>
            </a:outerShdw>
          </a:effectLst>
        </p:spPr>
      </p:cxnSp>
    </p:spTree>
    <p:extLst>
      <p:ext uri="{BB962C8B-B14F-4D97-AF65-F5344CB8AC3E}">
        <p14:creationId xmlns:p14="http://schemas.microsoft.com/office/powerpoint/2010/main" val="685284258"/>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362b6aa-9e52-454d-a744-a011f89449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D5BADFAE2D5F4C918B95ED792D7747" ma:contentTypeVersion="13" ma:contentTypeDescription="Create a new document." ma:contentTypeScope="" ma:versionID="49810404df4e960686415578159011f0">
  <xsd:schema xmlns:xsd="http://www.w3.org/2001/XMLSchema" xmlns:xs="http://www.w3.org/2001/XMLSchema" xmlns:p="http://schemas.microsoft.com/office/2006/metadata/properties" xmlns:ns3="e362b6aa-9e52-454d-a744-a011f894490f" xmlns:ns4="b72fe5af-dab8-4825-a884-e8db0f5fadbe" targetNamespace="http://schemas.microsoft.com/office/2006/metadata/properties" ma:root="true" ma:fieldsID="caec1d1a73fea4b1a381a2d3143e381e" ns3:_="" ns4:_="">
    <xsd:import namespace="e362b6aa-9e52-454d-a744-a011f894490f"/>
    <xsd:import namespace="b72fe5af-dab8-4825-a884-e8db0f5fadb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2b6aa-9e52-454d-a744-a011f89449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2fe5af-dab8-4825-a884-e8db0f5fadb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24EFDA-DDE8-474D-8F5C-B0CD8C981C6C}">
  <ds:schemaRefs>
    <ds:schemaRef ds:uri="http://schemas.microsoft.com/sharepoint/v3/contenttype/forms"/>
  </ds:schemaRefs>
</ds:datastoreItem>
</file>

<file path=customXml/itemProps2.xml><?xml version="1.0" encoding="utf-8"?>
<ds:datastoreItem xmlns:ds="http://schemas.openxmlformats.org/officeDocument/2006/customXml" ds:itemID="{B8A44438-6E1E-486F-A643-882E68E6894A}">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b72fe5af-dab8-4825-a884-e8db0f5fadbe"/>
    <ds:schemaRef ds:uri="e362b6aa-9e52-454d-a744-a011f894490f"/>
    <ds:schemaRef ds:uri="http://www.w3.org/XML/1998/namespace"/>
  </ds:schemaRefs>
</ds:datastoreItem>
</file>

<file path=customXml/itemProps3.xml><?xml version="1.0" encoding="utf-8"?>
<ds:datastoreItem xmlns:ds="http://schemas.openxmlformats.org/officeDocument/2006/customXml" ds:itemID="{FDE46E71-9E02-43B3-9673-BB60BE2FD8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2b6aa-9e52-454d-a744-a011f894490f"/>
    <ds:schemaRef ds:uri="b72fe5af-dab8-4825-a884-e8db0f5fad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19566</TotalTime>
  <Words>325</Words>
  <Application>Microsoft Office PowerPoint</Application>
  <PresentationFormat>On-screen Show (16:9)</PresentationFormat>
  <Paragraphs>26</Paragraphs>
  <Slides>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Roboto</vt:lpstr>
      <vt:lpstr>Arial</vt:lpstr>
      <vt:lpstr>Segoe UI</vt:lpstr>
      <vt:lpstr>Simple Light</vt:lpstr>
      <vt:lpstr>S-MODE: the Sub-Mesoscale Ocean Dynamics Experiment (EVS-3)</vt:lpstr>
      <vt:lpstr>Image from Apollo 7 (1968 near Baja Peninsula)</vt:lpstr>
      <vt:lpstr>“Maybe the whole ocean is like this. I don’t know.”   Paul Scully-Power, astronaut/oceanographer on Challenger Mission STS41G (1984)</vt:lpstr>
      <vt:lpstr>S-MODE Earth Venture Suboribital Investigation (EVS-3)</vt:lpstr>
      <vt:lpstr>S-MODE campaigns west of San Francisco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Sub-Mesoscale Ocean Dynamics Experiment</dc:title>
  <dc:creator>Tom Farrar</dc:creator>
  <cp:lastModifiedBy>Tom Farrar</cp:lastModifiedBy>
  <cp:revision>252</cp:revision>
  <cp:lastPrinted>2019-12-01T20:55:34Z</cp:lastPrinted>
  <dcterms:modified xsi:type="dcterms:W3CDTF">2023-08-21T16:35:22Z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0x01010087D5BADFAE2D5F4C918B95ED792D7747</vt:lpwstr>
  </property>
</Properties>
</file>