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66" r:id="rId1"/>
  </p:sldMasterIdLst>
  <p:notesMasterIdLst>
    <p:notesMasterId r:id="rId7"/>
  </p:notesMasterIdLst>
  <p:handoutMasterIdLst>
    <p:handoutMasterId r:id="rId8"/>
  </p:handoutMasterIdLst>
  <p:sldIdLst>
    <p:sldId id="15946" r:id="rId2"/>
    <p:sldId id="15942" r:id="rId3"/>
    <p:sldId id="511" r:id="rId4"/>
    <p:sldId id="15937" r:id="rId5"/>
    <p:sldId id="15947" r:id="rId6"/>
  </p:sldIdLst>
  <p:sldSz cx="12192000" cy="6858000"/>
  <p:notesSz cx="7077075" cy="9051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51">
          <p15:clr>
            <a:srgbClr val="A4A3A4"/>
          </p15:clr>
        </p15:guide>
        <p15:guide id="2" pos="22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E6A797"/>
    <a:srgbClr val="50ACC4"/>
    <a:srgbClr val="FFCC00"/>
    <a:srgbClr val="BBE0E3"/>
    <a:srgbClr val="E32E22"/>
    <a:srgbClr val="F12D57"/>
    <a:srgbClr val="FD262D"/>
    <a:srgbClr val="FF00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45" autoAdjust="0"/>
    <p:restoredTop sz="96170" autoAdjust="0"/>
  </p:normalViewPr>
  <p:slideViewPr>
    <p:cSldViewPr>
      <p:cViewPr varScale="1">
        <p:scale>
          <a:sx n="125" d="100"/>
          <a:sy n="125" d="100"/>
        </p:scale>
        <p:origin x="304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5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2608" y="200"/>
      </p:cViewPr>
      <p:guideLst>
        <p:guide orient="horz" pos="2851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6099" cy="4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9" rIns="93176" bIns="46589" numCol="1" anchor="t" anchorCtr="0" compatLnSpc="1">
            <a:prstTxWarp prst="textNoShape">
              <a:avLst/>
            </a:prstTxWarp>
          </a:bodyPr>
          <a:lstStyle>
            <a:lvl1pPr defTabSz="93099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9392" y="0"/>
            <a:ext cx="3066099" cy="4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9" rIns="93176" bIns="46589" numCol="1" anchor="t" anchorCtr="0" compatLnSpc="1">
            <a:prstTxWarp prst="textNoShape">
              <a:avLst/>
            </a:prstTxWarp>
          </a:bodyPr>
          <a:lstStyle>
            <a:lvl1pPr algn="r" defTabSz="93099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97805"/>
            <a:ext cx="3066099" cy="4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9" rIns="93176" bIns="46589" numCol="1" anchor="b" anchorCtr="0" compatLnSpc="1">
            <a:prstTxWarp prst="textNoShape">
              <a:avLst/>
            </a:prstTxWarp>
          </a:bodyPr>
          <a:lstStyle>
            <a:lvl1pPr defTabSz="93099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9392" y="8597805"/>
            <a:ext cx="3066099" cy="4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9" rIns="93176" bIns="46589" numCol="1" anchor="b" anchorCtr="0" compatLnSpc="1">
            <a:prstTxWarp prst="textNoShape">
              <a:avLst/>
            </a:prstTxWarp>
          </a:bodyPr>
          <a:lstStyle>
            <a:lvl1pPr algn="r" defTabSz="930999">
              <a:defRPr sz="1200">
                <a:latin typeface="Arial" charset="0"/>
              </a:defRPr>
            </a:lvl1pPr>
          </a:lstStyle>
          <a:p>
            <a:pPr>
              <a:defRPr/>
            </a:pPr>
            <a:fld id="{C3A90E93-00FA-403E-B316-40B25E62A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23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6099" cy="4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9" rIns="93176" bIns="46589" numCol="1" anchor="t" anchorCtr="0" compatLnSpc="1">
            <a:prstTxWarp prst="textNoShape">
              <a:avLst/>
            </a:prstTxWarp>
          </a:bodyPr>
          <a:lstStyle>
            <a:lvl1pPr defTabSz="93099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9392" y="0"/>
            <a:ext cx="3066099" cy="4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9" rIns="93176" bIns="46589" numCol="1" anchor="t" anchorCtr="0" compatLnSpc="1">
            <a:prstTxWarp prst="textNoShape">
              <a:avLst/>
            </a:prstTxWarp>
          </a:bodyPr>
          <a:lstStyle>
            <a:lvl1pPr algn="r" defTabSz="93099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23875" y="679450"/>
            <a:ext cx="6030913" cy="3394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7074" y="4300427"/>
            <a:ext cx="5662928" cy="40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9" rIns="93176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97805"/>
            <a:ext cx="3066099" cy="4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9" rIns="93176" bIns="46589" numCol="1" anchor="b" anchorCtr="0" compatLnSpc="1">
            <a:prstTxWarp prst="textNoShape">
              <a:avLst/>
            </a:prstTxWarp>
          </a:bodyPr>
          <a:lstStyle>
            <a:lvl1pPr defTabSz="93099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9392" y="8597805"/>
            <a:ext cx="3066099" cy="4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9" rIns="93176" bIns="46589" numCol="1" anchor="b" anchorCtr="0" compatLnSpc="1">
            <a:prstTxWarp prst="textNoShape">
              <a:avLst/>
            </a:prstTxWarp>
          </a:bodyPr>
          <a:lstStyle>
            <a:lvl1pPr algn="r" defTabSz="930999">
              <a:defRPr sz="1200">
                <a:latin typeface="Arial" charset="0"/>
              </a:defRPr>
            </a:lvl1pPr>
          </a:lstStyle>
          <a:p>
            <a:pPr>
              <a:defRPr/>
            </a:pPr>
            <a:fld id="{8372F366-B120-43BC-B9E6-9801C64B1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275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A7EF7-50A0-BA40-8E4D-C6B90E170D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50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72F366-B120-43BC-B9E6-9801C64B172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3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D1CD641-DC67-6C5B-81AE-65AF3F0FE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38" t="14671" r="3784" b="28339"/>
          <a:stretch/>
        </p:blipFill>
        <p:spPr>
          <a:xfrm>
            <a:off x="1934777" y="1065291"/>
            <a:ext cx="8299306" cy="420624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</p:pic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9CDEBF1A-2932-C677-88A3-FFA0052DE7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63691"/>
            <a:ext cx="1323878" cy="1988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4CB294-0CF6-E297-E0A7-55C8EB9AA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894080"/>
          </a:xfrm>
        </p:spPr>
        <p:txBody>
          <a:bodyPr>
            <a:normAutofit/>
          </a:bodyPr>
          <a:lstStyle>
            <a:lvl1pPr marL="6350" indent="0" algn="ctr">
              <a:tabLst/>
              <a:defRPr sz="6000"/>
            </a:lvl1pPr>
          </a:lstStyle>
          <a:p>
            <a:r>
              <a:rPr lang="en-US" dirty="0"/>
              <a:t>&lt;Section Title&gt;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BB4669B-16B1-ACA3-C246-9EEE109AD1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275863" y="6522011"/>
            <a:ext cx="3005119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37150" algn="ctr"/>
                <a:tab pos="10279063" algn="r"/>
              </a:tabLst>
              <a:defRPr/>
            </a:pPr>
            <a:r>
              <a:rPr lang="en-US" sz="1600" b="1" i="1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Libera CMC Briefing July 26, 2023</a:t>
            </a:r>
            <a:endParaRPr lang="en-US" sz="1600" b="1" i="1" kern="1200" dirty="0">
              <a:solidFill>
                <a:schemeClr val="tx1"/>
              </a:solidFill>
              <a:latin typeface="Times New Roman" pitchFamily="18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294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9ED7AAF-2449-B74A-996B-E861545F5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488" y="0"/>
            <a:ext cx="10570464" cy="896112"/>
          </a:xfrm>
          <a:solidFill>
            <a:srgbClr val="1B50A6"/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non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913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0" y="894080"/>
            <a:ext cx="6096000" cy="56072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6096000" y="894080"/>
            <a:ext cx="6096000" cy="55929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97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8"/>
          <p:cNvSpPr>
            <a:spLocks noChangeShapeType="1"/>
          </p:cNvSpPr>
          <p:nvPr userDrawn="1"/>
        </p:nvSpPr>
        <p:spPr bwMode="auto">
          <a:xfrm>
            <a:off x="0" y="3499720"/>
            <a:ext cx="12192000" cy="142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Line 8"/>
          <p:cNvSpPr>
            <a:spLocks noChangeShapeType="1"/>
          </p:cNvSpPr>
          <p:nvPr userDrawn="1"/>
        </p:nvSpPr>
        <p:spPr bwMode="auto">
          <a:xfrm>
            <a:off x="6096000" y="894079"/>
            <a:ext cx="0" cy="562222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6096000" y="894079"/>
            <a:ext cx="6096000" cy="26028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0" y="894080"/>
            <a:ext cx="6096000" cy="26028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0" y="3511202"/>
            <a:ext cx="6096000" cy="29992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0" y="3508397"/>
            <a:ext cx="6096000" cy="29992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0575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134" y="0"/>
            <a:ext cx="10567866" cy="894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901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5F6A709-5168-9362-5963-35774738DE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97480"/>
            <a:ext cx="12192000" cy="1463040"/>
          </a:xfrm>
        </p:spPr>
        <p:txBody>
          <a:bodyPr/>
          <a:lstStyle>
            <a:lvl1pPr>
              <a:defRPr sz="6600" b="1">
                <a:effectLst>
                  <a:outerShdw blurRad="50800" dist="50800" dir="2700000" algn="tl" rotWithShape="0">
                    <a:schemeClr val="bg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Backup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950490-BCEA-33F4-4B6D-239687D0D173}"/>
              </a:ext>
            </a:extLst>
          </p:cNvPr>
          <p:cNvSpPr/>
          <p:nvPr userDrawn="1"/>
        </p:nvSpPr>
        <p:spPr bwMode="auto">
          <a:xfrm>
            <a:off x="1621536" y="0"/>
            <a:ext cx="10570464" cy="896112"/>
          </a:xfrm>
          <a:prstGeom prst="rect">
            <a:avLst/>
          </a:prstGeom>
          <a:solidFill>
            <a:srgbClr val="1B50A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Times New Roman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38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2BBF9F-ECB1-EB9F-5DF3-ADCAFB86798D}"/>
              </a:ext>
            </a:extLst>
          </p:cNvPr>
          <p:cNvSpPr/>
          <p:nvPr userDrawn="1"/>
        </p:nvSpPr>
        <p:spPr bwMode="auto">
          <a:xfrm>
            <a:off x="1621536" y="0"/>
            <a:ext cx="10570464" cy="896112"/>
          </a:xfrm>
          <a:prstGeom prst="rect">
            <a:avLst/>
          </a:prstGeom>
          <a:solidFill>
            <a:srgbClr val="1B50A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Times New Roman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43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21083" y="0"/>
            <a:ext cx="10567866" cy="894080"/>
          </a:xfrm>
          <a:prstGeom prst="rect">
            <a:avLst/>
          </a:prstGeom>
          <a:solidFill>
            <a:srgbClr val="1B50A6"/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non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8417-15DD-222B-50E7-A710EE163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21" t="12847" r="3262" b="25369"/>
          <a:stretch/>
        </p:blipFill>
        <p:spPr>
          <a:xfrm>
            <a:off x="0" y="0"/>
            <a:ext cx="1635125" cy="894080"/>
          </a:xfrm>
          <a:prstGeom prst="rect">
            <a:avLst/>
          </a:prstGeom>
          <a:solidFill>
            <a:srgbClr val="1B50A6"/>
          </a:solidFill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BBA02F-4E9D-FDA8-E52B-613E718FF2A3}"/>
              </a:ext>
            </a:extLst>
          </p:cNvPr>
          <p:cNvSpPr/>
          <p:nvPr userDrawn="1"/>
        </p:nvSpPr>
        <p:spPr bwMode="auto">
          <a:xfrm>
            <a:off x="-2" y="6502553"/>
            <a:ext cx="12188952" cy="374904"/>
          </a:xfrm>
          <a:prstGeom prst="rect">
            <a:avLst/>
          </a:prstGeom>
          <a:solidFill>
            <a:srgbClr val="CFB87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Times New Roman" pitchFamily="-107" charset="0"/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F31688-59B1-B795-ECD6-DFBEBE5918C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02553"/>
            <a:ext cx="2114968" cy="374904"/>
          </a:xfrm>
          <a:prstGeom prst="rect">
            <a:avLst/>
          </a:prstGeom>
          <a:effectLst/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13A44C07-BA06-8D4F-B918-6992AF3636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14968" y="6522011"/>
            <a:ext cx="10077032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37150" algn="ctr"/>
                <a:tab pos="10279063" algn="r"/>
              </a:tabLst>
              <a:defRPr/>
            </a:pPr>
            <a:r>
              <a:rPr lang="en-US" sz="1600" b="1" i="1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2023 ESSP Program Forum, 22-23 Aug.		</a:t>
            </a:r>
            <a:fld id="{9CAE69F5-8163-E74C-9592-D14127B0804B}" type="slidenum">
              <a:rPr lang="en-US" sz="1600" b="1" i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137150" algn="ctr"/>
                  <a:tab pos="10279063" algn="r"/>
                </a:tabLst>
                <a:defRPr/>
              </a:pPr>
              <a:t>‹#›</a:t>
            </a:fld>
            <a:endParaRPr lang="en-US" sz="1600" b="1" i="1" kern="1200" dirty="0">
              <a:solidFill>
                <a:schemeClr val="tx1"/>
              </a:solidFill>
              <a:latin typeface="Times New Roman" pitchFamily="18" charset="0"/>
              <a:ea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04229"/>
            <a:ext cx="12192000" cy="55970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21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</p:sldLayoutIdLst>
  <p:hf sldNum="0" hdr="0" ftr="0" dt="0"/>
  <p:txStyles>
    <p:titleStyle>
      <a:lvl1pPr marL="0" indent="0" algn="l" rtl="0" eaLnBrk="1" fontAlgn="base" hangingPunct="1">
        <a:spcBef>
          <a:spcPct val="0"/>
        </a:spcBef>
        <a:spcAft>
          <a:spcPct val="0"/>
        </a:spcAft>
        <a:tabLst/>
        <a:defRPr sz="6000" b="1">
          <a:solidFill>
            <a:schemeClr val="bg1"/>
          </a:solidFill>
          <a:latin typeface="+mn-lt"/>
          <a:ea typeface="Arial" charset="0"/>
          <a:cs typeface="Arial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-107" charset="0"/>
          <a:ea typeface="MS PGothic" pitchFamily="34" charset="-128"/>
          <a:cs typeface="MS PGothic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-107" charset="0"/>
          <a:ea typeface="MS PGothic" pitchFamily="34" charset="-128"/>
          <a:cs typeface="MS PGothic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-107" charset="0"/>
          <a:ea typeface="MS PGothic" pitchFamily="34" charset="-128"/>
          <a:cs typeface="MS PGothic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-107" charset="0"/>
          <a:ea typeface="MS PGothic" pitchFamily="34" charset="-128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-107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-107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-107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-107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1EE319A-152B-6F40-9943-730E61697574}"/>
              </a:ext>
            </a:extLst>
          </p:cNvPr>
          <p:cNvSpPr txBox="1">
            <a:spLocks/>
          </p:cNvSpPr>
          <p:nvPr/>
        </p:nvSpPr>
        <p:spPr>
          <a:xfrm>
            <a:off x="5099945" y="990600"/>
            <a:ext cx="7042545" cy="58674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5000"/>
              <a:buFontTx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charset="0"/>
              </a:rPr>
              <a:t>Libera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charset="0"/>
              </a:rPr>
              <a:t> continues the 23-year CERES Climate Data Record for the Earth Radiation Budget (ERB).</a:t>
            </a:r>
          </a:p>
          <a:p>
            <a:pPr marL="228594" marR="0" lvl="1" indent="-220657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charset="0"/>
              </a:rPr>
              <a:t>Measures reflected solar and emitted terrestrial radiation from Earth</a:t>
            </a:r>
          </a:p>
          <a:p>
            <a:pPr marL="228594" marR="0" lvl="1" indent="-220657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charset="0"/>
              </a:rPr>
              <a:t>Provides fundamental climate information about the balance between incoming (from TSIS) and outgoing energy from Earth</a:t>
            </a:r>
          </a:p>
          <a:p>
            <a:pPr marL="228594" marR="0" lvl="1" indent="-220657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charset="0"/>
              </a:rPr>
              <a:t>Continuity of this climate record over time reveals the signals of climate change – connects temperature trends to energy flow</a:t>
            </a:r>
            <a:endParaRPr kumimoji="0" lang="en-US" sz="22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charset="0"/>
            </a:endParaRPr>
          </a:p>
          <a:p>
            <a:pPr marL="228594" marR="0" lvl="1" indent="-220657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charset="0"/>
              </a:rPr>
              <a:t>Libera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charset="0"/>
              </a:rPr>
              <a:t> is Innovative: </a:t>
            </a:r>
          </a:p>
          <a:p>
            <a:pPr marL="228594" marR="0" lvl="1" indent="-222245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charset="0"/>
              </a:rPr>
              <a:t>Uses state-of-the-art detectors with carbon nanotube technology, the blackest substance on Earth</a:t>
            </a:r>
          </a:p>
          <a:p>
            <a:pPr marL="228594" marR="0" lvl="1" indent="-222245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charset="0"/>
              </a:rPr>
              <a:t>Adds a split-shortwave measurement to isolate where energy from the Sun is deposited in the Earth system</a:t>
            </a:r>
          </a:p>
          <a:p>
            <a:pPr marL="228594" marR="0" lvl="1" indent="-222245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charset="0"/>
              </a:rPr>
              <a:t>Adds a wide-field-of-view camera to support split </a:t>
            </a:r>
          </a:p>
          <a:p>
            <a:pPr marL="238119" marR="0" lvl="1" indent="0" algn="l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charset="0"/>
              </a:rPr>
              <a:t>shortwave science </a:t>
            </a:r>
            <a:endParaRPr kumimoji="0" lang="en-US" sz="21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5000"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charset="0"/>
              </a:rPr>
              <a:t>Partners:</a:t>
            </a:r>
          </a:p>
          <a:p>
            <a:pPr marL="228594" marR="0" lvl="1" indent="-220657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5000"/>
              <a:buFont typeface="Wingdings" pitchFamily="2" charset="2"/>
              <a:buChar char="Ø"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charset="0"/>
              </a:rPr>
              <a:t>LASP, Ball Aerospace, NIST Boulder, Space Dynamics Lab</a:t>
            </a:r>
          </a:p>
          <a:p>
            <a:pPr marL="228594" marR="0" lvl="1" indent="-220657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5000"/>
              <a:buFont typeface="Wingdings" pitchFamily="2" charset="2"/>
              <a:buChar char="Ø"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charset="0"/>
              </a:rPr>
              <a:t>Science Team: CU, JPL, CSU, UA, UM, LBL</a:t>
            </a:r>
          </a:p>
          <a:p>
            <a:pPr marL="7937" marR="0" lvl="1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5000"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charset="0"/>
              </a:rPr>
              <a:t>Flight: </a:t>
            </a:r>
          </a:p>
          <a:p>
            <a:pPr marL="228594" marR="0" lvl="2" indent="-220657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5000"/>
              <a:buFont typeface="Wingdings" pitchFamily="2" charset="2"/>
              <a:buChar char="Ø"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charset="0"/>
              </a:rPr>
              <a:t>JPSS-4, 2027 launch; 5-year mission</a:t>
            </a:r>
          </a:p>
          <a:p>
            <a:pPr marL="7937" marR="0" lvl="1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5000"/>
              <a:buFontTx/>
              <a:buNone/>
              <a:tabLst/>
              <a:defRPr/>
            </a:pP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charset="0"/>
            </a:endParaRPr>
          </a:p>
          <a:p>
            <a:pPr marL="7937" marR="0" lvl="1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5000"/>
              <a:buFontTx/>
              <a:buNone/>
              <a:tabLst/>
              <a:defRPr/>
            </a:pP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charset="0"/>
            </a:endParaRPr>
          </a:p>
          <a:p>
            <a:pPr marL="158753" marR="0" lvl="0" indent="-230182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5000"/>
              <a:buFont typeface="Wingdings" pitchFamily="2" charset="2"/>
              <a:buChar char="Ø"/>
              <a:tabLst/>
              <a:defRPr/>
            </a:pP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B58E96-AD81-980D-CFD5-3542AECCFB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4881" y="4130125"/>
            <a:ext cx="1711724" cy="237744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3BDEDCE-C840-544E-A40A-5DDF806FF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  <a:spcAft>
                <a:spcPts val="300"/>
              </a:spcAft>
            </a:pPr>
            <a:r>
              <a:rPr lang="en-GB" sz="4900" i="1" dirty="0"/>
              <a:t>Libera</a:t>
            </a:r>
            <a:r>
              <a:rPr lang="en-GB" sz="4900" dirty="0"/>
              <a:t>, Earth Venture Continuity-1 Mission </a:t>
            </a:r>
            <a:br>
              <a:rPr lang="en-GB" dirty="0">
                <a:latin typeface="+mn-lt"/>
              </a:rPr>
            </a:br>
            <a:r>
              <a:rPr lang="en-GB" sz="2200" i="1" dirty="0"/>
              <a:t>’Li-be-</a:t>
            </a:r>
            <a:r>
              <a:rPr lang="en-GB" sz="2200" i="1" dirty="0" err="1"/>
              <a:t>ra</a:t>
            </a:r>
            <a:r>
              <a:rPr lang="en-GB" sz="2200" i="1" dirty="0"/>
              <a:t>, named for the daughter of Ceres in Roman mythology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2E24E0-4CD9-FA4E-A80E-19B6ABCDD19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" y="927930"/>
            <a:ext cx="5029200" cy="2814639"/>
          </a:xfr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29251F-2EA0-AD14-7B7A-23E4DFAE18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9"/>
          <a:stretch/>
        </p:blipFill>
        <p:spPr>
          <a:xfrm>
            <a:off x="6376" y="3741684"/>
            <a:ext cx="5029200" cy="27302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BFA56F-5EF5-0E42-9DD5-5048B89857F9}"/>
              </a:ext>
            </a:extLst>
          </p:cNvPr>
          <p:cNvSpPr txBox="1"/>
          <p:nvPr/>
        </p:nvSpPr>
        <p:spPr>
          <a:xfrm>
            <a:off x="14784" y="888527"/>
            <a:ext cx="501571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Outgoing Earth 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  <a:ea typeface="MS PGothic" pitchFamily="34" charset="-128"/>
              </a:rPr>
              <a:t>Radiation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B91005-2835-D043-7169-977AE1372445}"/>
              </a:ext>
            </a:extLst>
          </p:cNvPr>
          <p:cNvSpPr/>
          <p:nvPr/>
        </p:nvSpPr>
        <p:spPr bwMode="auto">
          <a:xfrm>
            <a:off x="14784" y="888527"/>
            <a:ext cx="5015712" cy="5583392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Times New Roman" pitchFamily="-107" charset="0"/>
              <a:ea typeface="MS PGothic" pitchFamily="34" charset="-128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133844-AAB0-4641-865C-8C5FCFE03956}"/>
              </a:ext>
            </a:extLst>
          </p:cNvPr>
          <p:cNvSpPr txBox="1"/>
          <p:nvPr/>
        </p:nvSpPr>
        <p:spPr>
          <a:xfrm>
            <a:off x="19408" y="3744410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Joint Polar Satellite System-4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9AF1AB4-B67E-2542-AE07-7953908B52DC}"/>
              </a:ext>
            </a:extLst>
          </p:cNvPr>
          <p:cNvCxnSpPr>
            <a:cxnSpLocks/>
          </p:cNvCxnSpPr>
          <p:nvPr/>
        </p:nvCxnSpPr>
        <p:spPr bwMode="auto">
          <a:xfrm>
            <a:off x="49509" y="3726523"/>
            <a:ext cx="5015712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29075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68F122E-C570-7F2C-321A-7B64E7AAB5A7}"/>
              </a:ext>
            </a:extLst>
          </p:cNvPr>
          <p:cNvGrpSpPr/>
          <p:nvPr/>
        </p:nvGrpSpPr>
        <p:grpSpPr>
          <a:xfrm>
            <a:off x="7010400" y="4191000"/>
            <a:ext cx="5090160" cy="2275158"/>
            <a:chOff x="7010400" y="4100379"/>
            <a:chExt cx="5090160" cy="22751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73A4E49-D382-3961-9062-651A9099C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980" t="-203" r="35710" b="69760"/>
            <a:stretch/>
          </p:blipFill>
          <p:spPr bwMode="auto">
            <a:xfrm>
              <a:off x="7010400" y="4100379"/>
              <a:ext cx="5090160" cy="227515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988094F-6DE1-FF20-6F78-74E24FB0B49C}"/>
                </a:ext>
              </a:extLst>
            </p:cNvPr>
            <p:cNvSpPr txBox="1"/>
            <p:nvPr/>
          </p:nvSpPr>
          <p:spPr>
            <a:xfrm>
              <a:off x="8229600" y="4100379"/>
              <a:ext cx="3352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tx1"/>
                  </a:solidFill>
                  <a:latin typeface="+mn-lt"/>
                </a:rPr>
                <a:t>Global Net Shortwave Anomaly</a:t>
              </a:r>
            </a:p>
          </p:txBody>
        </p:sp>
      </p:grp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0EEEBE1A-B2DC-B149-9F66-6A1E59956E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990600"/>
            <a:ext cx="4480560" cy="302755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98AAC366-7554-3144-BE26-3E31D3CCD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Libera</a:t>
            </a:r>
            <a:r>
              <a:rPr lang="en-US" dirty="0"/>
              <a:t> Science Goals &amp; Objectives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CC20C5-2C12-1042-BF03-E788DCF1E2E2}"/>
              </a:ext>
            </a:extLst>
          </p:cNvPr>
          <p:cNvSpPr txBox="1"/>
          <p:nvPr/>
        </p:nvSpPr>
        <p:spPr>
          <a:xfrm>
            <a:off x="147320" y="914400"/>
            <a:ext cx="739648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2" indent="-257162" algn="l">
              <a:buAutoNum type="arabicParenR"/>
            </a:pPr>
            <a:r>
              <a:rPr lang="en-US" sz="2400" b="1" dirty="0">
                <a:latin typeface="+mn-lt"/>
                <a:cs typeface="Arial" panose="020B0604020202020204" pitchFamily="34" charset="0"/>
              </a:rPr>
              <a:t>Provide seamless continuity of the ERB CDR with characteristics identical to CERES</a:t>
            </a:r>
          </a:p>
          <a:p>
            <a:pPr marL="628627" lvl="1" indent="-285744" algn="l">
              <a:buFont typeface="Wingdings" pitchFamily="2" charset="2"/>
              <a:buChar char="Ø"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Prevents gap in ERB climate date record. </a:t>
            </a:r>
          </a:p>
          <a:p>
            <a:pPr marL="628627" lvl="1" indent="-285744" algn="l">
              <a:buFont typeface="Wingdings" pitchFamily="2" charset="2"/>
              <a:buChar char="Ø"/>
            </a:pPr>
            <a:r>
              <a:rPr lang="en-US" sz="2000" b="1" dirty="0">
                <a:latin typeface="+mn-lt"/>
                <a:cs typeface="Arial" panose="020B0604020202020204" pitchFamily="34" charset="0"/>
              </a:rPr>
              <a:t>Science objective 1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: Identify and quantify processes responsible for variability of ERB </a:t>
            </a:r>
          </a:p>
          <a:p>
            <a:pPr marL="257162" indent="-257162" algn="l">
              <a:buAutoNum type="arabicParenR"/>
            </a:pPr>
            <a:r>
              <a:rPr lang="en-US" sz="2400" b="1" dirty="0">
                <a:latin typeface="+mn-lt"/>
                <a:cs typeface="Arial" panose="020B0604020202020204" pitchFamily="34" charset="0"/>
              </a:rPr>
              <a:t>Develop a self-contained, innovative, affordable observing system</a:t>
            </a:r>
          </a:p>
          <a:p>
            <a:pPr marL="628627" lvl="1" indent="-285744" algn="l">
              <a:buFont typeface="Wingdings" pitchFamily="2" charset="2"/>
              <a:buChar char="Ø"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Novel detectors improve accuracy &amp; stability – pave way toward future  missions.</a:t>
            </a:r>
          </a:p>
          <a:p>
            <a:pPr marL="628627" lvl="1" indent="-285744" algn="l">
              <a:buFont typeface="Wingdings" pitchFamily="2" charset="2"/>
              <a:buChar char="Ø"/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Science objective 2: 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demonstrate 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wide field-of-view camera capabilities to provide scene &amp; angular context</a:t>
            </a:r>
            <a:endParaRPr lang="en-US" sz="2000" b="1" dirty="0">
              <a:latin typeface="+mn-lt"/>
              <a:cs typeface="Arial" panose="020B0604020202020204" pitchFamily="34" charset="0"/>
            </a:endParaRPr>
          </a:p>
          <a:p>
            <a:pPr marL="257162" indent="-257162" algn="l">
              <a:buAutoNum type="arabicParenR"/>
            </a:pPr>
            <a:r>
              <a:rPr lang="en-US" sz="2400" b="1" dirty="0">
                <a:latin typeface="+mn-lt"/>
                <a:cs typeface="Arial" panose="020B0604020202020204" pitchFamily="34" charset="0"/>
              </a:rPr>
              <a:t>Provide new and enhanced capabilities to extend ERB science</a:t>
            </a:r>
          </a:p>
          <a:p>
            <a:pPr marL="628627" lvl="1" indent="-285744" algn="l">
              <a:buFont typeface="Wingdings" pitchFamily="2" charset="2"/>
              <a:buChar char="Ø"/>
            </a:pPr>
            <a:r>
              <a:rPr lang="en-US" sz="2000" dirty="0">
                <a:latin typeface="+mn-lt"/>
                <a:cs typeface="Arial" panose="020B0604020202020204" pitchFamily="34" charset="0"/>
              </a:rPr>
              <a:t>Split-Shortwave measurement to quantify SW energy disposition</a:t>
            </a:r>
          </a:p>
          <a:p>
            <a:pPr marL="628627" lvl="1" indent="-285744" algn="l">
              <a:buFont typeface="Wingdings" pitchFamily="2" charset="2"/>
              <a:buChar char="Ø"/>
            </a:pPr>
            <a:r>
              <a:rPr lang="en-US" sz="2000" b="1" dirty="0">
                <a:latin typeface="+mn-lt"/>
                <a:cs typeface="Arial" panose="020B0604020202020204" pitchFamily="34" charset="0"/>
              </a:rPr>
              <a:t>Science objective 3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: Revolutionize understanding of spatio-temporal variations in SW, VIS &amp; NIR irradiance</a:t>
            </a:r>
            <a:endParaRPr lang="en-US" sz="2000" b="1" dirty="0">
              <a:latin typeface="+mn-lt"/>
              <a:cs typeface="Arial" panose="020B0604020202020204" pitchFamily="34" charset="0"/>
            </a:endParaRPr>
          </a:p>
          <a:p>
            <a:pPr marL="600045" lvl="1" indent="-257162" algn="l">
              <a:buFont typeface="Arial" panose="020B0604020202020204" pitchFamily="34" charset="0"/>
              <a:buChar char="•"/>
            </a:pPr>
            <a:endParaRPr lang="en-US" sz="1400" dirty="0">
              <a:latin typeface="+mn-lt"/>
              <a:cs typeface="Arial" panose="020B0604020202020204" pitchFamily="34" charset="0"/>
            </a:endParaRPr>
          </a:p>
          <a:p>
            <a:pPr marL="600045" lvl="1" indent="-257162" algn="l">
              <a:buFont typeface="Arial" panose="020B0604020202020204" pitchFamily="34" charset="0"/>
              <a:buChar char="•"/>
            </a:pPr>
            <a:endParaRPr lang="en-US" sz="1400" dirty="0">
              <a:latin typeface="+mn-lt"/>
              <a:cs typeface="Arial" panose="020B0604020202020204" pitchFamily="34" charset="0"/>
            </a:endParaRPr>
          </a:p>
          <a:p>
            <a:pPr marL="600045" lvl="1" indent="-257162" algn="l">
              <a:buFont typeface="Arial" panose="020B0604020202020204" pitchFamily="34" charset="0"/>
              <a:buChar char="•"/>
            </a:pPr>
            <a:endParaRPr lang="en-US" sz="1400" dirty="0">
              <a:latin typeface="+mn-lt"/>
              <a:cs typeface="Arial" panose="020B0604020202020204" pitchFamily="34" charset="0"/>
            </a:endParaRPr>
          </a:p>
          <a:p>
            <a:pPr marL="600045" lvl="1" indent="-257162">
              <a:buFont typeface="Arial" panose="020B0604020202020204" pitchFamily="34" charset="0"/>
              <a:buChar char="•"/>
            </a:pPr>
            <a:endParaRPr lang="en-US" sz="1400" dirty="0">
              <a:latin typeface="+mn-lt"/>
              <a:cs typeface="Arial" panose="020B0604020202020204" pitchFamily="34" charset="0"/>
            </a:endParaRPr>
          </a:p>
          <a:p>
            <a:pPr marL="600045" lvl="1" indent="-257162">
              <a:buFont typeface="Arial" panose="020B0604020202020204" pitchFamily="34" charset="0"/>
              <a:buChar char="•"/>
            </a:pPr>
            <a:endParaRPr lang="en-US" sz="1400" dirty="0">
              <a:latin typeface="+mn-lt"/>
              <a:cs typeface="Arial" panose="020B0604020202020204" pitchFamily="34" charset="0"/>
            </a:endParaRPr>
          </a:p>
          <a:p>
            <a:pPr marL="257162" indent="-257162">
              <a:buAutoNum type="arabicParenR"/>
            </a:pPr>
            <a:endParaRPr lang="en-US" sz="1400" dirty="0">
              <a:latin typeface="+mn-lt"/>
              <a:cs typeface="Arial" panose="020B0604020202020204" pitchFamily="34" charset="0"/>
            </a:endParaRPr>
          </a:p>
          <a:p>
            <a:pPr marL="257162" indent="-257162">
              <a:buAutoNum type="arabicParenR"/>
            </a:pPr>
            <a:endParaRPr lang="en-US" sz="1400" dirty="0">
              <a:latin typeface="+mn-lt"/>
              <a:cs typeface="Arial" panose="020B0604020202020204" pitchFamily="34" charset="0"/>
            </a:endParaRPr>
          </a:p>
          <a:p>
            <a:endParaRPr lang="en-US" sz="1400" b="1" u="sng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821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ender_2006_fig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88" y="76200"/>
            <a:ext cx="8597831" cy="6400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38400" y="6214646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+mn-lt"/>
              </a:rPr>
              <a:t>Bender et al. </a:t>
            </a:r>
            <a:r>
              <a:rPr lang="en-US" dirty="0">
                <a:latin typeface="+mn-lt"/>
              </a:rPr>
              <a:t>2006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416792" y="3771124"/>
            <a:ext cx="63246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16792" y="4689665"/>
            <a:ext cx="63246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8458200" y="3792000"/>
            <a:ext cx="0" cy="873280"/>
          </a:xfrm>
          <a:prstGeom prst="straightConnector1">
            <a:avLst/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57800" y="3995262"/>
            <a:ext cx="3086100" cy="461665"/>
          </a:xfrm>
          <a:prstGeom prst="rect">
            <a:avLst/>
          </a:prstGeom>
          <a:solidFill>
            <a:srgbClr val="666699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+mj-lt"/>
              </a:rPr>
              <a:t>∆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Symbol"/>
              </a:rPr>
              <a:t></a:t>
            </a:r>
            <a:r>
              <a:rPr lang="en-US" sz="2400" dirty="0">
                <a:solidFill>
                  <a:srgbClr val="002060"/>
                </a:solidFill>
                <a:sym typeface="Symbol"/>
              </a:rPr>
              <a:t> 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Symbol"/>
              </a:rPr>
              <a:t> 0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.01 </a:t>
            </a:r>
            <a:r>
              <a:rPr lang="en-US" sz="2400" dirty="0">
                <a:solidFill>
                  <a:srgbClr val="002060"/>
                </a:solidFill>
                <a:latin typeface="+mj-lt"/>
                <a:sym typeface="Symbol"/>
              </a:rPr>
              <a:t> 3.0 W m</a:t>
            </a:r>
            <a:r>
              <a:rPr lang="en-US" sz="2400" baseline="30000" dirty="0">
                <a:solidFill>
                  <a:srgbClr val="002060"/>
                </a:solidFill>
                <a:latin typeface="+mj-lt"/>
                <a:sym typeface="Symbol"/>
              </a:rPr>
              <a:t>-2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92E822-B7B1-9449-B7A6-5325A8C52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134" y="0"/>
            <a:ext cx="10567866" cy="894080"/>
          </a:xfrm>
        </p:spPr>
        <p:txBody>
          <a:bodyPr>
            <a:normAutofit/>
          </a:bodyPr>
          <a:lstStyle/>
          <a:p>
            <a:r>
              <a:rPr lang="en-US" sz="4400" dirty="0"/>
              <a:t>CERES vs. ERBE Albedo: Real Trend or Offset?</a:t>
            </a:r>
          </a:p>
        </p:txBody>
      </p:sp>
    </p:spTree>
    <p:extLst>
      <p:ext uri="{BB962C8B-B14F-4D97-AF65-F5344CB8AC3E}">
        <p14:creationId xmlns:p14="http://schemas.microsoft.com/office/powerpoint/2010/main" val="263526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563"/>
    </mc:Choice>
    <mc:Fallback xmlns="">
      <p:transition spd="slow" advTm="160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ED7DB-3D1D-444B-BCE7-A769A329F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Solar Irradiance Data Record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F3F37A-5A29-FD21-FAD1-6D0AE4467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66800"/>
            <a:ext cx="7772400" cy="5181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3BD9C6-A17A-1587-FE5A-994198EB2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66800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9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8CEB6-3766-9430-3C63-C5921B16C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Outgoing Earth </a:t>
            </a:r>
            <a:r>
              <a:rPr lang="en-US" sz="6000" b="1" i="1" dirty="0">
                <a:solidFill>
                  <a:prstClr val="white"/>
                </a:solidFill>
                <a:latin typeface="Calibri" panose="020F0502020204030204"/>
                <a:ea typeface="MS PGothic" pitchFamily="34" charset="-128"/>
              </a:rPr>
              <a:t>Radiation</a:t>
            </a:r>
            <a:endParaRPr lang="en-US" dirty="0"/>
          </a:p>
        </p:txBody>
      </p:sp>
      <p:pic>
        <p:nvPicPr>
          <p:cNvPr id="4" name="toa_spinning_globes_1080p.mp4">
            <a:hlinkClick r:id="" action="ppaction://media"/>
            <a:extLst>
              <a:ext uri="{FF2B5EF4-FFF2-40B4-BE49-F238E27FC236}">
                <a16:creationId xmlns:a16="http://schemas.microsoft.com/office/drawing/2014/main" id="{01F9E7FD-08EB-2BAB-29E1-CB2705446B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952500"/>
            <a:ext cx="9144000" cy="51435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3CC807-241F-3070-669A-C3A7090F6DB9}"/>
              </a:ext>
            </a:extLst>
          </p:cNvPr>
          <p:cNvSpPr/>
          <p:nvPr/>
        </p:nvSpPr>
        <p:spPr bwMode="auto">
          <a:xfrm>
            <a:off x="1981200" y="952500"/>
            <a:ext cx="8686800" cy="4953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Times New Roman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2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NewTemplate">
  <a:themeElements>
    <a:clrScheme name="T2">
      <a:dk1>
        <a:sysClr val="windowText" lastClr="000000"/>
      </a:dk1>
      <a:lt1>
        <a:sysClr val="window" lastClr="FFFFFF"/>
      </a:lt1>
      <a:dk2>
        <a:srgbClr val="263345"/>
      </a:dk2>
      <a:lt2>
        <a:srgbClr val="DEE6F2"/>
      </a:lt2>
      <a:accent1>
        <a:srgbClr val="2D4871"/>
      </a:accent1>
      <a:accent2>
        <a:srgbClr val="FF5300"/>
      </a:accent2>
      <a:accent3>
        <a:srgbClr val="A5A5A5"/>
      </a:accent3>
      <a:accent4>
        <a:srgbClr val="FFD300"/>
      </a:accent4>
      <a:accent5>
        <a:srgbClr val="1263DB"/>
      </a:accent5>
      <a:accent6>
        <a:srgbClr val="AC5E39"/>
      </a:accent6>
      <a:hlink>
        <a:srgbClr val="FF5300"/>
      </a:hlink>
      <a:folHlink>
        <a:srgbClr val="26334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imes New Roman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imes New Roman" pitchFamily="-107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New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Templat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5" id="{874546EF-579F-4D4E-A4EE-FCF53ED4EEA3}" vid="{54750188-6587-6E47-BD57-31CFA7B77E7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52018</TotalTime>
  <Words>311</Words>
  <Application>Microsoft Macintosh PowerPoint</Application>
  <PresentationFormat>Widescreen</PresentationFormat>
  <Paragraphs>42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Times New Roman</vt:lpstr>
      <vt:lpstr>Wingdings</vt:lpstr>
      <vt:lpstr>NewTemplate</vt:lpstr>
      <vt:lpstr>Libera, Earth Venture Continuity-1 Mission  ’Li-be-ra, named for the daughter of Ceres in Roman mythology</vt:lpstr>
      <vt:lpstr>Libera Science Goals &amp; Objectives</vt:lpstr>
      <vt:lpstr>CERES vs. ERBE Albedo: Real Trend or Offset?</vt:lpstr>
      <vt:lpstr>Total Solar Irradiance Data Record</vt:lpstr>
      <vt:lpstr>Outgoing Earth Radiation</vt:lpstr>
    </vt:vector>
  </TitlesOfParts>
  <Company>University of Colorado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Pilewskie</dc:creator>
  <cp:lastModifiedBy>Peter Pilewskie</cp:lastModifiedBy>
  <cp:revision>1247</cp:revision>
  <cp:lastPrinted>2019-02-12T18:26:11Z</cp:lastPrinted>
  <dcterms:created xsi:type="dcterms:W3CDTF">2011-05-22T16:35:05Z</dcterms:created>
  <dcterms:modified xsi:type="dcterms:W3CDTF">2023-08-22T16:54:52Z</dcterms:modified>
</cp:coreProperties>
</file>