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3" r:id="rId1"/>
  </p:sldMasterIdLst>
  <p:notesMasterIdLst>
    <p:notesMasterId r:id="rId9"/>
  </p:notesMasterIdLst>
  <p:sldIdLst>
    <p:sldId id="364" r:id="rId2"/>
    <p:sldId id="15516" r:id="rId3"/>
    <p:sldId id="15517" r:id="rId4"/>
    <p:sldId id="259" r:id="rId5"/>
    <p:sldId id="261" r:id="rId6"/>
    <p:sldId id="15515" r:id="rId7"/>
    <p:sldId id="38404"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p:scale>
          <a:sx n="95" d="100"/>
          <a:sy n="95" d="100"/>
        </p:scale>
        <p:origin x="1760" y="8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A1F0E-0662-DE46-835E-8C9C407E8BDE}" type="datetimeFigureOut">
              <a:rPr lang="en-US" smtClean="0"/>
              <a:t>8/17/23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85D2A-F2E9-EC4D-91D6-89DF62BB1964}" type="slidenum">
              <a:rPr lang="en-US" smtClean="0"/>
              <a:t>‹#›</a:t>
            </a:fld>
            <a:endParaRPr lang="en-US"/>
          </a:p>
        </p:txBody>
      </p:sp>
    </p:spTree>
    <p:extLst>
      <p:ext uri="{BB962C8B-B14F-4D97-AF65-F5344CB8AC3E}">
        <p14:creationId xmlns:p14="http://schemas.microsoft.com/office/powerpoint/2010/main" val="1886172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10f1408308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g10f1408308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 name="Google Shape;54;g10f1408308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102677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85D2A-F2E9-EC4D-91D6-89DF62BB1964}" type="slidenum">
              <a:rPr lang="en-US" smtClean="0"/>
              <a:t>7</a:t>
            </a:fld>
            <a:endParaRPr lang="en-US"/>
          </a:p>
        </p:txBody>
      </p:sp>
    </p:spTree>
    <p:extLst>
      <p:ext uri="{BB962C8B-B14F-4D97-AF65-F5344CB8AC3E}">
        <p14:creationId xmlns:p14="http://schemas.microsoft.com/office/powerpoint/2010/main" val="1566733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830B3D-0497-8442-A317-197A76BCA786}" type="datetimeFigureOut">
              <a:rPr lang="en-US" smtClean="0"/>
              <a:t>8/17/23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222528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30B3D-0497-8442-A317-197A76BCA786}" type="datetimeFigureOut">
              <a:rPr lang="en-US" smtClean="0"/>
              <a:t>8/17/23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1407171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30B3D-0497-8442-A317-197A76BCA786}" type="datetimeFigureOut">
              <a:rPr lang="en-US" smtClean="0"/>
              <a:t>8/17/23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2810781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30B3D-0497-8442-A317-197A76BCA786}" type="datetimeFigureOut">
              <a:rPr lang="en-US" smtClean="0"/>
              <a:t>8/17/23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108627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30B3D-0497-8442-A317-197A76BCA786}" type="datetimeFigureOut">
              <a:rPr lang="en-US" smtClean="0"/>
              <a:t>8/17/23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254857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830B3D-0497-8442-A317-197A76BCA786}" type="datetimeFigureOut">
              <a:rPr lang="en-US" smtClean="0"/>
              <a:t>8/17/23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189411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830B3D-0497-8442-A317-197A76BCA786}" type="datetimeFigureOut">
              <a:rPr lang="en-US" smtClean="0"/>
              <a:t>8/17/23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4012588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830B3D-0497-8442-A317-197A76BCA786}" type="datetimeFigureOut">
              <a:rPr lang="en-US" smtClean="0"/>
              <a:t>8/17/23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1626414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30B3D-0497-8442-A317-197A76BCA786}" type="datetimeFigureOut">
              <a:rPr lang="en-US" smtClean="0"/>
              <a:t>8/17/23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55890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830B3D-0497-8442-A317-197A76BCA786}" type="datetimeFigureOut">
              <a:rPr lang="en-US" smtClean="0"/>
              <a:t>8/17/23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71142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830B3D-0497-8442-A317-197A76BCA786}" type="datetimeFigureOut">
              <a:rPr lang="en-US" smtClean="0"/>
              <a:t>8/17/23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76B84-5FBB-7349-B35C-A7A03F642C39}" type="slidenum">
              <a:rPr lang="en-US" smtClean="0"/>
              <a:t>‹#›</a:t>
            </a:fld>
            <a:endParaRPr lang="en-US"/>
          </a:p>
        </p:txBody>
      </p:sp>
    </p:spTree>
    <p:extLst>
      <p:ext uri="{BB962C8B-B14F-4D97-AF65-F5344CB8AC3E}">
        <p14:creationId xmlns:p14="http://schemas.microsoft.com/office/powerpoint/2010/main" val="2004587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30B3D-0497-8442-A317-197A76BCA786}" type="datetimeFigureOut">
              <a:rPr lang="en-US" smtClean="0"/>
              <a:t>8/17/23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76B84-5FBB-7349-B35C-A7A03F642C39}" type="slidenum">
              <a:rPr lang="en-US" smtClean="0"/>
              <a:t>‹#›</a:t>
            </a:fld>
            <a:endParaRPr lang="en-US"/>
          </a:p>
        </p:txBody>
      </p:sp>
    </p:spTree>
    <p:extLst>
      <p:ext uri="{BB962C8B-B14F-4D97-AF65-F5344CB8AC3E}">
        <p14:creationId xmlns:p14="http://schemas.microsoft.com/office/powerpoint/2010/main" val="1510248664"/>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6FFE20-4678-4145-A534-D65949505A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16"/>
            <a:ext cx="12197356" cy="6851984"/>
          </a:xfrm>
          <a:prstGeom prst="rect">
            <a:avLst/>
          </a:prstGeom>
        </p:spPr>
      </p:pic>
      <p:sp>
        <p:nvSpPr>
          <p:cNvPr id="8" name="Text Placeholder 1"/>
          <p:cNvSpPr txBox="1">
            <a:spLocks/>
          </p:cNvSpPr>
          <p:nvPr/>
        </p:nvSpPr>
        <p:spPr>
          <a:xfrm>
            <a:off x="200842" y="2044140"/>
            <a:ext cx="4545425" cy="3382625"/>
          </a:xfrm>
          <a:prstGeom prst="rect">
            <a:avLst/>
          </a:prstGeom>
          <a:solidFill>
            <a:schemeClr val="accent5">
              <a:lumMod val="20000"/>
              <a:lumOff val="80000"/>
              <a:alpha val="49984"/>
            </a:schemeClr>
          </a:solidFill>
        </p:spPr>
        <p:txBody>
          <a:bodyPr lIns="121891" tIns="60945" rIns="121891" bIns="60945" anchor="t"/>
          <a:lstStyle>
            <a:lvl1pPr marL="0" indent="0" algn="l" defTabSz="457092" rtl="0" eaLnBrk="1" latinLnBrk="0" hangingPunct="1">
              <a:spcBef>
                <a:spcPct val="20000"/>
              </a:spcBef>
              <a:buFont typeface="Arial"/>
              <a:buNone/>
              <a:defRPr sz="2800" b="0" kern="1200" baseline="0">
                <a:solidFill>
                  <a:schemeClr val="tx1"/>
                </a:solidFill>
                <a:latin typeface="+mn-lt"/>
                <a:ea typeface="+mn-ea"/>
                <a:cs typeface="+mn-cs"/>
              </a:defRPr>
            </a:lvl1pPr>
            <a:lvl2pPr marL="457092" indent="0" algn="l" defTabSz="457092" rtl="0" eaLnBrk="1" latinLnBrk="0" hangingPunct="1">
              <a:spcBef>
                <a:spcPct val="20000"/>
              </a:spcBef>
              <a:buFont typeface="Arial"/>
              <a:buNone/>
              <a:defRPr sz="2000" b="1" kern="1200">
                <a:solidFill>
                  <a:schemeClr val="tx1"/>
                </a:solidFill>
                <a:latin typeface="+mn-lt"/>
                <a:ea typeface="+mn-ea"/>
                <a:cs typeface="+mn-cs"/>
              </a:defRPr>
            </a:lvl2pPr>
            <a:lvl3pPr marL="914186" indent="0" algn="l" defTabSz="457092" rtl="0" eaLnBrk="1" latinLnBrk="0" hangingPunct="1">
              <a:spcBef>
                <a:spcPct val="20000"/>
              </a:spcBef>
              <a:buFont typeface="Arial"/>
              <a:buNone/>
              <a:defRPr sz="1800" b="1" kern="1200">
                <a:solidFill>
                  <a:schemeClr val="tx1"/>
                </a:solidFill>
                <a:latin typeface="+mn-lt"/>
                <a:ea typeface="+mn-ea"/>
                <a:cs typeface="+mn-cs"/>
              </a:defRPr>
            </a:lvl3pPr>
            <a:lvl4pPr marL="1371279" indent="0" algn="l" defTabSz="457092" rtl="0" eaLnBrk="1" latinLnBrk="0" hangingPunct="1">
              <a:spcBef>
                <a:spcPct val="20000"/>
              </a:spcBef>
              <a:buFont typeface="Arial"/>
              <a:buNone/>
              <a:defRPr sz="1600" b="1" kern="1200">
                <a:solidFill>
                  <a:schemeClr val="tx1"/>
                </a:solidFill>
                <a:latin typeface="+mn-lt"/>
                <a:ea typeface="+mn-ea"/>
                <a:cs typeface="+mn-cs"/>
              </a:defRPr>
            </a:lvl4pPr>
            <a:lvl5pPr marL="1828373" indent="0" algn="l" defTabSz="457092" rtl="0" eaLnBrk="1" latinLnBrk="0" hangingPunct="1">
              <a:spcBef>
                <a:spcPct val="20000"/>
              </a:spcBef>
              <a:buFont typeface="Arial"/>
              <a:buNone/>
              <a:defRPr sz="1600" b="1" kern="1200">
                <a:solidFill>
                  <a:schemeClr val="tx1"/>
                </a:solidFill>
                <a:latin typeface="+mn-lt"/>
                <a:ea typeface="+mn-ea"/>
                <a:cs typeface="+mn-cs"/>
              </a:defRPr>
            </a:lvl5pPr>
            <a:lvl6pPr marL="2285466" indent="0" algn="l" defTabSz="457092" rtl="0" eaLnBrk="1" latinLnBrk="0" hangingPunct="1">
              <a:spcBef>
                <a:spcPct val="20000"/>
              </a:spcBef>
              <a:buFont typeface="Arial"/>
              <a:buNone/>
              <a:defRPr sz="1600" b="1" kern="1200">
                <a:solidFill>
                  <a:schemeClr val="tx1"/>
                </a:solidFill>
                <a:latin typeface="+mn-lt"/>
                <a:ea typeface="+mn-ea"/>
                <a:cs typeface="+mn-cs"/>
              </a:defRPr>
            </a:lvl6pPr>
            <a:lvl7pPr marL="2742558" indent="0" algn="l" defTabSz="457092" rtl="0" eaLnBrk="1" latinLnBrk="0" hangingPunct="1">
              <a:spcBef>
                <a:spcPct val="20000"/>
              </a:spcBef>
              <a:buFont typeface="Arial"/>
              <a:buNone/>
              <a:defRPr sz="1600" b="1" kern="1200">
                <a:solidFill>
                  <a:schemeClr val="tx1"/>
                </a:solidFill>
                <a:latin typeface="+mn-lt"/>
                <a:ea typeface="+mn-ea"/>
                <a:cs typeface="+mn-cs"/>
              </a:defRPr>
            </a:lvl7pPr>
            <a:lvl8pPr marL="3199652" indent="0" algn="l" defTabSz="457092" rtl="0" eaLnBrk="1" latinLnBrk="0" hangingPunct="1">
              <a:spcBef>
                <a:spcPct val="20000"/>
              </a:spcBef>
              <a:buFont typeface="Arial"/>
              <a:buNone/>
              <a:defRPr sz="1600" b="1" kern="1200">
                <a:solidFill>
                  <a:schemeClr val="tx1"/>
                </a:solidFill>
                <a:latin typeface="+mn-lt"/>
                <a:ea typeface="+mn-ea"/>
                <a:cs typeface="+mn-cs"/>
              </a:defRPr>
            </a:lvl8pPr>
            <a:lvl9pPr marL="3656744" indent="0" algn="l" defTabSz="457092"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3733" dirty="0">
                <a:solidFill>
                  <a:schemeClr val="bg1"/>
                </a:solidFill>
              </a:rPr>
              <a:t>ECOSTRESS: Science Summary</a:t>
            </a:r>
          </a:p>
          <a:p>
            <a:endParaRPr lang="en-US" sz="1600" dirty="0">
              <a:solidFill>
                <a:schemeClr val="bg1"/>
              </a:solidFill>
            </a:endParaRPr>
          </a:p>
          <a:p>
            <a:pPr algn="ctr"/>
            <a:r>
              <a:rPr lang="en-US" sz="1600" dirty="0">
                <a:solidFill>
                  <a:schemeClr val="bg1"/>
                </a:solidFill>
              </a:rPr>
              <a:t>Simon Hook, </a:t>
            </a:r>
            <a:r>
              <a:rPr lang="en-US" sz="1600" b="1" u="sng" dirty="0">
                <a:solidFill>
                  <a:schemeClr val="bg1"/>
                </a:solidFill>
              </a:rPr>
              <a:t>Kerry Cawse-Nicholson</a:t>
            </a:r>
            <a:r>
              <a:rPr lang="en-US" sz="1600" dirty="0">
                <a:solidFill>
                  <a:schemeClr val="bg1"/>
                </a:solidFill>
              </a:rPr>
              <a:t>, Glynn Hulley, Christine Lee, Gregory Halverson, Madeleine </a:t>
            </a:r>
            <a:r>
              <a:rPr lang="en-US" sz="1600" dirty="0" err="1">
                <a:solidFill>
                  <a:schemeClr val="bg1"/>
                </a:solidFill>
              </a:rPr>
              <a:t>Pascolini</a:t>
            </a:r>
            <a:r>
              <a:rPr lang="en-US" sz="1600" dirty="0">
                <a:solidFill>
                  <a:schemeClr val="bg1"/>
                </a:solidFill>
              </a:rPr>
              <a:t>-Campbell, Dana Freeborn, Gerardo Rivera, and the ECOSTRESS Team</a:t>
            </a:r>
          </a:p>
          <a:p>
            <a:endParaRPr lang="en-US" sz="1600" dirty="0">
              <a:solidFill>
                <a:schemeClr val="bg1"/>
              </a:solidFill>
            </a:endParaRPr>
          </a:p>
          <a:p>
            <a:pPr algn="ctr"/>
            <a:r>
              <a:rPr lang="en-US" sz="1600" dirty="0">
                <a:solidFill>
                  <a:schemeClr val="bg1"/>
                </a:solidFill>
              </a:rPr>
              <a:t>Jet Propulsion Laboratory, California Institute of Technology</a:t>
            </a:r>
          </a:p>
        </p:txBody>
      </p:sp>
      <p:pic>
        <p:nvPicPr>
          <p:cNvPr id="9" name="Picture 8" descr="Tribrand_ColorBlackText_RGB_small_040615.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7502" y="424987"/>
            <a:ext cx="3777396" cy="809443"/>
          </a:xfrm>
          <a:prstGeom prst="rect">
            <a:avLst/>
          </a:prstGeom>
          <a:solidFill>
            <a:schemeClr val="accent5">
              <a:lumMod val="20000"/>
              <a:lumOff val="80000"/>
              <a:alpha val="49562"/>
            </a:schemeClr>
          </a:solidFill>
        </p:spPr>
      </p:pic>
    </p:spTree>
    <p:extLst>
      <p:ext uri="{BB962C8B-B14F-4D97-AF65-F5344CB8AC3E}">
        <p14:creationId xmlns:p14="http://schemas.microsoft.com/office/powerpoint/2010/main" val="1882691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ght beam in the sky&#10;&#10;Description automatically generated">
            <a:extLst>
              <a:ext uri="{FF2B5EF4-FFF2-40B4-BE49-F238E27FC236}">
                <a16:creationId xmlns:a16="http://schemas.microsoft.com/office/drawing/2014/main" id="{1B638122-BEBD-25B5-337C-8D8710BC5F52}"/>
              </a:ext>
            </a:extLst>
          </p:cNvPr>
          <p:cNvPicPr>
            <a:picLocks noChangeAspect="1"/>
          </p:cNvPicPr>
          <p:nvPr/>
        </p:nvPicPr>
        <p:blipFill>
          <a:blip r:embed="rId2"/>
          <a:stretch>
            <a:fillRect/>
          </a:stretch>
        </p:blipFill>
        <p:spPr>
          <a:xfrm>
            <a:off x="0" y="1"/>
            <a:ext cx="6494695" cy="3653266"/>
          </a:xfrm>
          <a:prstGeom prst="rect">
            <a:avLst/>
          </a:prstGeom>
        </p:spPr>
      </p:pic>
      <p:pic>
        <p:nvPicPr>
          <p:cNvPr id="1026" name="Picture 2" descr="No photo description available.">
            <a:extLst>
              <a:ext uri="{FF2B5EF4-FFF2-40B4-BE49-F238E27FC236}">
                <a16:creationId xmlns:a16="http://schemas.microsoft.com/office/drawing/2014/main" id="{334D0875-CE21-E5D4-9B56-DD4D31C834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3581901"/>
            <a:ext cx="6494694" cy="3276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Simon Hook">
            <a:extLst>
              <a:ext uri="{FF2B5EF4-FFF2-40B4-BE49-F238E27FC236}">
                <a16:creationId xmlns:a16="http://schemas.microsoft.com/office/drawing/2014/main" id="{ED37A5EF-8C87-4541-42E0-F1EF9FEAC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9127" y="1520952"/>
            <a:ext cx="1281165" cy="1371600"/>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Photo of Christine Lee">
            <a:extLst>
              <a:ext uri="{FF2B5EF4-FFF2-40B4-BE49-F238E27FC236}">
                <a16:creationId xmlns:a16="http://schemas.microsoft.com/office/drawing/2014/main" id="{9A0C881C-B0CA-8BC8-0652-3E3754EE5B4F}"/>
              </a:ext>
            </a:extLst>
          </p:cNvPr>
          <p:cNvPicPr>
            <a:picLocks noChangeArrowheads="1"/>
          </p:cNvPicPr>
          <p:nvPr/>
        </p:nvPicPr>
        <p:blipFill rotWithShape="1">
          <a:blip r:embed="rId6">
            <a:extLst>
              <a:ext uri="{28A0092B-C50C-407E-A947-70E740481C1C}">
                <a14:useLocalDpi xmlns:a14="http://schemas.microsoft.com/office/drawing/2010/main" val="0"/>
              </a:ext>
            </a:extLst>
          </a:blip>
          <a:srcRect l="17000" r="15696"/>
          <a:stretch/>
        </p:blipFill>
        <p:spPr bwMode="auto">
          <a:xfrm>
            <a:off x="10592066" y="2384024"/>
            <a:ext cx="132588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FD090A-8504-C47C-CBF5-550FF9FF2080}"/>
              </a:ext>
            </a:extLst>
          </p:cNvPr>
          <p:cNvSpPr txBox="1"/>
          <p:nvPr/>
        </p:nvSpPr>
        <p:spPr>
          <a:xfrm>
            <a:off x="6738782" y="351401"/>
            <a:ext cx="5361852" cy="830997"/>
          </a:xfrm>
          <a:prstGeom prst="rect">
            <a:avLst/>
          </a:prstGeom>
          <a:noFill/>
        </p:spPr>
        <p:txBody>
          <a:bodyPr wrap="none" rtlCol="0">
            <a:spAutoFit/>
          </a:bodyPr>
          <a:lstStyle/>
          <a:p>
            <a:r>
              <a:rPr lang="en-US" sz="4800" dirty="0"/>
              <a:t>Project science team</a:t>
            </a:r>
          </a:p>
        </p:txBody>
      </p:sp>
      <p:pic>
        <p:nvPicPr>
          <p:cNvPr id="1034" name="Picture 10">
            <a:extLst>
              <a:ext uri="{FF2B5EF4-FFF2-40B4-BE49-F238E27FC236}">
                <a16:creationId xmlns:a16="http://schemas.microsoft.com/office/drawing/2014/main" id="{6006F4A7-0724-9712-B54F-C1E25B925330}"/>
              </a:ext>
            </a:extLst>
          </p:cNvPr>
          <p:cNvPicPr>
            <a:picLocks noChangeAspect="1" noChangeArrowheads="1"/>
          </p:cNvPicPr>
          <p:nvPr/>
        </p:nvPicPr>
        <p:blipFill>
          <a:blip r:embed="rId7"/>
          <a:srcRect l="19250" r="19250"/>
          <a:stretch/>
        </p:blipFill>
        <p:spPr bwMode="auto">
          <a:xfrm>
            <a:off x="6920834" y="2384024"/>
            <a:ext cx="1326516"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26BA8B-26EF-97BC-F62A-A6FF37CBFB35}"/>
              </a:ext>
            </a:extLst>
          </p:cNvPr>
          <p:cNvSpPr txBox="1"/>
          <p:nvPr/>
        </p:nvSpPr>
        <p:spPr>
          <a:xfrm>
            <a:off x="8456624" y="2926523"/>
            <a:ext cx="1926168" cy="584775"/>
          </a:xfrm>
          <a:prstGeom prst="rect">
            <a:avLst/>
          </a:prstGeom>
          <a:noFill/>
        </p:spPr>
        <p:txBody>
          <a:bodyPr wrap="none" rtlCol="0">
            <a:spAutoFit/>
          </a:bodyPr>
          <a:lstStyle/>
          <a:p>
            <a:pPr algn="ctr"/>
            <a:r>
              <a:rPr lang="en-US" sz="1600" dirty="0"/>
              <a:t>Simon Hook</a:t>
            </a:r>
          </a:p>
          <a:p>
            <a:pPr algn="ctr"/>
            <a:r>
              <a:rPr lang="en-US" sz="1600" dirty="0"/>
              <a:t>Principal Investigator</a:t>
            </a:r>
          </a:p>
        </p:txBody>
      </p:sp>
      <p:sp>
        <p:nvSpPr>
          <p:cNvPr id="6" name="TextBox 5">
            <a:extLst>
              <a:ext uri="{FF2B5EF4-FFF2-40B4-BE49-F238E27FC236}">
                <a16:creationId xmlns:a16="http://schemas.microsoft.com/office/drawing/2014/main" id="{745A5EEC-B813-7EF9-E5BB-7F90B531CD1D}"/>
              </a:ext>
            </a:extLst>
          </p:cNvPr>
          <p:cNvSpPr txBox="1"/>
          <p:nvPr/>
        </p:nvSpPr>
        <p:spPr>
          <a:xfrm>
            <a:off x="6641422" y="3742205"/>
            <a:ext cx="2097562" cy="584775"/>
          </a:xfrm>
          <a:prstGeom prst="rect">
            <a:avLst/>
          </a:prstGeom>
          <a:noFill/>
        </p:spPr>
        <p:txBody>
          <a:bodyPr wrap="none" rtlCol="0">
            <a:spAutoFit/>
          </a:bodyPr>
          <a:lstStyle/>
          <a:p>
            <a:pPr algn="ctr"/>
            <a:r>
              <a:rPr lang="en-US" sz="1600" dirty="0"/>
              <a:t>Kerry Cawse-Nicholson</a:t>
            </a:r>
          </a:p>
          <a:p>
            <a:pPr algn="ctr"/>
            <a:r>
              <a:rPr lang="en-US" sz="1600" dirty="0"/>
              <a:t>Science Lead</a:t>
            </a:r>
          </a:p>
        </p:txBody>
      </p:sp>
      <p:sp>
        <p:nvSpPr>
          <p:cNvPr id="7" name="TextBox 6">
            <a:extLst>
              <a:ext uri="{FF2B5EF4-FFF2-40B4-BE49-F238E27FC236}">
                <a16:creationId xmlns:a16="http://schemas.microsoft.com/office/drawing/2014/main" id="{732FCBF8-61E3-7415-EC84-018AFC853B56}"/>
              </a:ext>
            </a:extLst>
          </p:cNvPr>
          <p:cNvSpPr txBox="1"/>
          <p:nvPr/>
        </p:nvSpPr>
        <p:spPr>
          <a:xfrm>
            <a:off x="10414031" y="3755624"/>
            <a:ext cx="1644553" cy="584775"/>
          </a:xfrm>
          <a:prstGeom prst="rect">
            <a:avLst/>
          </a:prstGeom>
          <a:noFill/>
        </p:spPr>
        <p:txBody>
          <a:bodyPr wrap="none" rtlCol="0">
            <a:spAutoFit/>
          </a:bodyPr>
          <a:lstStyle/>
          <a:p>
            <a:pPr algn="ctr"/>
            <a:r>
              <a:rPr lang="en-US" sz="1600" dirty="0"/>
              <a:t>Christine Lee</a:t>
            </a:r>
          </a:p>
          <a:p>
            <a:pPr algn="ctr"/>
            <a:r>
              <a:rPr lang="en-US" sz="1600" dirty="0"/>
              <a:t>Applications Lead</a:t>
            </a:r>
          </a:p>
        </p:txBody>
      </p:sp>
      <p:pic>
        <p:nvPicPr>
          <p:cNvPr id="1040" name="Picture 16" descr="Gregory Halverson | LinkedIn">
            <a:extLst>
              <a:ext uri="{FF2B5EF4-FFF2-40B4-BE49-F238E27FC236}">
                <a16:creationId xmlns:a16="http://schemas.microsoft.com/office/drawing/2014/main" id="{3809AF27-E4C3-CC89-4E95-81229DA491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8154" y="4575595"/>
            <a:ext cx="1371600" cy="1371600"/>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Glynn Hulley - Research scientist - NASA Jet Propulsion Laboratory |  LinkedIn">
            <a:extLst>
              <a:ext uri="{FF2B5EF4-FFF2-40B4-BE49-F238E27FC236}">
                <a16:creationId xmlns:a16="http://schemas.microsoft.com/office/drawing/2014/main" id="{E8891C28-0EB8-3CF6-1451-F66781B786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2277" y="4573688"/>
            <a:ext cx="1371600" cy="1371600"/>
          </a:xfrm>
          <a:prstGeom prst="ellipse">
            <a:avLst/>
          </a:prstGeom>
          <a:noFill/>
          <a:extLst>
            <a:ext uri="{909E8E84-426E-40DD-AFC4-6F175D3DCCD1}">
              <a14:hiddenFill xmlns:a14="http://schemas.microsoft.com/office/drawing/2010/main">
                <a:solidFill>
                  <a:srgbClr val="FFFFFF"/>
                </a:solidFill>
              </a14:hiddenFill>
            </a:ext>
          </a:extLst>
        </p:spPr>
      </p:pic>
      <p:pic>
        <p:nvPicPr>
          <p:cNvPr id="1044" name="Picture 20" descr="JPL Science: Madeleine Pascolini-Campbell">
            <a:extLst>
              <a:ext uri="{FF2B5EF4-FFF2-40B4-BE49-F238E27FC236}">
                <a16:creationId xmlns:a16="http://schemas.microsoft.com/office/drawing/2014/main" id="{04158BBC-75F7-4C17-D855-BFB3FE6BCF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114" b="10106"/>
          <a:stretch/>
        </p:blipFill>
        <p:spPr bwMode="auto">
          <a:xfrm>
            <a:off x="10414031" y="4563001"/>
            <a:ext cx="1387414"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399CD5-9D0E-B8B3-F264-DEA578406359}"/>
              </a:ext>
            </a:extLst>
          </p:cNvPr>
          <p:cNvSpPr txBox="1"/>
          <p:nvPr/>
        </p:nvSpPr>
        <p:spPr>
          <a:xfrm>
            <a:off x="7009191" y="5945288"/>
            <a:ext cx="1238159" cy="338554"/>
          </a:xfrm>
          <a:prstGeom prst="rect">
            <a:avLst/>
          </a:prstGeom>
          <a:noFill/>
        </p:spPr>
        <p:txBody>
          <a:bodyPr wrap="none" rtlCol="0">
            <a:spAutoFit/>
          </a:bodyPr>
          <a:lstStyle/>
          <a:p>
            <a:pPr algn="ctr"/>
            <a:r>
              <a:rPr lang="en-US" sz="1600" dirty="0"/>
              <a:t>Glynn Hulley</a:t>
            </a:r>
          </a:p>
        </p:txBody>
      </p:sp>
      <p:sp>
        <p:nvSpPr>
          <p:cNvPr id="9" name="TextBox 8">
            <a:extLst>
              <a:ext uri="{FF2B5EF4-FFF2-40B4-BE49-F238E27FC236}">
                <a16:creationId xmlns:a16="http://schemas.microsoft.com/office/drawing/2014/main" id="{AB78B145-9F3A-771C-242A-5334E3C19BBE}"/>
              </a:ext>
            </a:extLst>
          </p:cNvPr>
          <p:cNvSpPr txBox="1"/>
          <p:nvPr/>
        </p:nvSpPr>
        <p:spPr>
          <a:xfrm>
            <a:off x="8513448" y="5934601"/>
            <a:ext cx="1734193" cy="338554"/>
          </a:xfrm>
          <a:prstGeom prst="rect">
            <a:avLst/>
          </a:prstGeom>
          <a:noFill/>
        </p:spPr>
        <p:txBody>
          <a:bodyPr wrap="none" rtlCol="0">
            <a:spAutoFit/>
          </a:bodyPr>
          <a:lstStyle/>
          <a:p>
            <a:pPr algn="ctr"/>
            <a:r>
              <a:rPr lang="en-US" sz="1600" dirty="0"/>
              <a:t>Gregory Halverson</a:t>
            </a:r>
          </a:p>
        </p:txBody>
      </p:sp>
      <p:sp>
        <p:nvSpPr>
          <p:cNvPr id="10" name="TextBox 9">
            <a:extLst>
              <a:ext uri="{FF2B5EF4-FFF2-40B4-BE49-F238E27FC236}">
                <a16:creationId xmlns:a16="http://schemas.microsoft.com/office/drawing/2014/main" id="{DD57F877-F2E4-6155-6C0C-4C2F859BE7CC}"/>
              </a:ext>
            </a:extLst>
          </p:cNvPr>
          <p:cNvSpPr txBox="1"/>
          <p:nvPr/>
        </p:nvSpPr>
        <p:spPr>
          <a:xfrm>
            <a:off x="10310733" y="5934601"/>
            <a:ext cx="1747851" cy="584775"/>
          </a:xfrm>
          <a:prstGeom prst="rect">
            <a:avLst/>
          </a:prstGeom>
          <a:noFill/>
        </p:spPr>
        <p:txBody>
          <a:bodyPr wrap="none" rtlCol="0">
            <a:spAutoFit/>
          </a:bodyPr>
          <a:lstStyle/>
          <a:p>
            <a:pPr algn="ctr"/>
            <a:r>
              <a:rPr lang="en-US" sz="1600" dirty="0"/>
              <a:t>Madeleine</a:t>
            </a:r>
          </a:p>
          <a:p>
            <a:pPr algn="ctr"/>
            <a:r>
              <a:rPr lang="en-US" sz="1600" dirty="0" err="1"/>
              <a:t>Pascolini</a:t>
            </a:r>
            <a:r>
              <a:rPr lang="en-US" sz="1600" dirty="0"/>
              <a:t>-Campbell</a:t>
            </a:r>
          </a:p>
        </p:txBody>
      </p:sp>
    </p:spTree>
    <p:extLst>
      <p:ext uri="{BB962C8B-B14F-4D97-AF65-F5344CB8AC3E}">
        <p14:creationId xmlns:p14="http://schemas.microsoft.com/office/powerpoint/2010/main" val="1324400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47" y="1905000"/>
            <a:ext cx="4536800" cy="3141047"/>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6" name="TextBox 5">
            <a:extLst>
              <a:ext uri="{FF2B5EF4-FFF2-40B4-BE49-F238E27FC236}">
                <a16:creationId xmlns:a16="http://schemas.microsoft.com/office/drawing/2014/main" id="{95E364E4-2E3C-71E6-463A-39766E4F1CD5}"/>
              </a:ext>
            </a:extLst>
          </p:cNvPr>
          <p:cNvSpPr txBox="1"/>
          <p:nvPr/>
        </p:nvSpPr>
        <p:spPr>
          <a:xfrm>
            <a:off x="838200" y="1495427"/>
            <a:ext cx="3733800" cy="402431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kern="1200" dirty="0">
                <a:solidFill>
                  <a:schemeClr val="tx1"/>
                </a:solidFill>
                <a:latin typeface="+mj-lt"/>
                <a:ea typeface="+mj-ea"/>
                <a:cs typeface="+mj-cs"/>
              </a:rPr>
              <a:t>Science Goals</a:t>
            </a:r>
          </a:p>
        </p:txBody>
      </p:sp>
      <p:pic>
        <p:nvPicPr>
          <p:cNvPr id="2" name="Picture 1">
            <a:extLst>
              <a:ext uri="{FF2B5EF4-FFF2-40B4-BE49-F238E27FC236}">
                <a16:creationId xmlns:a16="http://schemas.microsoft.com/office/drawing/2014/main" id="{F3058D96-043E-59CD-3E8C-50D6FA855CC2}"/>
              </a:ext>
            </a:extLst>
          </p:cNvPr>
          <p:cNvPicPr>
            <a:picLocks noChangeAspect="1"/>
          </p:cNvPicPr>
          <p:nvPr/>
        </p:nvPicPr>
        <p:blipFill rotWithShape="1">
          <a:blip r:embed="rId2"/>
          <a:srcRect l="1532" t="1909" r="1170" b="3121"/>
          <a:stretch/>
        </p:blipFill>
        <p:spPr>
          <a:xfrm>
            <a:off x="5442700" y="662784"/>
            <a:ext cx="6049082" cy="4458398"/>
          </a:xfrm>
          <a:prstGeom prst="rect">
            <a:avLst/>
          </a:prstGeom>
        </p:spPr>
      </p:pic>
      <p:pic>
        <p:nvPicPr>
          <p:cNvPr id="3" name="Picture 2" descr="A close-up of a colorful painting&#10;&#10;Description automatically generated">
            <a:extLst>
              <a:ext uri="{FF2B5EF4-FFF2-40B4-BE49-F238E27FC236}">
                <a16:creationId xmlns:a16="http://schemas.microsoft.com/office/drawing/2014/main" id="{93D5777E-D8EC-C12D-278E-99CA17159A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7453" y="4958768"/>
            <a:ext cx="6022560" cy="1281396"/>
          </a:xfrm>
          <a:prstGeom prst="rect">
            <a:avLst/>
          </a:prstGeom>
        </p:spPr>
      </p:pic>
      <p:sp>
        <p:nvSpPr>
          <p:cNvPr id="4" name="Curved Left Arrow 3">
            <a:extLst>
              <a:ext uri="{FF2B5EF4-FFF2-40B4-BE49-F238E27FC236}">
                <a16:creationId xmlns:a16="http://schemas.microsoft.com/office/drawing/2014/main" id="{AD242B89-18FE-160E-43E5-2CD0EEFCF325}"/>
              </a:ext>
            </a:extLst>
          </p:cNvPr>
          <p:cNvSpPr/>
          <p:nvPr/>
        </p:nvSpPr>
        <p:spPr>
          <a:xfrm>
            <a:off x="11477143" y="2835041"/>
            <a:ext cx="651698" cy="2684696"/>
          </a:xfrm>
          <a:prstGeom prst="curved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Right Arrow 4">
            <a:extLst>
              <a:ext uri="{FF2B5EF4-FFF2-40B4-BE49-F238E27FC236}">
                <a16:creationId xmlns:a16="http://schemas.microsoft.com/office/drawing/2014/main" id="{2896321C-93AE-C48D-5A17-C6340AE5F03B}"/>
              </a:ext>
            </a:extLst>
          </p:cNvPr>
          <p:cNvSpPr/>
          <p:nvPr/>
        </p:nvSpPr>
        <p:spPr>
          <a:xfrm>
            <a:off x="4832028" y="2907522"/>
            <a:ext cx="608295" cy="2684696"/>
          </a:xfrm>
          <a:prstGeom prst="curv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75753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EB9A487-9469-3E2E-C1B6-3FDB024B0182}"/>
              </a:ext>
            </a:extLst>
          </p:cNvPr>
          <p:cNvSpPr txBox="1"/>
          <p:nvPr/>
        </p:nvSpPr>
        <p:spPr>
          <a:xfrm>
            <a:off x="8643193" y="489507"/>
            <a:ext cx="3091607" cy="165548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dirty="0">
                <a:latin typeface="+mj-lt"/>
                <a:ea typeface="+mj-ea"/>
                <a:cs typeface="+mj-cs"/>
              </a:rPr>
              <a:t>Applications</a:t>
            </a:r>
          </a:p>
        </p:txBody>
      </p:sp>
      <p:pic>
        <p:nvPicPr>
          <p:cNvPr id="5" name="Picture 4" descr="A satellite image of a city&#10;&#10;Description automatically generated">
            <a:extLst>
              <a:ext uri="{FF2B5EF4-FFF2-40B4-BE49-F238E27FC236}">
                <a16:creationId xmlns:a16="http://schemas.microsoft.com/office/drawing/2014/main" id="{BA7B6385-8F82-761A-51D6-D3F92D31FA9E}"/>
              </a:ext>
            </a:extLst>
          </p:cNvPr>
          <p:cNvPicPr>
            <a:picLocks noChangeAspect="1"/>
          </p:cNvPicPr>
          <p:nvPr/>
        </p:nvPicPr>
        <p:blipFill rotWithShape="1">
          <a:blip r:embed="rId2"/>
          <a:srcRect l="1814" r="1308" b="-1"/>
          <a:stretch/>
        </p:blipFill>
        <p:spPr>
          <a:xfrm>
            <a:off x="20" y="431"/>
            <a:ext cx="8115280" cy="6408311"/>
          </a:xfrm>
          <a:prstGeom prst="rect">
            <a:avLst/>
          </a:prstGeom>
        </p:spPr>
      </p:pic>
      <p:sp>
        <p:nvSpPr>
          <p:cNvPr id="16" name="TextBox 15">
            <a:extLst>
              <a:ext uri="{FF2B5EF4-FFF2-40B4-BE49-F238E27FC236}">
                <a16:creationId xmlns:a16="http://schemas.microsoft.com/office/drawing/2014/main" id="{C6E6E619-0E89-407F-8537-B8085FE9E631}"/>
              </a:ext>
            </a:extLst>
          </p:cNvPr>
          <p:cNvSpPr txBox="1"/>
          <p:nvPr/>
        </p:nvSpPr>
        <p:spPr>
          <a:xfrm>
            <a:off x="8643193" y="2418408"/>
            <a:ext cx="2942813" cy="3540265"/>
          </a:xfrm>
          <a:prstGeom prst="rect">
            <a:avLst/>
          </a:prstGeom>
        </p:spPr>
        <p:txBody>
          <a:bodyPr vert="horz" lIns="91440" tIns="45720" rIns="91440" bIns="45720" rtlCol="0">
            <a:normAutofit fontScale="92500"/>
          </a:bodyPr>
          <a:lstStyle/>
          <a:p>
            <a:pPr defTabSz="914400">
              <a:lnSpc>
                <a:spcPct val="90000"/>
              </a:lnSpc>
              <a:spcAft>
                <a:spcPts val="600"/>
              </a:spcAft>
            </a:pPr>
            <a:r>
              <a:rPr lang="en-US" sz="2400" dirty="0"/>
              <a:t>ECOSTRESS produces estimates of Land Surface Temperature, which are vital for monitoring urban heat. Within the city, the hottest surfaces are the streets, and vegetated areas are cooler. This heat has significant health impacts. </a:t>
            </a:r>
          </a:p>
        </p:txBody>
      </p:sp>
      <p:sp>
        <p:nvSpPr>
          <p:cNvPr id="26" name="Rectangle 2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text on a black background&#10;&#10;Description automatically generated">
            <a:extLst>
              <a:ext uri="{FF2B5EF4-FFF2-40B4-BE49-F238E27FC236}">
                <a16:creationId xmlns:a16="http://schemas.microsoft.com/office/drawing/2014/main" id="{815F5BE8-8BE2-F15C-9777-D605CDF7CEEC}"/>
              </a:ext>
            </a:extLst>
          </p:cNvPr>
          <p:cNvPicPr>
            <a:picLocks noChangeAspect="1"/>
          </p:cNvPicPr>
          <p:nvPr/>
        </p:nvPicPr>
        <p:blipFill>
          <a:blip r:embed="rId3"/>
          <a:stretch>
            <a:fillRect/>
          </a:stretch>
        </p:blipFill>
        <p:spPr>
          <a:xfrm>
            <a:off x="0" y="6464554"/>
            <a:ext cx="2033705" cy="401389"/>
          </a:xfrm>
          <a:prstGeom prst="rect">
            <a:avLst/>
          </a:prstGeom>
        </p:spPr>
      </p:pic>
    </p:spTree>
    <p:extLst>
      <p:ext uri="{BB962C8B-B14F-4D97-AF65-F5344CB8AC3E}">
        <p14:creationId xmlns:p14="http://schemas.microsoft.com/office/powerpoint/2010/main" val="412354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D2283D-6044-AEC3-3C05-F9EC0A689FE8}"/>
              </a:ext>
            </a:extLst>
          </p:cNvPr>
          <p:cNvPicPr>
            <a:picLocks noChangeAspect="1"/>
          </p:cNvPicPr>
          <p:nvPr/>
        </p:nvPicPr>
        <p:blipFill>
          <a:blip r:embed="rId2"/>
          <a:srcRect l="5203" r="5203"/>
          <a:stretch/>
        </p:blipFill>
        <p:spPr>
          <a:xfrm>
            <a:off x="20" y="431"/>
            <a:ext cx="8115280" cy="6408311"/>
          </a:xfrm>
          <a:prstGeom prst="rect">
            <a:avLst/>
          </a:prstGeom>
        </p:spPr>
      </p:pic>
      <p:sp>
        <p:nvSpPr>
          <p:cNvPr id="16" name="TextBox 15">
            <a:extLst>
              <a:ext uri="{FF2B5EF4-FFF2-40B4-BE49-F238E27FC236}">
                <a16:creationId xmlns:a16="http://schemas.microsoft.com/office/drawing/2014/main" id="{C6E6E619-0E89-407F-8537-B8085FE9E631}"/>
              </a:ext>
            </a:extLst>
          </p:cNvPr>
          <p:cNvSpPr txBox="1"/>
          <p:nvPr/>
        </p:nvSpPr>
        <p:spPr>
          <a:xfrm>
            <a:off x="8655346" y="2413926"/>
            <a:ext cx="2942813" cy="3540265"/>
          </a:xfrm>
          <a:prstGeom prst="rect">
            <a:avLst/>
          </a:prstGeom>
        </p:spPr>
        <p:txBody>
          <a:bodyPr vert="horz" lIns="91440" tIns="45720" rIns="91440" bIns="45720" rtlCol="0">
            <a:normAutofit/>
          </a:bodyPr>
          <a:lstStyle/>
          <a:p>
            <a:pPr defTabSz="914400">
              <a:lnSpc>
                <a:spcPct val="90000"/>
              </a:lnSpc>
              <a:spcAft>
                <a:spcPts val="600"/>
              </a:spcAft>
            </a:pPr>
            <a:r>
              <a:rPr lang="en-US" sz="2200" dirty="0"/>
              <a:t>ECOSTRESS produces estimates of Land Surface Temperature that can be used to monitor pre-fire conditions, track active fires, and study recovery.</a:t>
            </a:r>
          </a:p>
        </p:txBody>
      </p:sp>
      <p:pic>
        <p:nvPicPr>
          <p:cNvPr id="6" name="Picture 5" descr="A white text on a black background&#10;&#10;Description automatically generated">
            <a:extLst>
              <a:ext uri="{FF2B5EF4-FFF2-40B4-BE49-F238E27FC236}">
                <a16:creationId xmlns:a16="http://schemas.microsoft.com/office/drawing/2014/main" id="{815F5BE8-8BE2-F15C-9777-D605CDF7CEEC}"/>
              </a:ext>
            </a:extLst>
          </p:cNvPr>
          <p:cNvPicPr>
            <a:picLocks noChangeAspect="1"/>
          </p:cNvPicPr>
          <p:nvPr/>
        </p:nvPicPr>
        <p:blipFill>
          <a:blip r:embed="rId3"/>
          <a:stretch>
            <a:fillRect/>
          </a:stretch>
        </p:blipFill>
        <p:spPr>
          <a:xfrm>
            <a:off x="0" y="6464554"/>
            <a:ext cx="2033705" cy="401389"/>
          </a:xfrm>
          <a:prstGeom prst="rect">
            <a:avLst/>
          </a:prstGeom>
        </p:spPr>
      </p:pic>
      <p:sp>
        <p:nvSpPr>
          <p:cNvPr id="2" name="TextBox 1">
            <a:extLst>
              <a:ext uri="{FF2B5EF4-FFF2-40B4-BE49-F238E27FC236}">
                <a16:creationId xmlns:a16="http://schemas.microsoft.com/office/drawing/2014/main" id="{082E574F-B418-720E-4A09-99257452E8B7}"/>
              </a:ext>
            </a:extLst>
          </p:cNvPr>
          <p:cNvSpPr txBox="1"/>
          <p:nvPr/>
        </p:nvSpPr>
        <p:spPr>
          <a:xfrm>
            <a:off x="8655346" y="489807"/>
            <a:ext cx="3091607" cy="165548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dirty="0">
                <a:latin typeface="+mj-lt"/>
                <a:ea typeface="+mj-ea"/>
                <a:cs typeface="+mj-cs"/>
              </a:rPr>
              <a:t>Applications</a:t>
            </a:r>
          </a:p>
        </p:txBody>
      </p:sp>
    </p:spTree>
    <p:extLst>
      <p:ext uri="{BB962C8B-B14F-4D97-AF65-F5344CB8AC3E}">
        <p14:creationId xmlns:p14="http://schemas.microsoft.com/office/powerpoint/2010/main" val="349981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g10f14083082_0_0"/>
          <p:cNvSpPr txBox="1">
            <a:spLocks noGrp="1"/>
          </p:cNvSpPr>
          <p:nvPr>
            <p:ph type="sldNum" sz="quarter" idx="12"/>
          </p:nvPr>
        </p:nvSpPr>
        <p:spPr>
          <a:xfrm>
            <a:off x="8842375" y="6492878"/>
            <a:ext cx="1069800" cy="365100"/>
          </a:xfrm>
          <a:prstGeom prst="rect">
            <a:avLst/>
          </a:prstGeom>
          <a:noFill/>
          <a:ln>
            <a:noFill/>
          </a:ln>
        </p:spPr>
        <p:txBody>
          <a:bodyPr spcFirstLastPara="1" vert="horz" wrap="square" lIns="91425" tIns="45700" rIns="91425" bIns="45700" rtlCol="0" anchor="ctr" anchorCtr="0">
            <a:noAutofit/>
          </a:bodyPr>
          <a:lstStyle/>
          <a:p>
            <a:pPr>
              <a:buClr>
                <a:srgbClr val="000000"/>
              </a:buClr>
              <a:buSzPts val="900"/>
            </a:pPr>
            <a:fld id="{00000000-1234-1234-1234-123412341234}" type="slidenum">
              <a:rPr lang="en-US"/>
              <a:pPr>
                <a:buClr>
                  <a:srgbClr val="000000"/>
                </a:buClr>
                <a:buSzPts val="900"/>
              </a:pPr>
              <a:t>6</a:t>
            </a:fld>
            <a:endParaRPr/>
          </a:p>
        </p:txBody>
      </p:sp>
      <p:sp>
        <p:nvSpPr>
          <p:cNvPr id="58" name="Google Shape;58;g10f14083082_0_0"/>
          <p:cNvSpPr txBox="1"/>
          <p:nvPr/>
        </p:nvSpPr>
        <p:spPr>
          <a:xfrm>
            <a:off x="6191650" y="3256011"/>
            <a:ext cx="5560740" cy="3345181"/>
          </a:xfrm>
          <a:prstGeom prst="rect">
            <a:avLst/>
          </a:prstGeom>
          <a:noFill/>
          <a:ln>
            <a:noFill/>
          </a:ln>
        </p:spPr>
        <p:txBody>
          <a:bodyPr spcFirstLastPara="1" wrap="square" lIns="91425" tIns="91425" rIns="91425" bIns="91425" anchor="t" anchorCtr="0">
            <a:spAutoFit/>
          </a:bodyPr>
          <a:lstStyle/>
          <a:p>
            <a:pPr marL="380990" indent="-380990">
              <a:buFont typeface="Arial" panose="020B0604020202020204" pitchFamily="34" charset="0"/>
              <a:buChar char="•"/>
            </a:pPr>
            <a:r>
              <a:rPr lang="en-US" sz="1867" dirty="0">
                <a:latin typeface="Arial" panose="020B0604020202020204" pitchFamily="34" charset="0"/>
                <a:cs typeface="Arial" panose="020B0604020202020204" pitchFamily="34" charset="0"/>
              </a:rPr>
              <a:t>Photosynthesis and evapotranspiration in Amazonian forests are major contributors to the global carbon and water cycles </a:t>
            </a:r>
          </a:p>
          <a:p>
            <a:pPr marL="380990" indent="-380990">
              <a:buFont typeface="Arial" panose="020B0604020202020204" pitchFamily="34" charset="0"/>
              <a:buChar char="•"/>
            </a:pPr>
            <a:r>
              <a:rPr lang="en-US" sz="1867" dirty="0">
                <a:latin typeface="Arial" panose="020B0604020202020204" pitchFamily="34" charset="0"/>
                <a:cs typeface="Arial" panose="020B0604020202020204" pitchFamily="34" charset="0"/>
              </a:rPr>
              <a:t>This study used OCO-3 and ECOSTRESS to reveal a </a:t>
            </a:r>
            <a:r>
              <a:rPr lang="en-US" sz="1867" b="1" u="sng" dirty="0">
                <a:latin typeface="Arial" panose="020B0604020202020204" pitchFamily="34" charset="0"/>
                <a:cs typeface="Arial" panose="020B0604020202020204" pitchFamily="34" charset="0"/>
              </a:rPr>
              <a:t>strong depression of dry season afternoon photosynthesis and evapotranspiration</a:t>
            </a:r>
          </a:p>
          <a:p>
            <a:pPr marL="380990" indent="-380990">
              <a:buFont typeface="Arial" panose="020B0604020202020204" pitchFamily="34" charset="0"/>
              <a:buChar char="•"/>
            </a:pPr>
            <a:r>
              <a:rPr lang="en-US" sz="1867" dirty="0">
                <a:latin typeface="Arial" panose="020B0604020202020204" pitchFamily="34" charset="0"/>
                <a:cs typeface="Arial" panose="020B0604020202020204" pitchFamily="34" charset="0"/>
              </a:rPr>
              <a:t>Furthermore, the study projected that the regionally depressed afternoon photosynthesis will be </a:t>
            </a:r>
            <a:r>
              <a:rPr lang="en-US" sz="1867" b="1" u="sng" dirty="0">
                <a:latin typeface="Arial" panose="020B0604020202020204" pitchFamily="34" charset="0"/>
                <a:cs typeface="Arial" panose="020B0604020202020204" pitchFamily="34" charset="0"/>
              </a:rPr>
              <a:t>compensated by their increases in the morning in future dry seasons</a:t>
            </a:r>
          </a:p>
        </p:txBody>
      </p:sp>
      <p:pic>
        <p:nvPicPr>
          <p:cNvPr id="60" name="Google Shape;60;g10f14083082_0_0"/>
          <p:cNvPicPr preferRelativeResize="0"/>
          <p:nvPr/>
        </p:nvPicPr>
        <p:blipFill>
          <a:blip r:embed="rId3"/>
          <a:srcRect/>
          <a:stretch/>
        </p:blipFill>
        <p:spPr>
          <a:xfrm>
            <a:off x="6395345" y="256808"/>
            <a:ext cx="5153351" cy="2611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6A05735-FF5E-AD91-D516-229BB2EFE336}"/>
              </a:ext>
            </a:extLst>
          </p:cNvPr>
          <p:cNvSpPr txBox="1"/>
          <p:nvPr/>
        </p:nvSpPr>
        <p:spPr>
          <a:xfrm>
            <a:off x="338666" y="253391"/>
            <a:ext cx="5318484" cy="1077218"/>
          </a:xfrm>
          <a:prstGeom prst="rect">
            <a:avLst/>
          </a:prstGeom>
          <a:noFill/>
        </p:spPr>
        <p:txBody>
          <a:bodyPr wrap="square" rtlCol="0">
            <a:spAutoFit/>
          </a:bodyPr>
          <a:lstStyle/>
          <a:p>
            <a:r>
              <a:rPr lang="en-US" sz="3200" dirty="0"/>
              <a:t>New diurnal water-carbon relationships in the Amazon</a:t>
            </a:r>
          </a:p>
        </p:txBody>
      </p:sp>
      <p:pic>
        <p:nvPicPr>
          <p:cNvPr id="3" name="Picture 2" descr="A picture containing text, map, diagram, atlas&#10;&#10;Description automatically generated">
            <a:extLst>
              <a:ext uri="{FF2B5EF4-FFF2-40B4-BE49-F238E27FC236}">
                <a16:creationId xmlns:a16="http://schemas.microsoft.com/office/drawing/2014/main" id="{67CB02FB-86FA-B33E-11DD-EDE308198DF9}"/>
              </a:ext>
            </a:extLst>
          </p:cNvPr>
          <p:cNvPicPr>
            <a:picLocks noChangeAspect="1"/>
          </p:cNvPicPr>
          <p:nvPr/>
        </p:nvPicPr>
        <p:blipFill>
          <a:blip r:embed="rId4"/>
          <a:stretch>
            <a:fillRect/>
          </a:stretch>
        </p:blipFill>
        <p:spPr>
          <a:xfrm>
            <a:off x="338666" y="1330609"/>
            <a:ext cx="4685015" cy="5470792"/>
          </a:xfrm>
          <a:prstGeom prst="rect">
            <a:avLst/>
          </a:prstGeom>
        </p:spPr>
      </p:pic>
    </p:spTree>
    <p:extLst>
      <p:ext uri="{BB962C8B-B14F-4D97-AF65-F5344CB8AC3E}">
        <p14:creationId xmlns:p14="http://schemas.microsoft.com/office/powerpoint/2010/main" val="1027394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BAF533-2178-0649-A7A3-A278C0C537A8}"/>
              </a:ext>
            </a:extLst>
          </p:cNvPr>
          <p:cNvSpPr txBox="1"/>
          <p:nvPr/>
        </p:nvSpPr>
        <p:spPr>
          <a:xfrm>
            <a:off x="640080" y="325369"/>
            <a:ext cx="4368602"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b="1">
                <a:latin typeface="+mj-lt"/>
                <a:ea typeface="+mj-ea"/>
                <a:cs typeface="+mj-cs"/>
              </a:rPr>
              <a:t>What’s next?</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93D5E7-B5DB-9B42-8566-3BC0FB1CB20C}"/>
              </a:ext>
            </a:extLst>
          </p:cNvPr>
          <p:cNvSpPr/>
          <p:nvPr/>
        </p:nvSpPr>
        <p:spPr>
          <a:xfrm>
            <a:off x="640080" y="2872899"/>
            <a:ext cx="4368602" cy="3320668"/>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800" b="1" dirty="0"/>
              <a:t>On ISS manifest until 2029</a:t>
            </a:r>
          </a:p>
          <a:p>
            <a:pPr marL="285750" indent="-228600" defTabSz="914400">
              <a:lnSpc>
                <a:spcPct val="90000"/>
              </a:lnSpc>
              <a:spcAft>
                <a:spcPts val="600"/>
              </a:spcAft>
              <a:buFont typeface="Arial" panose="020B0604020202020204" pitchFamily="34" charset="0"/>
              <a:buChar char="•"/>
            </a:pPr>
            <a:r>
              <a:rPr lang="en-US" sz="2800" b="1" dirty="0"/>
              <a:t>Precursor for SBG</a:t>
            </a:r>
          </a:p>
          <a:p>
            <a:pPr marL="285750" indent="-228600" defTabSz="914400">
              <a:lnSpc>
                <a:spcPct val="90000"/>
              </a:lnSpc>
              <a:spcAft>
                <a:spcPts val="600"/>
              </a:spcAft>
              <a:buFont typeface="Arial" panose="020B0604020202020204" pitchFamily="34" charset="0"/>
              <a:buChar char="•"/>
            </a:pPr>
            <a:r>
              <a:rPr lang="en-US" sz="2800" b="1" dirty="0"/>
              <a:t>ECOSTRESS Collection 2</a:t>
            </a:r>
          </a:p>
          <a:p>
            <a:pPr marL="285750" indent="-228600" defTabSz="914400">
              <a:lnSpc>
                <a:spcPct val="90000"/>
              </a:lnSpc>
              <a:spcAft>
                <a:spcPts val="600"/>
              </a:spcAft>
              <a:buFont typeface="Arial" panose="020B0604020202020204" pitchFamily="34" charset="0"/>
              <a:buChar char="•"/>
            </a:pPr>
            <a:r>
              <a:rPr lang="en-US" sz="2800" b="1" dirty="0"/>
              <a:t>ECOSTRESS science team meeting – Ventura, October 17-19</a:t>
            </a:r>
          </a:p>
          <a:p>
            <a:pPr marL="285750" indent="-228600" defTabSz="914400">
              <a:lnSpc>
                <a:spcPct val="90000"/>
              </a:lnSpc>
              <a:spcAft>
                <a:spcPts val="600"/>
              </a:spcAft>
              <a:buFont typeface="Arial" panose="020B0604020202020204" pitchFamily="34" charset="0"/>
              <a:buChar char="•"/>
            </a:pPr>
            <a:endParaRPr lang="en-US" sz="2200" b="1" dirty="0"/>
          </a:p>
          <a:p>
            <a:pPr indent="-228600" defTabSz="914400">
              <a:lnSpc>
                <a:spcPct val="90000"/>
              </a:lnSpc>
              <a:spcAft>
                <a:spcPts val="600"/>
              </a:spcAft>
              <a:buFont typeface="Arial" panose="020B0604020202020204" pitchFamily="34" charset="0"/>
              <a:buChar char="•"/>
            </a:pPr>
            <a:endParaRPr lang="en-US" sz="2200" b="1" dirty="0"/>
          </a:p>
        </p:txBody>
      </p:sp>
      <p:pic>
        <p:nvPicPr>
          <p:cNvPr id="2" name="Google Shape;276;g73df66eab4_0_15" descr="Image result for ecostress LOGO">
            <a:extLst>
              <a:ext uri="{FF2B5EF4-FFF2-40B4-BE49-F238E27FC236}">
                <a16:creationId xmlns:a16="http://schemas.microsoft.com/office/drawing/2014/main" id="{CFA3340F-299A-E44A-8211-EE854C164B9F}"/>
              </a:ext>
            </a:extLst>
          </p:cNvPr>
          <p:cNvPicPr preferRelativeResize="0">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9221" r="16931"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8358243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5350</TotalTime>
  <Words>220</Words>
  <Application>Microsoft Macintosh PowerPoint</Application>
  <PresentationFormat>Widescreen</PresentationFormat>
  <Paragraphs>33</Paragraphs>
  <Slides>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Cawse-Nicholson, Kerry (US 3290)</dc:creator>
  <cp:lastModifiedBy>Cawse-Nicholson, Kerry (US 3290)</cp:lastModifiedBy>
  <cp:revision>25</cp:revision>
  <dcterms:created xsi:type="dcterms:W3CDTF">2023-07-20T19:45:26Z</dcterms:created>
  <dcterms:modified xsi:type="dcterms:W3CDTF">2023-08-21T04:03:59Z</dcterms:modified>
</cp:coreProperties>
</file>