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4"/>
  </p:sldMasterIdLst>
  <p:notesMasterIdLst>
    <p:notesMasterId r:id="rId12"/>
  </p:notesMasterIdLst>
  <p:sldIdLst>
    <p:sldId id="256" r:id="rId5"/>
    <p:sldId id="6377" r:id="rId6"/>
    <p:sldId id="6292" r:id="rId7"/>
    <p:sldId id="509" r:id="rId8"/>
    <p:sldId id="6271" r:id="rId9"/>
    <p:sldId id="6316" r:id="rId10"/>
    <p:sldId id="521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0FF"/>
    <a:srgbClr val="0332FE"/>
    <a:srgbClr val="DBE4F4"/>
    <a:srgbClr val="CFD5EA"/>
    <a:srgbClr val="0A329A"/>
    <a:srgbClr val="E9EB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24" autoAdjust="0"/>
    <p:restoredTop sz="83892"/>
  </p:normalViewPr>
  <p:slideViewPr>
    <p:cSldViewPr snapToGrid="0" showGuides="1">
      <p:cViewPr varScale="1">
        <p:scale>
          <a:sx n="131" d="100"/>
          <a:sy n="131" d="100"/>
        </p:scale>
        <p:origin x="1696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5EFB8A-FAC2-6D47-88FC-C578B35BB8B3}" type="datetimeFigureOut">
              <a:rPr lang="en-US" smtClean="0"/>
              <a:t>8/21/23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72A10B-C8C9-A24A-8B69-4B99C5227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646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2A10B-C8C9-A24A-8B69-4B99C52272C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556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2A10B-C8C9-A24A-8B69-4B99C52272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72271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2A10B-C8C9-A24A-8B69-4B99C52272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3992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FEAA7-7E19-484F-BB31-445E8900804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6402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FEAA7-7E19-484F-BB31-445E8900804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2703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6084C-4EB7-4B2E-AC2D-AFF56570935D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0485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9456DC-0CBC-432D-8DA7-FE373E70979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516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tiff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57648"/>
            <a:ext cx="9144000" cy="59003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9FE8FC-3CA8-44D1-88B7-F6C8C15857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6" y="6237404"/>
            <a:ext cx="2647950" cy="497563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3AF5648-F49E-4DEB-A87B-C59862FE8D8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03552" y="6267467"/>
            <a:ext cx="1138437" cy="5692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6E85967-F7BE-4B3D-A6FD-D855A84246B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076" y="6131839"/>
            <a:ext cx="2105025" cy="7086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59BCEB-59CC-472C-8AA2-9DADB706731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089" y="6314283"/>
            <a:ext cx="588450" cy="42068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802CC9D-65A4-48D5-89E0-F4FBC26977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7" t="-1" r="36334" b="50001"/>
          <a:stretch/>
        </p:blipFill>
        <p:spPr>
          <a:xfrm>
            <a:off x="5496265" y="6267466"/>
            <a:ext cx="620361" cy="51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377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B4E3A76E-C717-AD43-956D-0C492F27C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technical data in this document is controlled under the U.S. Export Regulations, release to foreign persons may require an export authorization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A73D6FD9-2EAD-6544-9EAF-043AA7BFF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18352" y="6497788"/>
            <a:ext cx="652545" cy="293716"/>
          </a:xfrm>
          <a:prstGeom prst="rect">
            <a:avLst/>
          </a:prstGeom>
        </p:spPr>
        <p:txBody>
          <a:bodyPr/>
          <a:lstStyle/>
          <a:p>
            <a:fld id="{F0C94032-CD4C-4C25-B0C2-CEC720522D9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896B2208-D0E5-F446-967D-C6AB2CB62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678AE2BA-A4BB-A54B-B129-C11C3E33E6D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3223" y="1115736"/>
            <a:ext cx="8997554" cy="528506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64B65FA4-4751-2B40-9C77-2FF8A95F85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200" y="6486736"/>
            <a:ext cx="886438" cy="304769"/>
          </a:xfrm>
          <a:prstGeom prst="rect">
            <a:avLst/>
          </a:prstGeom>
        </p:spPr>
        <p:txBody>
          <a:bodyPr anchor="ctr"/>
          <a:lstStyle>
            <a:lvl1pPr>
              <a:defRPr sz="675">
                <a:latin typeface="Helvetica" pitchFamily="2" charset="0"/>
              </a:defRPr>
            </a:lvl1pPr>
          </a:lstStyle>
          <a:p>
            <a:r>
              <a:rPr lang="en-US"/>
              <a:t>Nov 18-19, 2019</a:t>
            </a:r>
          </a:p>
        </p:txBody>
      </p:sp>
    </p:spTree>
    <p:extLst>
      <p:ext uri="{BB962C8B-B14F-4D97-AF65-F5344CB8AC3E}">
        <p14:creationId xmlns:p14="http://schemas.microsoft.com/office/powerpoint/2010/main" val="7392842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b="5482"/>
          <a:stretch/>
        </p:blipFill>
        <p:spPr>
          <a:xfrm>
            <a:off x="0" y="0"/>
            <a:ext cx="9125869" cy="1435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1440"/>
            <a:ext cx="7886700" cy="1250157"/>
          </a:xfrm>
        </p:spPr>
        <p:txBody>
          <a:bodyPr/>
          <a:lstStyle>
            <a:lvl1pPr>
              <a:defRPr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557338"/>
            <a:ext cx="7886700" cy="4619625"/>
          </a:xfrm>
        </p:spPr>
        <p:txBody>
          <a:bodyPr vert="horz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82B78-2A2E-4FC6-AE55-06167B5E2A60}" type="datetimeFigureOut">
              <a:rPr lang="en-US" smtClean="0"/>
              <a:t>8/21/23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449A5-480E-4EC9-8FFC-6FB79C55CB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4274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5984B71F-2436-BE48-B518-2F14B6A5905A}" type="datetime4">
              <a:rPr lang="en-US" smtClean="0"/>
              <a:t>August 21,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PREFIRE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C1FD3E06-F8A1-DF4D-A937-20DA97551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7205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8839200" cy="5638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38400" y="6553200"/>
            <a:ext cx="42672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6553200"/>
            <a:ext cx="5334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730FD9B-BDEE-9C4D-9AED-ACF1BF06B42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762000"/>
            <a:ext cx="9144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0" y="6553200"/>
            <a:ext cx="9144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Footer Placeholder 4"/>
          <p:cNvSpPr txBox="1">
            <a:spLocks/>
          </p:cNvSpPr>
          <p:nvPr userDrawn="1"/>
        </p:nvSpPr>
        <p:spPr>
          <a:xfrm>
            <a:off x="7086600" y="6553200"/>
            <a:ext cx="1676400" cy="30480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2019 May 29</a:t>
            </a: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5482"/>
          <a:stretch/>
        </p:blipFill>
        <p:spPr>
          <a:xfrm>
            <a:off x="0" y="1"/>
            <a:ext cx="9144000" cy="9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2652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47577" y="1148079"/>
            <a:ext cx="8459537" cy="5028883"/>
          </a:xfrm>
        </p:spPr>
        <p:txBody>
          <a:bodyPr/>
          <a:lstStyle>
            <a:lvl1pPr marL="228600" indent="-228600">
              <a:buSzPct val="70000"/>
              <a:buFont typeface="Wingdings" pitchFamily="2" charset="2"/>
              <a:buChar char="q"/>
              <a:defRPr/>
            </a:lvl1pPr>
            <a:lvl2pPr marL="685800" indent="-228600">
              <a:buSzPct val="100000"/>
              <a:buFont typeface="Wingdings" pitchFamily="2" charset="2"/>
              <a:buChar char="§"/>
              <a:defRPr/>
            </a:lvl2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0D452-0B5A-42E4-A8A0-C5DF4B1DAEF5}" type="datetimeFigureOut">
              <a:rPr lang="en-US" smtClean="0"/>
              <a:t>8/21/23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FBA3A-8C08-4518-817A-C48AE5C42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207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0D452-0B5A-42E4-A8A0-C5DF4B1DAEF5}" type="datetimeFigureOut">
              <a:rPr lang="en-US" smtClean="0"/>
              <a:t>8/21/23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FBA3A-8C08-4518-817A-C48AE5C42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281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0D452-0B5A-42E4-A8A0-C5DF4B1DAEF5}" type="datetimeFigureOut">
              <a:rPr lang="en-US" smtClean="0"/>
              <a:t>8/21/23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FBA3A-8C08-4518-817A-C48AE5C42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201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"/>
            <a:ext cx="7886700" cy="9518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904542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728454"/>
            <a:ext cx="3868340" cy="44612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904542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728454"/>
            <a:ext cx="3887391" cy="446120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0D452-0B5A-42E4-A8A0-C5DF4B1DAEF5}" type="datetimeFigureOut">
              <a:rPr lang="en-US" smtClean="0"/>
              <a:t>8/21/23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FBA3A-8C08-4518-817A-C48AE5C42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033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0D452-0B5A-42E4-A8A0-C5DF4B1DAEF5}" type="datetimeFigureOut">
              <a:rPr lang="en-US" smtClean="0"/>
              <a:t>8/21/23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FBA3A-8C08-4518-817A-C48AE5C42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525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0D452-0B5A-42E4-A8A0-C5DF4B1DAEF5}" type="datetimeFigureOut">
              <a:rPr lang="en-US" smtClean="0"/>
              <a:t>8/21/23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FBA3A-8C08-4518-817A-C48AE5C42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346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B4E3A76E-C717-AD43-956D-0C492F27C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technical data in this document is controlled under the U.S. Export Regulations, release to foreign persons may require an export authorization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A73D6FD9-2EAD-6544-9EAF-043AA7BFF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18352" y="6497788"/>
            <a:ext cx="652545" cy="293716"/>
          </a:xfrm>
          <a:prstGeom prst="rect">
            <a:avLst/>
          </a:prstGeom>
        </p:spPr>
        <p:txBody>
          <a:bodyPr/>
          <a:lstStyle/>
          <a:p>
            <a:fld id="{F0C94032-CD4C-4C25-B0C2-CEC720522D9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896B2208-D0E5-F446-967D-C6AB2CB62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678AE2BA-A4BB-A54B-B129-C11C3E33E6D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3223" y="1115736"/>
            <a:ext cx="8997554" cy="528506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64B65FA4-4751-2B40-9C77-2FF8A95F85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200" y="6486736"/>
            <a:ext cx="886438" cy="304769"/>
          </a:xfrm>
          <a:prstGeom prst="rect">
            <a:avLst/>
          </a:prstGeom>
        </p:spPr>
        <p:txBody>
          <a:bodyPr anchor="ctr"/>
          <a:lstStyle>
            <a:lvl1pPr>
              <a:defRPr sz="675">
                <a:latin typeface="Helvetica" pitchFamily="2" charset="0"/>
              </a:defRPr>
            </a:lvl1pPr>
          </a:lstStyle>
          <a:p>
            <a:r>
              <a:rPr lang="en-US"/>
              <a:t>Nov 18-19, 2019</a:t>
            </a:r>
          </a:p>
        </p:txBody>
      </p:sp>
    </p:spTree>
    <p:extLst>
      <p:ext uri="{BB962C8B-B14F-4D97-AF65-F5344CB8AC3E}">
        <p14:creationId xmlns:p14="http://schemas.microsoft.com/office/powerpoint/2010/main" val="42352568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B4E3A76E-C717-AD43-956D-0C492F27C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technical data in this document is controlled under the U.S. Export Regulations, release to foreign persons may require an export authorization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A73D6FD9-2EAD-6544-9EAF-043AA7BFF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18352" y="6497788"/>
            <a:ext cx="652545" cy="293716"/>
          </a:xfrm>
          <a:prstGeom prst="rect">
            <a:avLst/>
          </a:prstGeom>
        </p:spPr>
        <p:txBody>
          <a:bodyPr/>
          <a:lstStyle/>
          <a:p>
            <a:fld id="{F0C94032-CD4C-4C25-B0C2-CEC720522D9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896B2208-D0E5-F446-967D-C6AB2CB62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678AE2BA-A4BB-A54B-B129-C11C3E33E6D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3223" y="1115736"/>
            <a:ext cx="8997554" cy="528506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64B65FA4-4751-2B40-9C77-2FF8A95F85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200" y="6486736"/>
            <a:ext cx="886438" cy="304769"/>
          </a:xfrm>
          <a:prstGeom prst="rect">
            <a:avLst/>
          </a:prstGeom>
        </p:spPr>
        <p:txBody>
          <a:bodyPr anchor="ctr"/>
          <a:lstStyle>
            <a:lvl1pPr>
              <a:defRPr sz="675">
                <a:latin typeface="Helvetica" pitchFamily="2" charset="0"/>
              </a:defRPr>
            </a:lvl1pPr>
          </a:lstStyle>
          <a:p>
            <a:r>
              <a:rPr lang="en-US"/>
              <a:t>Nov 18-19, 2019</a:t>
            </a:r>
          </a:p>
        </p:txBody>
      </p:sp>
    </p:spTree>
    <p:extLst>
      <p:ext uri="{BB962C8B-B14F-4D97-AF65-F5344CB8AC3E}">
        <p14:creationId xmlns:p14="http://schemas.microsoft.com/office/powerpoint/2010/main" val="7461239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577" y="952161"/>
            <a:ext cx="8459537" cy="52248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70D452-0B5A-42E4-A8A0-C5DF4B1DAEF5}" type="datetimeFigureOut">
              <a:rPr lang="en-US" smtClean="0"/>
              <a:t>8/21/23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49714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FBA3A-8C08-4518-817A-C48AE5C42E7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b="5482"/>
          <a:stretch/>
        </p:blipFill>
        <p:spPr>
          <a:xfrm>
            <a:off x="0" y="1"/>
            <a:ext cx="9144000" cy="952160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 flipV="1">
            <a:off x="0" y="957649"/>
            <a:ext cx="9144000" cy="69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7578" y="-5486"/>
            <a:ext cx="8459537" cy="9576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667091-DE09-A6BD-AC93-937781A73F4B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189" y="53340"/>
            <a:ext cx="1005840" cy="87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83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9" r:id="rId8"/>
    <p:sldLayoutId id="2147483670" r:id="rId9"/>
    <p:sldLayoutId id="2147483681" r:id="rId10"/>
    <p:sldLayoutId id="2147483685" r:id="rId11"/>
    <p:sldLayoutId id="2147483686" r:id="rId12"/>
    <p:sldLayoutId id="214748368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png"/><Relationship Id="rId3" Type="http://schemas.openxmlformats.org/officeDocument/2006/relationships/image" Target="../media/image10.jp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4.png"/><Relationship Id="rId5" Type="http://schemas.openxmlformats.org/officeDocument/2006/relationships/image" Target="../media/image12.jpeg"/><Relationship Id="rId10" Type="http://schemas.openxmlformats.org/officeDocument/2006/relationships/image" Target="../media/image13.png"/><Relationship Id="rId4" Type="http://schemas.openxmlformats.org/officeDocument/2006/relationships/image" Target="../media/image11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gif"/><Relationship Id="rId7" Type="http://schemas.openxmlformats.org/officeDocument/2006/relationships/image" Target="../media/image28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gif"/><Relationship Id="rId5" Type="http://schemas.microsoft.com/office/2007/relationships/hdphoto" Target="../media/hdphoto3.wdp"/><Relationship Id="rId10" Type="http://schemas.openxmlformats.org/officeDocument/2006/relationships/image" Target="../media/image30.jpg"/><Relationship Id="rId4" Type="http://schemas.openxmlformats.org/officeDocument/2006/relationships/image" Target="../media/image26.png"/><Relationship Id="rId9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1.jpeg"/><Relationship Id="rId7" Type="http://schemas.openxmlformats.org/officeDocument/2006/relationships/image" Target="../media/image22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3.wdp"/><Relationship Id="rId4" Type="http://schemas.openxmlformats.org/officeDocument/2006/relationships/image" Target="../media/image26.png"/><Relationship Id="rId9" Type="http://schemas.openxmlformats.org/officeDocument/2006/relationships/image" Target="../media/image3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690"/>
            <a:ext cx="7772400" cy="2387600"/>
          </a:xfrm>
        </p:spPr>
        <p:txBody>
          <a:bodyPr/>
          <a:lstStyle/>
          <a:p>
            <a:r>
              <a:rPr lang="en-US" dirty="0"/>
              <a:t>Polar Radiant Energy in the Far InfraRed Experiment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516046"/>
            <a:ext cx="6858000" cy="1655762"/>
          </a:xfrm>
        </p:spPr>
        <p:txBody>
          <a:bodyPr>
            <a:normAutofit/>
          </a:bodyPr>
          <a:lstStyle/>
          <a:p>
            <a:pPr>
              <a:spcBef>
                <a:spcPts val="400"/>
              </a:spcBef>
            </a:pPr>
            <a:r>
              <a:rPr lang="en-US" dirty="0"/>
              <a:t>Tristan </a:t>
            </a:r>
            <a:r>
              <a:rPr lang="en-US" dirty="0" err="1"/>
              <a:t>L’Ecuyer</a:t>
            </a:r>
            <a:endParaRPr lang="en-US" dirty="0"/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C2444F90-4520-054E-93A5-619C36C972F1}"/>
              </a:ext>
            </a:extLst>
          </p:cNvPr>
          <p:cNvSpPr txBox="1">
            <a:spLocks/>
          </p:cNvSpPr>
          <p:nvPr/>
        </p:nvSpPr>
        <p:spPr>
          <a:xfrm>
            <a:off x="6187508" y="3448847"/>
            <a:ext cx="3101546" cy="259051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78000" indent="-863600" algn="l"/>
            <a:r>
              <a:rPr lang="en-US" sz="1300" dirty="0">
                <a:solidFill>
                  <a:srgbClr val="002060"/>
                </a:solidFill>
                <a:effectLst>
                  <a:outerShdw blurRad="50800" dist="88900" dir="2700000" algn="tl" rotWithShape="0">
                    <a:schemeClr val="bg1">
                      <a:alpha val="65000"/>
                    </a:schemeClr>
                  </a:outerShdw>
                </a:effectLst>
              </a:rPr>
              <a:t>Nicole-Jeanne Schlegel</a:t>
            </a:r>
          </a:p>
          <a:p>
            <a:pPr marL="1778000" indent="-863600" algn="l"/>
            <a:r>
              <a:rPr lang="en-US" sz="1300" dirty="0" err="1">
                <a:solidFill>
                  <a:srgbClr val="002060"/>
                </a:solidFill>
                <a:effectLst>
                  <a:outerShdw blurRad="50800" dist="88900" dir="2700000" algn="tl" rotWithShape="0">
                    <a:schemeClr val="bg1">
                      <a:alpha val="65000"/>
                    </a:schemeClr>
                  </a:outerShdw>
                </a:effectLst>
              </a:rPr>
              <a:t>Yan Xie</a:t>
            </a:r>
          </a:p>
          <a:p>
            <a:pPr marL="1778000" indent="-863600" algn="l"/>
            <a:r>
              <a:rPr lang="en-US" sz="1300" dirty="0" err="1">
                <a:solidFill>
                  <a:srgbClr val="002060"/>
                </a:solidFill>
                <a:effectLst>
                  <a:outerShdw blurRad="50800" dist="88900" dir="2700000" algn="tl" rotWithShape="0">
                    <a:schemeClr val="bg1">
                      <a:alpha val="65000"/>
                    </a:schemeClr>
                  </a:outerShdw>
                </a:effectLst>
              </a:rPr>
              <a:t>Mary White </a:t>
            </a:r>
          </a:p>
          <a:p>
            <a:pPr marL="1778000" indent="-863600" algn="l"/>
            <a:r>
              <a:rPr lang="en-US" sz="1300" dirty="0" err="1">
                <a:solidFill>
                  <a:srgbClr val="002060"/>
                </a:solidFill>
                <a:effectLst>
                  <a:outerShdw blurRad="50800" dist="88900" dir="2700000" algn="tl" rotWithShape="0">
                    <a:schemeClr val="bg1">
                      <a:alpha val="65000"/>
                    </a:schemeClr>
                  </a:outerShdw>
                </a:effectLst>
              </a:rPr>
              <a:t>Sharmila Padmanabhan</a:t>
            </a:r>
          </a:p>
          <a:p>
            <a:pPr marL="1778000" indent="-863600" algn="l"/>
            <a:r>
              <a:rPr lang="en-US" sz="1300" dirty="0" err="1">
                <a:solidFill>
                  <a:srgbClr val="002060"/>
                </a:solidFill>
                <a:effectLst>
                  <a:outerShdw blurRad="50800" dist="88900" dir="2700000" algn="tl" rotWithShape="0">
                    <a:schemeClr val="bg1">
                      <a:alpha val="65000"/>
                    </a:schemeClr>
                  </a:outerShdw>
                </a:effectLst>
              </a:rPr>
              <a:t>Boon Lim</a:t>
            </a:r>
          </a:p>
          <a:p>
            <a:pPr marL="1778000" indent="-863600" algn="l"/>
            <a:r>
              <a:rPr lang="en-US" sz="1300" dirty="0" err="1">
                <a:solidFill>
                  <a:srgbClr val="002060"/>
                </a:solidFill>
                <a:effectLst>
                  <a:outerShdw blurRad="50800" dist="88900" dir="2700000" algn="tl" rotWithShape="0">
                    <a:schemeClr val="bg1">
                      <a:alpha val="65000"/>
                    </a:schemeClr>
                  </a:outerShdw>
                </a:effectLst>
              </a:rPr>
              <a:t>Karen Dragon</a:t>
            </a:r>
          </a:p>
          <a:p>
            <a:pPr marL="1778000" indent="-863600" algn="l"/>
            <a:r>
              <a:rPr lang="en-US" sz="1300" dirty="0" err="1">
                <a:solidFill>
                  <a:srgbClr val="002060"/>
                </a:solidFill>
                <a:effectLst>
                  <a:outerShdw blurRad="50800" dist="88900" dir="2700000" algn="tl" rotWithShape="0">
                    <a:schemeClr val="bg1">
                      <a:alpha val="65000"/>
                    </a:schemeClr>
                  </a:outerShdw>
                </a:effectLst>
              </a:rPr>
              <a:t>Meredith Grames</a:t>
            </a:r>
          </a:p>
          <a:p>
            <a:pPr marL="1778000" indent="-863600" algn="l"/>
            <a:r>
              <a:rPr lang="en-US" sz="1300" dirty="0" err="1">
                <a:solidFill>
                  <a:srgbClr val="002060"/>
                </a:solidFill>
                <a:effectLst>
                  <a:outerShdw blurRad="50800" dist="88900" dir="2700000" algn="tl" rotWithShape="0">
                    <a:schemeClr val="bg1">
                      <a:alpha val="65000"/>
                    </a:schemeClr>
                  </a:outerShdw>
                </a:effectLst>
              </a:rPr>
              <a:t>Cameron Bertossa</a:t>
            </a:r>
          </a:p>
          <a:p>
            <a:pPr marL="1778000" indent="-863600" algn="l"/>
            <a:r>
              <a:rPr lang="en-US" sz="1300" dirty="0" err="1">
                <a:solidFill>
                  <a:srgbClr val="002060"/>
                </a:solidFill>
                <a:effectLst>
                  <a:outerShdw blurRad="50800" dist="88900" dir="2700000" algn="tl" rotWithShape="0">
                    <a:schemeClr val="bg1">
                      <a:alpha val="65000"/>
                    </a:schemeClr>
                  </a:outerShdw>
                </a:effectLst>
              </a:rPr>
              <a:t>Natasha Vos</a:t>
            </a:r>
          </a:p>
          <a:p>
            <a:pPr marL="1778000" indent="-863600" algn="l"/>
            <a:r>
              <a:rPr lang="en-US" sz="1300" dirty="0" err="1">
                <a:solidFill>
                  <a:srgbClr val="002060"/>
                </a:solidFill>
                <a:effectLst>
                  <a:outerShdw blurRad="50800" dist="88900" dir="2700000" algn="tl" rotWithShape="0">
                    <a:schemeClr val="bg1">
                      <a:alpha val="65000"/>
                    </a:schemeClr>
                  </a:outerShdw>
                </a:effectLst>
              </a:rPr>
              <a:t>Marian Mateling</a:t>
            </a:r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8395B66B-018D-6341-8B7E-7C8E95C58C36}"/>
              </a:ext>
            </a:extLst>
          </p:cNvPr>
          <p:cNvSpPr txBox="1">
            <a:spLocks/>
          </p:cNvSpPr>
          <p:nvPr/>
        </p:nvSpPr>
        <p:spPr>
          <a:xfrm>
            <a:off x="4707050" y="3448846"/>
            <a:ext cx="3101546" cy="259051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78000" indent="-863600" algn="l"/>
            <a:r>
              <a:rPr lang="en-US" sz="1300" dirty="0">
                <a:solidFill>
                  <a:srgbClr val="002060"/>
                </a:solidFill>
                <a:effectLst>
                  <a:outerShdw blurRad="50800" dist="88900" dir="2700000" algn="tl" rotWithShape="0">
                    <a:schemeClr val="bg1">
                      <a:alpha val="65000"/>
                    </a:schemeClr>
                  </a:outerShdw>
                </a:effectLst>
              </a:rPr>
              <a:t>Brian Drouin</a:t>
            </a:r>
          </a:p>
          <a:p>
            <a:pPr marL="1778000" indent="-863600" algn="l"/>
            <a:r>
              <a:rPr lang="en-US" sz="1300" dirty="0" err="1">
                <a:solidFill>
                  <a:srgbClr val="002060"/>
                </a:solidFill>
                <a:effectLst>
                  <a:outerShdw blurRad="50800" dist="88900" dir="2700000" algn="tl" rotWithShape="0">
                    <a:schemeClr val="bg1">
                      <a:alpha val="65000"/>
                    </a:schemeClr>
                  </a:outerShdw>
                </a:effectLst>
              </a:rPr>
              <a:t>Xianglei</a:t>
            </a:r>
            <a:r>
              <a:rPr lang="en-US" sz="1300" dirty="0">
                <a:solidFill>
                  <a:srgbClr val="002060"/>
                </a:solidFill>
                <a:effectLst>
                  <a:outerShdw blurRad="50800" dist="88900" dir="2700000" algn="tl" rotWithShape="0">
                    <a:schemeClr val="bg1">
                      <a:alpha val="65000"/>
                    </a:schemeClr>
                  </a:outerShdw>
                </a:effectLst>
              </a:rPr>
              <a:t> Huang</a:t>
            </a:r>
          </a:p>
          <a:p>
            <a:pPr marL="1778000" indent="-863600" algn="l"/>
            <a:r>
              <a:rPr lang="en-US" sz="1300" dirty="0">
                <a:solidFill>
                  <a:srgbClr val="002060"/>
                </a:solidFill>
                <a:effectLst>
                  <a:outerShdw blurRad="50800" dist="88900" dir="2700000" algn="tl" rotWithShape="0">
                    <a:schemeClr val="bg1">
                      <a:alpha val="65000"/>
                    </a:schemeClr>
                  </a:outerShdw>
                </a:effectLst>
              </a:rPr>
              <a:t>Brian Kahn</a:t>
            </a:r>
          </a:p>
          <a:p>
            <a:pPr marL="1778000" indent="-863600" algn="l"/>
            <a:r>
              <a:rPr lang="en-US" sz="1300" dirty="0">
                <a:solidFill>
                  <a:srgbClr val="002060"/>
                </a:solidFill>
                <a:effectLst>
                  <a:outerShdw blurRad="50800" dist="88900" dir="2700000" algn="tl" rotWithShape="0">
                    <a:schemeClr val="bg1">
                      <a:alpha val="65000"/>
                    </a:schemeClr>
                  </a:outerShdw>
                </a:effectLst>
              </a:rPr>
              <a:t>Jen Kay</a:t>
            </a:r>
          </a:p>
          <a:p>
            <a:pPr marL="1778000" indent="-863600" algn="l"/>
            <a:r>
              <a:rPr lang="en-US" sz="1300" dirty="0">
                <a:solidFill>
                  <a:srgbClr val="002060"/>
                </a:solidFill>
                <a:effectLst>
                  <a:outerShdw blurRad="50800" dist="88900" dir="2700000" algn="tl" rotWithShape="0">
                    <a:schemeClr val="bg1">
                      <a:alpha val="65000"/>
                    </a:schemeClr>
                  </a:outerShdw>
                </a:effectLst>
              </a:rPr>
              <a:t>Jonah Shaw</a:t>
            </a:r>
          </a:p>
          <a:p>
            <a:pPr marL="1778000" indent="-863600" algn="l"/>
            <a:r>
              <a:rPr lang="en-US" sz="1300" dirty="0" err="1">
                <a:solidFill>
                  <a:srgbClr val="002060"/>
                </a:solidFill>
                <a:effectLst>
                  <a:outerShdw blurRad="50800" dist="88900" dir="2700000" algn="tl" rotWithShape="0">
                    <a:schemeClr val="bg1">
                      <a:alpha val="65000"/>
                    </a:schemeClr>
                  </a:outerShdw>
                </a:effectLst>
              </a:rPr>
              <a:t>Aronne</a:t>
            </a:r>
            <a:r>
              <a:rPr lang="en-US" sz="1300" dirty="0">
                <a:solidFill>
                  <a:srgbClr val="002060"/>
                </a:solidFill>
                <a:effectLst>
                  <a:outerShdw blurRad="50800" dist="88900" dir="2700000" algn="tl" rotWithShape="0">
                    <a:schemeClr val="bg1">
                      <a:alpha val="65000"/>
                    </a:schemeClr>
                  </a:outerShdw>
                </a:effectLst>
              </a:rPr>
              <a:t> </a:t>
            </a:r>
            <a:r>
              <a:rPr lang="en-US" sz="1300" dirty="0" err="1">
                <a:solidFill>
                  <a:srgbClr val="002060"/>
                </a:solidFill>
                <a:effectLst>
                  <a:outerShdw blurRad="50800" dist="88900" dir="2700000" algn="tl" rotWithShape="0">
                    <a:schemeClr val="bg1">
                      <a:alpha val="65000"/>
                    </a:schemeClr>
                  </a:outerShdw>
                </a:effectLst>
              </a:rPr>
              <a:t>Merelli</a:t>
            </a:r>
          </a:p>
          <a:p>
            <a:pPr marL="1778000" indent="-863600" algn="l"/>
            <a:r>
              <a:rPr lang="en-US" sz="1300" dirty="0" err="1">
                <a:solidFill>
                  <a:srgbClr val="002060"/>
                </a:solidFill>
                <a:effectLst>
                  <a:outerShdw blurRad="50800" dist="88900" dir="2700000" algn="tl" rotWithShape="0">
                    <a:schemeClr val="bg1">
                      <a:alpha val="65000"/>
                    </a:schemeClr>
                  </a:outerShdw>
                </a:effectLst>
              </a:rPr>
              <a:t>Nathaniel Miller</a:t>
            </a:r>
          </a:p>
          <a:p>
            <a:pPr marL="1778000" indent="-863600" algn="l"/>
            <a:r>
              <a:rPr lang="en-US" sz="1300" dirty="0" err="1">
                <a:solidFill>
                  <a:srgbClr val="002060"/>
                </a:solidFill>
                <a:effectLst>
                  <a:outerShdw blurRad="50800" dist="88900" dir="2700000" algn="tl" rotWithShape="0">
                    <a:schemeClr val="bg1">
                      <a:alpha val="65000"/>
                    </a:schemeClr>
                  </a:outerShdw>
                </a:effectLst>
              </a:rPr>
              <a:t>Colten Petersen</a:t>
            </a:r>
          </a:p>
          <a:p>
            <a:pPr marL="1778000" indent="-863600" algn="l"/>
            <a:r>
              <a:rPr lang="en-US" sz="1300" dirty="0" err="1">
                <a:solidFill>
                  <a:srgbClr val="002060"/>
                </a:solidFill>
                <a:effectLst>
                  <a:outerShdw blurRad="50800" dist="88900" dir="2700000" algn="tl" rotWithShape="0">
                    <a:schemeClr val="bg1">
                      <a:alpha val="65000"/>
                    </a:schemeClr>
                  </a:outerShdw>
                </a:effectLst>
              </a:rPr>
              <a:t>Cassidy Johnson</a:t>
            </a:r>
          </a:p>
          <a:p>
            <a:pPr marL="1778000" indent="-863600" algn="l"/>
            <a:r>
              <a:rPr lang="en-US" sz="1300" dirty="0" err="1">
                <a:solidFill>
                  <a:srgbClr val="002060"/>
                </a:solidFill>
                <a:effectLst>
                  <a:outerShdw blurRad="50800" dist="88900" dir="2700000" algn="tl" rotWithShape="0">
                    <a:schemeClr val="bg1">
                      <a:alpha val="65000"/>
                    </a:schemeClr>
                  </a:outerShdw>
                </a:effectLst>
              </a:rPr>
              <a:t>Hamish Prince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B944C0-2DA9-E449-939A-50A00490BEB8}"/>
              </a:ext>
            </a:extLst>
          </p:cNvPr>
          <p:cNvSpPr/>
          <p:nvPr/>
        </p:nvSpPr>
        <p:spPr>
          <a:xfrm>
            <a:off x="2835797" y="3825576"/>
            <a:ext cx="34492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http://prefire.ssec.wisc.edu</a:t>
            </a:r>
          </a:p>
        </p:txBody>
      </p:sp>
    </p:spTree>
    <p:extLst>
      <p:ext uri="{BB962C8B-B14F-4D97-AF65-F5344CB8AC3E}">
        <p14:creationId xmlns:p14="http://schemas.microsoft.com/office/powerpoint/2010/main" val="27151019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 descr="A star filled sky&#10;&#10;Description automatically generated">
            <a:extLst>
              <a:ext uri="{FF2B5EF4-FFF2-40B4-BE49-F238E27FC236}">
                <a16:creationId xmlns:a16="http://schemas.microsoft.com/office/drawing/2014/main" id="{E97ED676-093F-388F-B33F-D609DC74A5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4" r="16949" b="82381"/>
          <a:stretch/>
        </p:blipFill>
        <p:spPr>
          <a:xfrm rot="5400000">
            <a:off x="-2550701" y="3598385"/>
            <a:ext cx="5820593" cy="698639"/>
          </a:xfrm>
          <a:prstGeom prst="rect">
            <a:avLst/>
          </a:prstGeom>
        </p:spPr>
      </p:pic>
      <p:grpSp>
        <p:nvGrpSpPr>
          <p:cNvPr id="68" name="Group 76">
            <a:extLst>
              <a:ext uri="{FF2B5EF4-FFF2-40B4-BE49-F238E27FC236}">
                <a16:creationId xmlns:a16="http://schemas.microsoft.com/office/drawing/2014/main" id="{D44D0A33-5D3B-3A0D-21D0-0AF64B8CCA8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530276" y="3714938"/>
            <a:ext cx="706437" cy="96838"/>
            <a:chOff x="4267200" y="2618671"/>
            <a:chExt cx="1412574" cy="193274"/>
          </a:xfrm>
        </p:grpSpPr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CCBA1B81-6279-5F99-105D-4B2E9CFD8082}"/>
                </a:ext>
              </a:extLst>
            </p:cNvPr>
            <p:cNvSpPr/>
            <p:nvPr/>
          </p:nvSpPr>
          <p:spPr>
            <a:xfrm>
              <a:off x="4264443" y="2618058"/>
              <a:ext cx="1079271" cy="193274"/>
            </a:xfrm>
            <a:custGeom>
              <a:avLst/>
              <a:gdLst>
                <a:gd name="connsiteX0" fmla="*/ 0 w 1078994"/>
                <a:gd name="connsiteY0" fmla="*/ 230748 h 442399"/>
                <a:gd name="connsiteX1" fmla="*/ 124132 w 1078994"/>
                <a:gd name="connsiteY1" fmla="*/ 39784 h 442399"/>
                <a:gd name="connsiteX2" fmla="*/ 267361 w 1078994"/>
                <a:gd name="connsiteY2" fmla="*/ 440808 h 442399"/>
                <a:gd name="connsiteX3" fmla="*/ 429688 w 1078994"/>
                <a:gd name="connsiteY3" fmla="*/ 30236 h 442399"/>
                <a:gd name="connsiteX4" fmla="*/ 563369 w 1078994"/>
                <a:gd name="connsiteY4" fmla="*/ 431260 h 442399"/>
                <a:gd name="connsiteX5" fmla="*/ 716147 w 1078994"/>
                <a:gd name="connsiteY5" fmla="*/ 39784 h 442399"/>
                <a:gd name="connsiteX6" fmla="*/ 859376 w 1078994"/>
                <a:gd name="connsiteY6" fmla="*/ 431260 h 442399"/>
                <a:gd name="connsiteX7" fmla="*/ 993057 w 1078994"/>
                <a:gd name="connsiteY7" fmla="*/ 30236 h 442399"/>
                <a:gd name="connsiteX8" fmla="*/ 1078994 w 1078994"/>
                <a:gd name="connsiteY8" fmla="*/ 249844 h 442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8994" h="442399">
                  <a:moveTo>
                    <a:pt x="0" y="230748"/>
                  </a:moveTo>
                  <a:cubicBezTo>
                    <a:pt x="39786" y="117761"/>
                    <a:pt x="79572" y="4774"/>
                    <a:pt x="124132" y="39784"/>
                  </a:cubicBezTo>
                  <a:cubicBezTo>
                    <a:pt x="168692" y="74794"/>
                    <a:pt x="216435" y="442399"/>
                    <a:pt x="267361" y="440808"/>
                  </a:cubicBezTo>
                  <a:cubicBezTo>
                    <a:pt x="318287" y="439217"/>
                    <a:pt x="380353" y="31827"/>
                    <a:pt x="429688" y="30236"/>
                  </a:cubicBezTo>
                  <a:cubicBezTo>
                    <a:pt x="479023" y="28645"/>
                    <a:pt x="515626" y="429669"/>
                    <a:pt x="563369" y="431260"/>
                  </a:cubicBezTo>
                  <a:cubicBezTo>
                    <a:pt x="611112" y="432851"/>
                    <a:pt x="666813" y="39784"/>
                    <a:pt x="716147" y="39784"/>
                  </a:cubicBezTo>
                  <a:cubicBezTo>
                    <a:pt x="765481" y="39784"/>
                    <a:pt x="813224" y="432851"/>
                    <a:pt x="859376" y="431260"/>
                  </a:cubicBezTo>
                  <a:cubicBezTo>
                    <a:pt x="905528" y="429669"/>
                    <a:pt x="956454" y="60472"/>
                    <a:pt x="993057" y="30236"/>
                  </a:cubicBezTo>
                  <a:cubicBezTo>
                    <a:pt x="1029660" y="0"/>
                    <a:pt x="1078994" y="249844"/>
                    <a:pt x="1078994" y="249844"/>
                  </a:cubicBezTo>
                </a:path>
              </a:pathLst>
            </a:custGeom>
            <a:ln w="762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79E6F538-3F43-A5AA-EF98-E1B32E75A781}"/>
                </a:ext>
              </a:extLst>
            </p:cNvPr>
            <p:cNvCxnSpPr/>
            <p:nvPr/>
          </p:nvCxnSpPr>
          <p:spPr>
            <a:xfrm>
              <a:off x="5322572" y="2723707"/>
              <a:ext cx="355524" cy="3169"/>
            </a:xfrm>
            <a:prstGeom prst="straightConnector1">
              <a:avLst/>
            </a:prstGeom>
            <a:ln w="76200">
              <a:tailEnd type="triangle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B89A286-EC96-8E49-81E6-C901F9A8E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Radiation, Climate, and Weather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EFFC1ED-A8D3-BE84-CF2B-89C7A5C4EDC3}"/>
              </a:ext>
            </a:extLst>
          </p:cNvPr>
          <p:cNvGrpSpPr/>
          <p:nvPr/>
        </p:nvGrpSpPr>
        <p:grpSpPr>
          <a:xfrm>
            <a:off x="2259346" y="1962935"/>
            <a:ext cx="3217943" cy="3474720"/>
            <a:chOff x="2567456" y="1336769"/>
            <a:chExt cx="3217943" cy="347472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B94838C-020B-F694-29A5-42053A3E00FA}"/>
                </a:ext>
              </a:extLst>
            </p:cNvPr>
            <p:cNvSpPr/>
            <p:nvPr/>
          </p:nvSpPr>
          <p:spPr>
            <a:xfrm rot="840000">
              <a:off x="2587590" y="1507016"/>
              <a:ext cx="3158860" cy="315886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5AD437B-BF9A-673C-C149-4427F984B07E}"/>
                </a:ext>
              </a:extLst>
            </p:cNvPr>
            <p:cNvCxnSpPr>
              <a:cxnSpLocks/>
            </p:cNvCxnSpPr>
            <p:nvPr/>
          </p:nvCxnSpPr>
          <p:spPr>
            <a:xfrm rot="840000">
              <a:off x="4164237" y="1336769"/>
              <a:ext cx="0" cy="3474720"/>
            </a:xfrm>
            <a:prstGeom prst="line">
              <a:avLst/>
            </a:prstGeom>
            <a:ln w="12700"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DC82482-010C-0025-3173-48B16433F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40000">
              <a:off x="2567456" y="1479828"/>
              <a:ext cx="3217943" cy="3217888"/>
            </a:xfrm>
            <a:prstGeom prst="rect">
              <a:avLst/>
            </a:prstGeom>
          </p:spPr>
        </p:pic>
        <p:sp>
          <p:nvSpPr>
            <p:cNvPr id="11" name="Curved Right Arrow 10">
              <a:extLst>
                <a:ext uri="{FF2B5EF4-FFF2-40B4-BE49-F238E27FC236}">
                  <a16:creationId xmlns:a16="http://schemas.microsoft.com/office/drawing/2014/main" id="{071A453D-4481-A8F7-6BEF-D7FB9E4EFF89}"/>
                </a:ext>
              </a:extLst>
            </p:cNvPr>
            <p:cNvSpPr>
              <a:spLocks noChangeAspect="1"/>
            </p:cNvSpPr>
            <p:nvPr/>
          </p:nvSpPr>
          <p:spPr>
            <a:xfrm rot="17100000">
              <a:off x="4440381" y="1402530"/>
              <a:ext cx="212141" cy="274320"/>
            </a:xfrm>
            <a:prstGeom prst="curvedRightArrow">
              <a:avLst>
                <a:gd name="adj1" fmla="val 23248"/>
                <a:gd name="adj2" fmla="val 64655"/>
                <a:gd name="adj3" fmla="val 38793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scene3d>
              <a:camera prst="orthographicFront">
                <a:rot lat="3600000" lon="0" rev="16200000"/>
              </a:camera>
              <a:lightRig rig="threePt" dir="t">
                <a:rot lat="0" lon="0" rev="0"/>
              </a:lightRig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7DDA9A5-2D9D-00AF-6217-1DB14F2C0B97}"/>
              </a:ext>
            </a:extLst>
          </p:cNvPr>
          <p:cNvGrpSpPr/>
          <p:nvPr/>
        </p:nvGrpSpPr>
        <p:grpSpPr>
          <a:xfrm>
            <a:off x="6097211" y="1056458"/>
            <a:ext cx="2936876" cy="1994291"/>
            <a:chOff x="288016" y="2194307"/>
            <a:chExt cx="4160526" cy="2845263"/>
          </a:xfrm>
        </p:grpSpPr>
        <p:pic>
          <p:nvPicPr>
            <p:cNvPr id="16" name="Picture 15" descr="620px-Radiation_balance.jpeg">
              <a:extLst>
                <a:ext uri="{FF2B5EF4-FFF2-40B4-BE49-F238E27FC236}">
                  <a16:creationId xmlns:a16="http://schemas.microsoft.com/office/drawing/2014/main" id="{773B277E-59C0-AACB-95E4-46E07E17F4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8016" y="2194307"/>
              <a:ext cx="4160526" cy="2845263"/>
            </a:xfrm>
            <a:prstGeom prst="rect">
              <a:avLst/>
            </a:prstGeom>
            <a:ln>
              <a:solidFill>
                <a:srgbClr val="002060"/>
              </a:solidFill>
            </a:ln>
            <a:effectLst/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CA32DA0-5AC8-E534-996A-69553F5AC3AE}"/>
                </a:ext>
              </a:extLst>
            </p:cNvPr>
            <p:cNvSpPr txBox="1"/>
            <p:nvPr/>
          </p:nvSpPr>
          <p:spPr>
            <a:xfrm>
              <a:off x="1452964" y="3975583"/>
              <a:ext cx="1850550" cy="6147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wrap="square" tIns="0" bIns="0" rtlCol="0">
              <a:spAutoFit/>
            </a:bodyPr>
            <a:lstStyle/>
            <a:p>
              <a:r>
                <a:rPr lang="en-US" sz="1400" dirty="0">
                  <a:solidFill>
                    <a:srgbClr val="0000FF"/>
                  </a:solidFill>
                  <a:latin typeface="+mn-lt"/>
                </a:rPr>
                <a:t>Solar (IN)</a:t>
              </a:r>
            </a:p>
            <a:p>
              <a:r>
                <a:rPr lang="en-US" sz="1400" dirty="0">
                  <a:solidFill>
                    <a:srgbClr val="800000"/>
                  </a:solidFill>
                  <a:latin typeface="+mn-lt"/>
                </a:rPr>
                <a:t>Thermal (OUT)</a:t>
              </a:r>
            </a:p>
          </p:txBody>
        </p:sp>
      </p:grpSp>
      <p:sp>
        <p:nvSpPr>
          <p:cNvPr id="21" name="Vertical Text Placeholder 1">
            <a:extLst>
              <a:ext uri="{FF2B5EF4-FFF2-40B4-BE49-F238E27FC236}">
                <a16:creationId xmlns:a16="http://schemas.microsoft.com/office/drawing/2014/main" id="{41D201F6-5D08-25FE-1F8F-031D4969EA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918" y="6020539"/>
            <a:ext cx="8527198" cy="797388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400"/>
              </a:spcBef>
              <a:buSzPct val="80000"/>
            </a:pPr>
            <a:r>
              <a:rPr lang="en-US" sz="16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Earth’s climate is determined by the balance between incoming solar and emitted thermal radiation.</a:t>
            </a:r>
          </a:p>
          <a:p>
            <a:pPr>
              <a:spcBef>
                <a:spcPts val="400"/>
              </a:spcBef>
              <a:buSzPct val="80000"/>
            </a:pPr>
            <a:r>
              <a:rPr lang="en-US" sz="16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The poles emit more than twice as much energy as they recieve from the sun.</a:t>
            </a:r>
          </a:p>
          <a:p>
            <a:pPr>
              <a:spcBef>
                <a:spcPts val="400"/>
              </a:spcBef>
              <a:buSzPct val="80000"/>
            </a:pPr>
            <a:r>
              <a:rPr lang="en-US" sz="16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Heat must be transported from lower latitudes via weather systems to offset these deficits.</a:t>
            </a:r>
          </a:p>
        </p:txBody>
      </p:sp>
      <p:grpSp>
        <p:nvGrpSpPr>
          <p:cNvPr id="15" name="Group 46">
            <a:extLst>
              <a:ext uri="{FF2B5EF4-FFF2-40B4-BE49-F238E27FC236}">
                <a16:creationId xmlns:a16="http://schemas.microsoft.com/office/drawing/2014/main" id="{0C355B5A-3301-0E76-BE9C-2AA7CA663AF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29564" y="2253601"/>
            <a:ext cx="1158875" cy="158750"/>
            <a:chOff x="4267200" y="2618671"/>
            <a:chExt cx="1412574" cy="193274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837AC550-5F95-4F88-CBEC-A158F655A62D}"/>
                </a:ext>
              </a:extLst>
            </p:cNvPr>
            <p:cNvSpPr/>
            <p:nvPr/>
          </p:nvSpPr>
          <p:spPr>
            <a:xfrm>
              <a:off x="4266326" y="2618168"/>
              <a:ext cx="1079748" cy="193274"/>
            </a:xfrm>
            <a:custGeom>
              <a:avLst/>
              <a:gdLst>
                <a:gd name="connsiteX0" fmla="*/ 0 w 1078994"/>
                <a:gd name="connsiteY0" fmla="*/ 230748 h 442399"/>
                <a:gd name="connsiteX1" fmla="*/ 124132 w 1078994"/>
                <a:gd name="connsiteY1" fmla="*/ 39784 h 442399"/>
                <a:gd name="connsiteX2" fmla="*/ 267361 w 1078994"/>
                <a:gd name="connsiteY2" fmla="*/ 440808 h 442399"/>
                <a:gd name="connsiteX3" fmla="*/ 429688 w 1078994"/>
                <a:gd name="connsiteY3" fmla="*/ 30236 h 442399"/>
                <a:gd name="connsiteX4" fmla="*/ 563369 w 1078994"/>
                <a:gd name="connsiteY4" fmla="*/ 431260 h 442399"/>
                <a:gd name="connsiteX5" fmla="*/ 716147 w 1078994"/>
                <a:gd name="connsiteY5" fmla="*/ 39784 h 442399"/>
                <a:gd name="connsiteX6" fmla="*/ 859376 w 1078994"/>
                <a:gd name="connsiteY6" fmla="*/ 431260 h 442399"/>
                <a:gd name="connsiteX7" fmla="*/ 993057 w 1078994"/>
                <a:gd name="connsiteY7" fmla="*/ 30236 h 442399"/>
                <a:gd name="connsiteX8" fmla="*/ 1078994 w 1078994"/>
                <a:gd name="connsiteY8" fmla="*/ 249844 h 442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8994" h="442399">
                  <a:moveTo>
                    <a:pt x="0" y="230748"/>
                  </a:moveTo>
                  <a:cubicBezTo>
                    <a:pt x="39786" y="117761"/>
                    <a:pt x="79572" y="4774"/>
                    <a:pt x="124132" y="39784"/>
                  </a:cubicBezTo>
                  <a:cubicBezTo>
                    <a:pt x="168692" y="74794"/>
                    <a:pt x="216435" y="442399"/>
                    <a:pt x="267361" y="440808"/>
                  </a:cubicBezTo>
                  <a:cubicBezTo>
                    <a:pt x="318287" y="439217"/>
                    <a:pt x="380353" y="31827"/>
                    <a:pt x="429688" y="30236"/>
                  </a:cubicBezTo>
                  <a:cubicBezTo>
                    <a:pt x="479023" y="28645"/>
                    <a:pt x="515626" y="429669"/>
                    <a:pt x="563369" y="431260"/>
                  </a:cubicBezTo>
                  <a:cubicBezTo>
                    <a:pt x="611112" y="432851"/>
                    <a:pt x="666813" y="39784"/>
                    <a:pt x="716147" y="39784"/>
                  </a:cubicBezTo>
                  <a:cubicBezTo>
                    <a:pt x="765481" y="39784"/>
                    <a:pt x="813224" y="432851"/>
                    <a:pt x="859376" y="431260"/>
                  </a:cubicBezTo>
                  <a:cubicBezTo>
                    <a:pt x="905528" y="429669"/>
                    <a:pt x="956454" y="60472"/>
                    <a:pt x="993057" y="30236"/>
                  </a:cubicBezTo>
                  <a:cubicBezTo>
                    <a:pt x="1029660" y="0"/>
                    <a:pt x="1078994" y="249844"/>
                    <a:pt x="1078994" y="249844"/>
                  </a:cubicBezTo>
                </a:path>
              </a:pathLst>
            </a:custGeom>
            <a:ln w="76200"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EE84578A-43F9-2D17-0C4C-A0C9A50A7DCC}"/>
                </a:ext>
              </a:extLst>
            </p:cNvPr>
            <p:cNvCxnSpPr/>
            <p:nvPr/>
          </p:nvCxnSpPr>
          <p:spPr>
            <a:xfrm>
              <a:off x="5321270" y="2728546"/>
              <a:ext cx="356046" cy="1933"/>
            </a:xfrm>
            <a:prstGeom prst="straightConnector1">
              <a:avLst/>
            </a:prstGeom>
            <a:ln w="76200">
              <a:solidFill>
                <a:srgbClr val="FF6600"/>
              </a:solidFill>
              <a:tailEnd type="triangle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76">
            <a:extLst>
              <a:ext uri="{FF2B5EF4-FFF2-40B4-BE49-F238E27FC236}">
                <a16:creationId xmlns:a16="http://schemas.microsoft.com/office/drawing/2014/main" id="{259BE64E-FD85-DA50-6AAD-15AB539CC037}"/>
              </a:ext>
            </a:extLst>
          </p:cNvPr>
          <p:cNvGrpSpPr>
            <a:grpSpLocks noChangeAspect="1"/>
          </p:cNvGrpSpPr>
          <p:nvPr/>
        </p:nvGrpSpPr>
        <p:grpSpPr bwMode="auto">
          <a:xfrm rot="-5400000">
            <a:off x="3434304" y="1679958"/>
            <a:ext cx="706437" cy="96838"/>
            <a:chOff x="4267200" y="2618671"/>
            <a:chExt cx="1412574" cy="193274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E9476D4B-ABF9-E8E5-A44C-6992E31DB0B5}"/>
                </a:ext>
              </a:extLst>
            </p:cNvPr>
            <p:cNvSpPr/>
            <p:nvPr/>
          </p:nvSpPr>
          <p:spPr>
            <a:xfrm>
              <a:off x="4264443" y="2618058"/>
              <a:ext cx="1079271" cy="193274"/>
            </a:xfrm>
            <a:custGeom>
              <a:avLst/>
              <a:gdLst>
                <a:gd name="connsiteX0" fmla="*/ 0 w 1078994"/>
                <a:gd name="connsiteY0" fmla="*/ 230748 h 442399"/>
                <a:gd name="connsiteX1" fmla="*/ 124132 w 1078994"/>
                <a:gd name="connsiteY1" fmla="*/ 39784 h 442399"/>
                <a:gd name="connsiteX2" fmla="*/ 267361 w 1078994"/>
                <a:gd name="connsiteY2" fmla="*/ 440808 h 442399"/>
                <a:gd name="connsiteX3" fmla="*/ 429688 w 1078994"/>
                <a:gd name="connsiteY3" fmla="*/ 30236 h 442399"/>
                <a:gd name="connsiteX4" fmla="*/ 563369 w 1078994"/>
                <a:gd name="connsiteY4" fmla="*/ 431260 h 442399"/>
                <a:gd name="connsiteX5" fmla="*/ 716147 w 1078994"/>
                <a:gd name="connsiteY5" fmla="*/ 39784 h 442399"/>
                <a:gd name="connsiteX6" fmla="*/ 859376 w 1078994"/>
                <a:gd name="connsiteY6" fmla="*/ 431260 h 442399"/>
                <a:gd name="connsiteX7" fmla="*/ 993057 w 1078994"/>
                <a:gd name="connsiteY7" fmla="*/ 30236 h 442399"/>
                <a:gd name="connsiteX8" fmla="*/ 1078994 w 1078994"/>
                <a:gd name="connsiteY8" fmla="*/ 249844 h 442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8994" h="442399">
                  <a:moveTo>
                    <a:pt x="0" y="230748"/>
                  </a:moveTo>
                  <a:cubicBezTo>
                    <a:pt x="39786" y="117761"/>
                    <a:pt x="79572" y="4774"/>
                    <a:pt x="124132" y="39784"/>
                  </a:cubicBezTo>
                  <a:cubicBezTo>
                    <a:pt x="168692" y="74794"/>
                    <a:pt x="216435" y="442399"/>
                    <a:pt x="267361" y="440808"/>
                  </a:cubicBezTo>
                  <a:cubicBezTo>
                    <a:pt x="318287" y="439217"/>
                    <a:pt x="380353" y="31827"/>
                    <a:pt x="429688" y="30236"/>
                  </a:cubicBezTo>
                  <a:cubicBezTo>
                    <a:pt x="479023" y="28645"/>
                    <a:pt x="515626" y="429669"/>
                    <a:pt x="563369" y="431260"/>
                  </a:cubicBezTo>
                  <a:cubicBezTo>
                    <a:pt x="611112" y="432851"/>
                    <a:pt x="666813" y="39784"/>
                    <a:pt x="716147" y="39784"/>
                  </a:cubicBezTo>
                  <a:cubicBezTo>
                    <a:pt x="765481" y="39784"/>
                    <a:pt x="813224" y="432851"/>
                    <a:pt x="859376" y="431260"/>
                  </a:cubicBezTo>
                  <a:cubicBezTo>
                    <a:pt x="905528" y="429669"/>
                    <a:pt x="956454" y="60472"/>
                    <a:pt x="993057" y="30236"/>
                  </a:cubicBezTo>
                  <a:cubicBezTo>
                    <a:pt x="1029660" y="0"/>
                    <a:pt x="1078994" y="249844"/>
                    <a:pt x="1078994" y="249844"/>
                  </a:cubicBezTo>
                </a:path>
              </a:pathLst>
            </a:custGeom>
            <a:ln w="762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095305C9-A840-B903-B63F-A0821D085DAF}"/>
                </a:ext>
              </a:extLst>
            </p:cNvPr>
            <p:cNvCxnSpPr/>
            <p:nvPr/>
          </p:nvCxnSpPr>
          <p:spPr>
            <a:xfrm>
              <a:off x="5322572" y="2723707"/>
              <a:ext cx="355524" cy="3169"/>
            </a:xfrm>
            <a:prstGeom prst="straightConnector1">
              <a:avLst/>
            </a:prstGeom>
            <a:ln w="76200">
              <a:tailEnd type="triangle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46">
            <a:extLst>
              <a:ext uri="{FF2B5EF4-FFF2-40B4-BE49-F238E27FC236}">
                <a16:creationId xmlns:a16="http://schemas.microsoft.com/office/drawing/2014/main" id="{85BC774C-89D1-FD0C-BD2D-43FE6FE7EDC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32185" y="4991084"/>
            <a:ext cx="1158875" cy="158750"/>
            <a:chOff x="4267200" y="2618671"/>
            <a:chExt cx="1412574" cy="193274"/>
          </a:xfrm>
        </p:grpSpPr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D348702-3332-B0F0-5E8A-4FECA6443C82}"/>
                </a:ext>
              </a:extLst>
            </p:cNvPr>
            <p:cNvSpPr/>
            <p:nvPr/>
          </p:nvSpPr>
          <p:spPr>
            <a:xfrm>
              <a:off x="4266326" y="2618168"/>
              <a:ext cx="1079748" cy="193274"/>
            </a:xfrm>
            <a:custGeom>
              <a:avLst/>
              <a:gdLst>
                <a:gd name="connsiteX0" fmla="*/ 0 w 1078994"/>
                <a:gd name="connsiteY0" fmla="*/ 230748 h 442399"/>
                <a:gd name="connsiteX1" fmla="*/ 124132 w 1078994"/>
                <a:gd name="connsiteY1" fmla="*/ 39784 h 442399"/>
                <a:gd name="connsiteX2" fmla="*/ 267361 w 1078994"/>
                <a:gd name="connsiteY2" fmla="*/ 440808 h 442399"/>
                <a:gd name="connsiteX3" fmla="*/ 429688 w 1078994"/>
                <a:gd name="connsiteY3" fmla="*/ 30236 h 442399"/>
                <a:gd name="connsiteX4" fmla="*/ 563369 w 1078994"/>
                <a:gd name="connsiteY4" fmla="*/ 431260 h 442399"/>
                <a:gd name="connsiteX5" fmla="*/ 716147 w 1078994"/>
                <a:gd name="connsiteY5" fmla="*/ 39784 h 442399"/>
                <a:gd name="connsiteX6" fmla="*/ 859376 w 1078994"/>
                <a:gd name="connsiteY6" fmla="*/ 431260 h 442399"/>
                <a:gd name="connsiteX7" fmla="*/ 993057 w 1078994"/>
                <a:gd name="connsiteY7" fmla="*/ 30236 h 442399"/>
                <a:gd name="connsiteX8" fmla="*/ 1078994 w 1078994"/>
                <a:gd name="connsiteY8" fmla="*/ 249844 h 442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8994" h="442399">
                  <a:moveTo>
                    <a:pt x="0" y="230748"/>
                  </a:moveTo>
                  <a:cubicBezTo>
                    <a:pt x="39786" y="117761"/>
                    <a:pt x="79572" y="4774"/>
                    <a:pt x="124132" y="39784"/>
                  </a:cubicBezTo>
                  <a:cubicBezTo>
                    <a:pt x="168692" y="74794"/>
                    <a:pt x="216435" y="442399"/>
                    <a:pt x="267361" y="440808"/>
                  </a:cubicBezTo>
                  <a:cubicBezTo>
                    <a:pt x="318287" y="439217"/>
                    <a:pt x="380353" y="31827"/>
                    <a:pt x="429688" y="30236"/>
                  </a:cubicBezTo>
                  <a:cubicBezTo>
                    <a:pt x="479023" y="28645"/>
                    <a:pt x="515626" y="429669"/>
                    <a:pt x="563369" y="431260"/>
                  </a:cubicBezTo>
                  <a:cubicBezTo>
                    <a:pt x="611112" y="432851"/>
                    <a:pt x="666813" y="39784"/>
                    <a:pt x="716147" y="39784"/>
                  </a:cubicBezTo>
                  <a:cubicBezTo>
                    <a:pt x="765481" y="39784"/>
                    <a:pt x="813224" y="432851"/>
                    <a:pt x="859376" y="431260"/>
                  </a:cubicBezTo>
                  <a:cubicBezTo>
                    <a:pt x="905528" y="429669"/>
                    <a:pt x="956454" y="60472"/>
                    <a:pt x="993057" y="30236"/>
                  </a:cubicBezTo>
                  <a:cubicBezTo>
                    <a:pt x="1029660" y="0"/>
                    <a:pt x="1078994" y="249844"/>
                    <a:pt x="1078994" y="249844"/>
                  </a:cubicBezTo>
                </a:path>
              </a:pathLst>
            </a:custGeom>
            <a:ln w="76200"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C75CDC24-FA84-EF97-3FF5-17DC8B098EBD}"/>
                </a:ext>
              </a:extLst>
            </p:cNvPr>
            <p:cNvCxnSpPr/>
            <p:nvPr/>
          </p:nvCxnSpPr>
          <p:spPr>
            <a:xfrm>
              <a:off x="5321270" y="2728546"/>
              <a:ext cx="356046" cy="1933"/>
            </a:xfrm>
            <a:prstGeom prst="straightConnector1">
              <a:avLst/>
            </a:prstGeom>
            <a:ln w="76200">
              <a:solidFill>
                <a:srgbClr val="FF6600"/>
              </a:solidFill>
              <a:tailEnd type="triangle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46">
            <a:extLst>
              <a:ext uri="{FF2B5EF4-FFF2-40B4-BE49-F238E27FC236}">
                <a16:creationId xmlns:a16="http://schemas.microsoft.com/office/drawing/2014/main" id="{44270218-E173-C731-EA7C-B17F75CC831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35160" y="2791040"/>
            <a:ext cx="1158875" cy="158750"/>
            <a:chOff x="4267200" y="2618671"/>
            <a:chExt cx="1412574" cy="193274"/>
          </a:xfrm>
        </p:grpSpPr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C315B18C-B6D7-2E1A-2C59-7AAED3B19AE1}"/>
                </a:ext>
              </a:extLst>
            </p:cNvPr>
            <p:cNvSpPr/>
            <p:nvPr/>
          </p:nvSpPr>
          <p:spPr>
            <a:xfrm>
              <a:off x="4266326" y="2618168"/>
              <a:ext cx="1079748" cy="193274"/>
            </a:xfrm>
            <a:custGeom>
              <a:avLst/>
              <a:gdLst>
                <a:gd name="connsiteX0" fmla="*/ 0 w 1078994"/>
                <a:gd name="connsiteY0" fmla="*/ 230748 h 442399"/>
                <a:gd name="connsiteX1" fmla="*/ 124132 w 1078994"/>
                <a:gd name="connsiteY1" fmla="*/ 39784 h 442399"/>
                <a:gd name="connsiteX2" fmla="*/ 267361 w 1078994"/>
                <a:gd name="connsiteY2" fmla="*/ 440808 h 442399"/>
                <a:gd name="connsiteX3" fmla="*/ 429688 w 1078994"/>
                <a:gd name="connsiteY3" fmla="*/ 30236 h 442399"/>
                <a:gd name="connsiteX4" fmla="*/ 563369 w 1078994"/>
                <a:gd name="connsiteY4" fmla="*/ 431260 h 442399"/>
                <a:gd name="connsiteX5" fmla="*/ 716147 w 1078994"/>
                <a:gd name="connsiteY5" fmla="*/ 39784 h 442399"/>
                <a:gd name="connsiteX6" fmla="*/ 859376 w 1078994"/>
                <a:gd name="connsiteY6" fmla="*/ 431260 h 442399"/>
                <a:gd name="connsiteX7" fmla="*/ 993057 w 1078994"/>
                <a:gd name="connsiteY7" fmla="*/ 30236 h 442399"/>
                <a:gd name="connsiteX8" fmla="*/ 1078994 w 1078994"/>
                <a:gd name="connsiteY8" fmla="*/ 249844 h 442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8994" h="442399">
                  <a:moveTo>
                    <a:pt x="0" y="230748"/>
                  </a:moveTo>
                  <a:cubicBezTo>
                    <a:pt x="39786" y="117761"/>
                    <a:pt x="79572" y="4774"/>
                    <a:pt x="124132" y="39784"/>
                  </a:cubicBezTo>
                  <a:cubicBezTo>
                    <a:pt x="168692" y="74794"/>
                    <a:pt x="216435" y="442399"/>
                    <a:pt x="267361" y="440808"/>
                  </a:cubicBezTo>
                  <a:cubicBezTo>
                    <a:pt x="318287" y="439217"/>
                    <a:pt x="380353" y="31827"/>
                    <a:pt x="429688" y="30236"/>
                  </a:cubicBezTo>
                  <a:cubicBezTo>
                    <a:pt x="479023" y="28645"/>
                    <a:pt x="515626" y="429669"/>
                    <a:pt x="563369" y="431260"/>
                  </a:cubicBezTo>
                  <a:cubicBezTo>
                    <a:pt x="611112" y="432851"/>
                    <a:pt x="666813" y="39784"/>
                    <a:pt x="716147" y="39784"/>
                  </a:cubicBezTo>
                  <a:cubicBezTo>
                    <a:pt x="765481" y="39784"/>
                    <a:pt x="813224" y="432851"/>
                    <a:pt x="859376" y="431260"/>
                  </a:cubicBezTo>
                  <a:cubicBezTo>
                    <a:pt x="905528" y="429669"/>
                    <a:pt x="956454" y="60472"/>
                    <a:pt x="993057" y="30236"/>
                  </a:cubicBezTo>
                  <a:cubicBezTo>
                    <a:pt x="1029660" y="0"/>
                    <a:pt x="1078994" y="249844"/>
                    <a:pt x="1078994" y="249844"/>
                  </a:cubicBezTo>
                </a:path>
              </a:pathLst>
            </a:custGeom>
            <a:ln w="76200"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8B89E555-172F-C216-A4F7-A700847F0D3F}"/>
                </a:ext>
              </a:extLst>
            </p:cNvPr>
            <p:cNvCxnSpPr/>
            <p:nvPr/>
          </p:nvCxnSpPr>
          <p:spPr>
            <a:xfrm>
              <a:off x="5321270" y="2728546"/>
              <a:ext cx="356046" cy="1933"/>
            </a:xfrm>
            <a:prstGeom prst="straightConnector1">
              <a:avLst/>
            </a:prstGeom>
            <a:ln w="76200">
              <a:solidFill>
                <a:srgbClr val="FF6600"/>
              </a:solidFill>
              <a:tailEnd type="triangle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46">
            <a:extLst>
              <a:ext uri="{FF2B5EF4-FFF2-40B4-BE49-F238E27FC236}">
                <a16:creationId xmlns:a16="http://schemas.microsoft.com/office/drawing/2014/main" id="{8562B7DC-A202-DEC3-37BA-9BADB4916F7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35160" y="3338777"/>
            <a:ext cx="1158875" cy="158750"/>
            <a:chOff x="4267200" y="2618671"/>
            <a:chExt cx="1412574" cy="193274"/>
          </a:xfrm>
        </p:grpSpPr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93B8062D-FF9C-BA69-3225-4D605C9E16A9}"/>
                </a:ext>
              </a:extLst>
            </p:cNvPr>
            <p:cNvSpPr/>
            <p:nvPr/>
          </p:nvSpPr>
          <p:spPr>
            <a:xfrm>
              <a:off x="4266326" y="2618168"/>
              <a:ext cx="1079748" cy="193274"/>
            </a:xfrm>
            <a:custGeom>
              <a:avLst/>
              <a:gdLst>
                <a:gd name="connsiteX0" fmla="*/ 0 w 1078994"/>
                <a:gd name="connsiteY0" fmla="*/ 230748 h 442399"/>
                <a:gd name="connsiteX1" fmla="*/ 124132 w 1078994"/>
                <a:gd name="connsiteY1" fmla="*/ 39784 h 442399"/>
                <a:gd name="connsiteX2" fmla="*/ 267361 w 1078994"/>
                <a:gd name="connsiteY2" fmla="*/ 440808 h 442399"/>
                <a:gd name="connsiteX3" fmla="*/ 429688 w 1078994"/>
                <a:gd name="connsiteY3" fmla="*/ 30236 h 442399"/>
                <a:gd name="connsiteX4" fmla="*/ 563369 w 1078994"/>
                <a:gd name="connsiteY4" fmla="*/ 431260 h 442399"/>
                <a:gd name="connsiteX5" fmla="*/ 716147 w 1078994"/>
                <a:gd name="connsiteY5" fmla="*/ 39784 h 442399"/>
                <a:gd name="connsiteX6" fmla="*/ 859376 w 1078994"/>
                <a:gd name="connsiteY6" fmla="*/ 431260 h 442399"/>
                <a:gd name="connsiteX7" fmla="*/ 993057 w 1078994"/>
                <a:gd name="connsiteY7" fmla="*/ 30236 h 442399"/>
                <a:gd name="connsiteX8" fmla="*/ 1078994 w 1078994"/>
                <a:gd name="connsiteY8" fmla="*/ 249844 h 442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8994" h="442399">
                  <a:moveTo>
                    <a:pt x="0" y="230748"/>
                  </a:moveTo>
                  <a:cubicBezTo>
                    <a:pt x="39786" y="117761"/>
                    <a:pt x="79572" y="4774"/>
                    <a:pt x="124132" y="39784"/>
                  </a:cubicBezTo>
                  <a:cubicBezTo>
                    <a:pt x="168692" y="74794"/>
                    <a:pt x="216435" y="442399"/>
                    <a:pt x="267361" y="440808"/>
                  </a:cubicBezTo>
                  <a:cubicBezTo>
                    <a:pt x="318287" y="439217"/>
                    <a:pt x="380353" y="31827"/>
                    <a:pt x="429688" y="30236"/>
                  </a:cubicBezTo>
                  <a:cubicBezTo>
                    <a:pt x="479023" y="28645"/>
                    <a:pt x="515626" y="429669"/>
                    <a:pt x="563369" y="431260"/>
                  </a:cubicBezTo>
                  <a:cubicBezTo>
                    <a:pt x="611112" y="432851"/>
                    <a:pt x="666813" y="39784"/>
                    <a:pt x="716147" y="39784"/>
                  </a:cubicBezTo>
                  <a:cubicBezTo>
                    <a:pt x="765481" y="39784"/>
                    <a:pt x="813224" y="432851"/>
                    <a:pt x="859376" y="431260"/>
                  </a:cubicBezTo>
                  <a:cubicBezTo>
                    <a:pt x="905528" y="429669"/>
                    <a:pt x="956454" y="60472"/>
                    <a:pt x="993057" y="30236"/>
                  </a:cubicBezTo>
                  <a:cubicBezTo>
                    <a:pt x="1029660" y="0"/>
                    <a:pt x="1078994" y="249844"/>
                    <a:pt x="1078994" y="249844"/>
                  </a:cubicBezTo>
                </a:path>
              </a:pathLst>
            </a:custGeom>
            <a:ln w="76200"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E81FB0F0-DE7C-7B17-50AD-CF1ED3F1ECE1}"/>
                </a:ext>
              </a:extLst>
            </p:cNvPr>
            <p:cNvCxnSpPr/>
            <p:nvPr/>
          </p:nvCxnSpPr>
          <p:spPr>
            <a:xfrm>
              <a:off x="5321270" y="2728546"/>
              <a:ext cx="356046" cy="1933"/>
            </a:xfrm>
            <a:prstGeom prst="straightConnector1">
              <a:avLst/>
            </a:prstGeom>
            <a:ln w="76200">
              <a:solidFill>
                <a:srgbClr val="FF6600"/>
              </a:solidFill>
              <a:tailEnd type="triangle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46">
            <a:extLst>
              <a:ext uri="{FF2B5EF4-FFF2-40B4-BE49-F238E27FC236}">
                <a16:creationId xmlns:a16="http://schemas.microsoft.com/office/drawing/2014/main" id="{5822501B-034B-73C8-19CD-5F0848B946E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38086" y="4445889"/>
            <a:ext cx="1158875" cy="158750"/>
            <a:chOff x="4267200" y="2618671"/>
            <a:chExt cx="1412574" cy="193274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EF7B12E1-235F-C658-DEF5-FEF00A18DE56}"/>
                </a:ext>
              </a:extLst>
            </p:cNvPr>
            <p:cNvSpPr/>
            <p:nvPr/>
          </p:nvSpPr>
          <p:spPr>
            <a:xfrm>
              <a:off x="4266326" y="2618168"/>
              <a:ext cx="1079748" cy="193274"/>
            </a:xfrm>
            <a:custGeom>
              <a:avLst/>
              <a:gdLst>
                <a:gd name="connsiteX0" fmla="*/ 0 w 1078994"/>
                <a:gd name="connsiteY0" fmla="*/ 230748 h 442399"/>
                <a:gd name="connsiteX1" fmla="*/ 124132 w 1078994"/>
                <a:gd name="connsiteY1" fmla="*/ 39784 h 442399"/>
                <a:gd name="connsiteX2" fmla="*/ 267361 w 1078994"/>
                <a:gd name="connsiteY2" fmla="*/ 440808 h 442399"/>
                <a:gd name="connsiteX3" fmla="*/ 429688 w 1078994"/>
                <a:gd name="connsiteY3" fmla="*/ 30236 h 442399"/>
                <a:gd name="connsiteX4" fmla="*/ 563369 w 1078994"/>
                <a:gd name="connsiteY4" fmla="*/ 431260 h 442399"/>
                <a:gd name="connsiteX5" fmla="*/ 716147 w 1078994"/>
                <a:gd name="connsiteY5" fmla="*/ 39784 h 442399"/>
                <a:gd name="connsiteX6" fmla="*/ 859376 w 1078994"/>
                <a:gd name="connsiteY6" fmla="*/ 431260 h 442399"/>
                <a:gd name="connsiteX7" fmla="*/ 993057 w 1078994"/>
                <a:gd name="connsiteY7" fmla="*/ 30236 h 442399"/>
                <a:gd name="connsiteX8" fmla="*/ 1078994 w 1078994"/>
                <a:gd name="connsiteY8" fmla="*/ 249844 h 442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8994" h="442399">
                  <a:moveTo>
                    <a:pt x="0" y="230748"/>
                  </a:moveTo>
                  <a:cubicBezTo>
                    <a:pt x="39786" y="117761"/>
                    <a:pt x="79572" y="4774"/>
                    <a:pt x="124132" y="39784"/>
                  </a:cubicBezTo>
                  <a:cubicBezTo>
                    <a:pt x="168692" y="74794"/>
                    <a:pt x="216435" y="442399"/>
                    <a:pt x="267361" y="440808"/>
                  </a:cubicBezTo>
                  <a:cubicBezTo>
                    <a:pt x="318287" y="439217"/>
                    <a:pt x="380353" y="31827"/>
                    <a:pt x="429688" y="30236"/>
                  </a:cubicBezTo>
                  <a:cubicBezTo>
                    <a:pt x="479023" y="28645"/>
                    <a:pt x="515626" y="429669"/>
                    <a:pt x="563369" y="431260"/>
                  </a:cubicBezTo>
                  <a:cubicBezTo>
                    <a:pt x="611112" y="432851"/>
                    <a:pt x="666813" y="39784"/>
                    <a:pt x="716147" y="39784"/>
                  </a:cubicBezTo>
                  <a:cubicBezTo>
                    <a:pt x="765481" y="39784"/>
                    <a:pt x="813224" y="432851"/>
                    <a:pt x="859376" y="431260"/>
                  </a:cubicBezTo>
                  <a:cubicBezTo>
                    <a:pt x="905528" y="429669"/>
                    <a:pt x="956454" y="60472"/>
                    <a:pt x="993057" y="30236"/>
                  </a:cubicBezTo>
                  <a:cubicBezTo>
                    <a:pt x="1029660" y="0"/>
                    <a:pt x="1078994" y="249844"/>
                    <a:pt x="1078994" y="249844"/>
                  </a:cubicBezTo>
                </a:path>
              </a:pathLst>
            </a:custGeom>
            <a:ln w="76200"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6AFDE42A-9187-F5D0-A3D1-292902F8D083}"/>
                </a:ext>
              </a:extLst>
            </p:cNvPr>
            <p:cNvCxnSpPr/>
            <p:nvPr/>
          </p:nvCxnSpPr>
          <p:spPr>
            <a:xfrm>
              <a:off x="5321270" y="2728546"/>
              <a:ext cx="356046" cy="1933"/>
            </a:xfrm>
            <a:prstGeom prst="straightConnector1">
              <a:avLst/>
            </a:prstGeom>
            <a:ln w="76200">
              <a:solidFill>
                <a:srgbClr val="FF6600"/>
              </a:solidFill>
              <a:tailEnd type="triangle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76">
            <a:extLst>
              <a:ext uri="{FF2B5EF4-FFF2-40B4-BE49-F238E27FC236}">
                <a16:creationId xmlns:a16="http://schemas.microsoft.com/office/drawing/2014/main" id="{4CAFB379-86C4-FDE1-879F-6CEA91DACD8C}"/>
              </a:ext>
            </a:extLst>
          </p:cNvPr>
          <p:cNvGrpSpPr>
            <a:grpSpLocks noChangeAspect="1"/>
          </p:cNvGrpSpPr>
          <p:nvPr/>
        </p:nvGrpSpPr>
        <p:grpSpPr bwMode="auto">
          <a:xfrm rot="8100000">
            <a:off x="1914949" y="4924518"/>
            <a:ext cx="706437" cy="96838"/>
            <a:chOff x="4267200" y="2618671"/>
            <a:chExt cx="1412574" cy="193274"/>
          </a:xfrm>
        </p:grpSpPr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888FB8E6-5905-EAF6-036B-E564775E633C}"/>
                </a:ext>
              </a:extLst>
            </p:cNvPr>
            <p:cNvSpPr/>
            <p:nvPr/>
          </p:nvSpPr>
          <p:spPr>
            <a:xfrm>
              <a:off x="4264443" y="2618058"/>
              <a:ext cx="1079271" cy="193274"/>
            </a:xfrm>
            <a:custGeom>
              <a:avLst/>
              <a:gdLst>
                <a:gd name="connsiteX0" fmla="*/ 0 w 1078994"/>
                <a:gd name="connsiteY0" fmla="*/ 230748 h 442399"/>
                <a:gd name="connsiteX1" fmla="*/ 124132 w 1078994"/>
                <a:gd name="connsiteY1" fmla="*/ 39784 h 442399"/>
                <a:gd name="connsiteX2" fmla="*/ 267361 w 1078994"/>
                <a:gd name="connsiteY2" fmla="*/ 440808 h 442399"/>
                <a:gd name="connsiteX3" fmla="*/ 429688 w 1078994"/>
                <a:gd name="connsiteY3" fmla="*/ 30236 h 442399"/>
                <a:gd name="connsiteX4" fmla="*/ 563369 w 1078994"/>
                <a:gd name="connsiteY4" fmla="*/ 431260 h 442399"/>
                <a:gd name="connsiteX5" fmla="*/ 716147 w 1078994"/>
                <a:gd name="connsiteY5" fmla="*/ 39784 h 442399"/>
                <a:gd name="connsiteX6" fmla="*/ 859376 w 1078994"/>
                <a:gd name="connsiteY6" fmla="*/ 431260 h 442399"/>
                <a:gd name="connsiteX7" fmla="*/ 993057 w 1078994"/>
                <a:gd name="connsiteY7" fmla="*/ 30236 h 442399"/>
                <a:gd name="connsiteX8" fmla="*/ 1078994 w 1078994"/>
                <a:gd name="connsiteY8" fmla="*/ 249844 h 442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8994" h="442399">
                  <a:moveTo>
                    <a:pt x="0" y="230748"/>
                  </a:moveTo>
                  <a:cubicBezTo>
                    <a:pt x="39786" y="117761"/>
                    <a:pt x="79572" y="4774"/>
                    <a:pt x="124132" y="39784"/>
                  </a:cubicBezTo>
                  <a:cubicBezTo>
                    <a:pt x="168692" y="74794"/>
                    <a:pt x="216435" y="442399"/>
                    <a:pt x="267361" y="440808"/>
                  </a:cubicBezTo>
                  <a:cubicBezTo>
                    <a:pt x="318287" y="439217"/>
                    <a:pt x="380353" y="31827"/>
                    <a:pt x="429688" y="30236"/>
                  </a:cubicBezTo>
                  <a:cubicBezTo>
                    <a:pt x="479023" y="28645"/>
                    <a:pt x="515626" y="429669"/>
                    <a:pt x="563369" y="431260"/>
                  </a:cubicBezTo>
                  <a:cubicBezTo>
                    <a:pt x="611112" y="432851"/>
                    <a:pt x="666813" y="39784"/>
                    <a:pt x="716147" y="39784"/>
                  </a:cubicBezTo>
                  <a:cubicBezTo>
                    <a:pt x="765481" y="39784"/>
                    <a:pt x="813224" y="432851"/>
                    <a:pt x="859376" y="431260"/>
                  </a:cubicBezTo>
                  <a:cubicBezTo>
                    <a:pt x="905528" y="429669"/>
                    <a:pt x="956454" y="60472"/>
                    <a:pt x="993057" y="30236"/>
                  </a:cubicBezTo>
                  <a:cubicBezTo>
                    <a:pt x="1029660" y="0"/>
                    <a:pt x="1078994" y="249844"/>
                    <a:pt x="1078994" y="249844"/>
                  </a:cubicBezTo>
                </a:path>
              </a:pathLst>
            </a:custGeom>
            <a:ln w="762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4E31DEF0-3940-D318-1FE0-EE0A64432A79}"/>
                </a:ext>
              </a:extLst>
            </p:cNvPr>
            <p:cNvCxnSpPr/>
            <p:nvPr/>
          </p:nvCxnSpPr>
          <p:spPr>
            <a:xfrm>
              <a:off x="5322572" y="2723707"/>
              <a:ext cx="355524" cy="3169"/>
            </a:xfrm>
            <a:prstGeom prst="straightConnector1">
              <a:avLst/>
            </a:prstGeom>
            <a:ln w="76200">
              <a:tailEnd type="triangle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76">
            <a:extLst>
              <a:ext uri="{FF2B5EF4-FFF2-40B4-BE49-F238E27FC236}">
                <a16:creationId xmlns:a16="http://schemas.microsoft.com/office/drawing/2014/main" id="{7DFD0FD0-3A71-1EA2-6EAD-49ED2A8E2468}"/>
              </a:ext>
            </a:extLst>
          </p:cNvPr>
          <p:cNvGrpSpPr>
            <a:grpSpLocks noChangeAspect="1"/>
          </p:cNvGrpSpPr>
          <p:nvPr/>
        </p:nvGrpSpPr>
        <p:grpSpPr bwMode="auto">
          <a:xfrm rot="5400000">
            <a:off x="3440958" y="5672841"/>
            <a:ext cx="706437" cy="96838"/>
            <a:chOff x="4267200" y="2618671"/>
            <a:chExt cx="1412574" cy="193274"/>
          </a:xfrm>
        </p:grpSpPr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2153DAFD-2CF2-B58C-C3F8-5EAA67A5C626}"/>
                </a:ext>
              </a:extLst>
            </p:cNvPr>
            <p:cNvSpPr/>
            <p:nvPr/>
          </p:nvSpPr>
          <p:spPr>
            <a:xfrm>
              <a:off x="4264443" y="2618058"/>
              <a:ext cx="1079271" cy="193274"/>
            </a:xfrm>
            <a:custGeom>
              <a:avLst/>
              <a:gdLst>
                <a:gd name="connsiteX0" fmla="*/ 0 w 1078994"/>
                <a:gd name="connsiteY0" fmla="*/ 230748 h 442399"/>
                <a:gd name="connsiteX1" fmla="*/ 124132 w 1078994"/>
                <a:gd name="connsiteY1" fmla="*/ 39784 h 442399"/>
                <a:gd name="connsiteX2" fmla="*/ 267361 w 1078994"/>
                <a:gd name="connsiteY2" fmla="*/ 440808 h 442399"/>
                <a:gd name="connsiteX3" fmla="*/ 429688 w 1078994"/>
                <a:gd name="connsiteY3" fmla="*/ 30236 h 442399"/>
                <a:gd name="connsiteX4" fmla="*/ 563369 w 1078994"/>
                <a:gd name="connsiteY4" fmla="*/ 431260 h 442399"/>
                <a:gd name="connsiteX5" fmla="*/ 716147 w 1078994"/>
                <a:gd name="connsiteY5" fmla="*/ 39784 h 442399"/>
                <a:gd name="connsiteX6" fmla="*/ 859376 w 1078994"/>
                <a:gd name="connsiteY6" fmla="*/ 431260 h 442399"/>
                <a:gd name="connsiteX7" fmla="*/ 993057 w 1078994"/>
                <a:gd name="connsiteY7" fmla="*/ 30236 h 442399"/>
                <a:gd name="connsiteX8" fmla="*/ 1078994 w 1078994"/>
                <a:gd name="connsiteY8" fmla="*/ 249844 h 442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8994" h="442399">
                  <a:moveTo>
                    <a:pt x="0" y="230748"/>
                  </a:moveTo>
                  <a:cubicBezTo>
                    <a:pt x="39786" y="117761"/>
                    <a:pt x="79572" y="4774"/>
                    <a:pt x="124132" y="39784"/>
                  </a:cubicBezTo>
                  <a:cubicBezTo>
                    <a:pt x="168692" y="74794"/>
                    <a:pt x="216435" y="442399"/>
                    <a:pt x="267361" y="440808"/>
                  </a:cubicBezTo>
                  <a:cubicBezTo>
                    <a:pt x="318287" y="439217"/>
                    <a:pt x="380353" y="31827"/>
                    <a:pt x="429688" y="30236"/>
                  </a:cubicBezTo>
                  <a:cubicBezTo>
                    <a:pt x="479023" y="28645"/>
                    <a:pt x="515626" y="429669"/>
                    <a:pt x="563369" y="431260"/>
                  </a:cubicBezTo>
                  <a:cubicBezTo>
                    <a:pt x="611112" y="432851"/>
                    <a:pt x="666813" y="39784"/>
                    <a:pt x="716147" y="39784"/>
                  </a:cubicBezTo>
                  <a:cubicBezTo>
                    <a:pt x="765481" y="39784"/>
                    <a:pt x="813224" y="432851"/>
                    <a:pt x="859376" y="431260"/>
                  </a:cubicBezTo>
                  <a:cubicBezTo>
                    <a:pt x="905528" y="429669"/>
                    <a:pt x="956454" y="60472"/>
                    <a:pt x="993057" y="30236"/>
                  </a:cubicBezTo>
                  <a:cubicBezTo>
                    <a:pt x="1029660" y="0"/>
                    <a:pt x="1078994" y="249844"/>
                    <a:pt x="1078994" y="249844"/>
                  </a:cubicBezTo>
                </a:path>
              </a:pathLst>
            </a:custGeom>
            <a:ln w="762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9C9E8A05-E539-2351-61DA-7D116FDF6B29}"/>
                </a:ext>
              </a:extLst>
            </p:cNvPr>
            <p:cNvCxnSpPr/>
            <p:nvPr/>
          </p:nvCxnSpPr>
          <p:spPr>
            <a:xfrm>
              <a:off x="5322572" y="2723707"/>
              <a:ext cx="355524" cy="3169"/>
            </a:xfrm>
            <a:prstGeom prst="straightConnector1">
              <a:avLst/>
            </a:prstGeom>
            <a:ln w="76200">
              <a:tailEnd type="triangle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76">
            <a:extLst>
              <a:ext uri="{FF2B5EF4-FFF2-40B4-BE49-F238E27FC236}">
                <a16:creationId xmlns:a16="http://schemas.microsoft.com/office/drawing/2014/main" id="{133EA367-B5CB-AEDA-A53A-CB2BFBCF4C0F}"/>
              </a:ext>
            </a:extLst>
          </p:cNvPr>
          <p:cNvGrpSpPr>
            <a:grpSpLocks noChangeAspect="1"/>
          </p:cNvGrpSpPr>
          <p:nvPr/>
        </p:nvGrpSpPr>
        <p:grpSpPr bwMode="auto">
          <a:xfrm rot="-2700000">
            <a:off x="4960940" y="2295377"/>
            <a:ext cx="706437" cy="96838"/>
            <a:chOff x="4267200" y="2618671"/>
            <a:chExt cx="1412574" cy="193274"/>
          </a:xfrm>
        </p:grpSpPr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4EC6E3EE-1049-0E44-FC1B-CE71EC466365}"/>
                </a:ext>
              </a:extLst>
            </p:cNvPr>
            <p:cNvSpPr/>
            <p:nvPr/>
          </p:nvSpPr>
          <p:spPr>
            <a:xfrm>
              <a:off x="4264443" y="2618058"/>
              <a:ext cx="1079271" cy="193274"/>
            </a:xfrm>
            <a:custGeom>
              <a:avLst/>
              <a:gdLst>
                <a:gd name="connsiteX0" fmla="*/ 0 w 1078994"/>
                <a:gd name="connsiteY0" fmla="*/ 230748 h 442399"/>
                <a:gd name="connsiteX1" fmla="*/ 124132 w 1078994"/>
                <a:gd name="connsiteY1" fmla="*/ 39784 h 442399"/>
                <a:gd name="connsiteX2" fmla="*/ 267361 w 1078994"/>
                <a:gd name="connsiteY2" fmla="*/ 440808 h 442399"/>
                <a:gd name="connsiteX3" fmla="*/ 429688 w 1078994"/>
                <a:gd name="connsiteY3" fmla="*/ 30236 h 442399"/>
                <a:gd name="connsiteX4" fmla="*/ 563369 w 1078994"/>
                <a:gd name="connsiteY4" fmla="*/ 431260 h 442399"/>
                <a:gd name="connsiteX5" fmla="*/ 716147 w 1078994"/>
                <a:gd name="connsiteY5" fmla="*/ 39784 h 442399"/>
                <a:gd name="connsiteX6" fmla="*/ 859376 w 1078994"/>
                <a:gd name="connsiteY6" fmla="*/ 431260 h 442399"/>
                <a:gd name="connsiteX7" fmla="*/ 993057 w 1078994"/>
                <a:gd name="connsiteY7" fmla="*/ 30236 h 442399"/>
                <a:gd name="connsiteX8" fmla="*/ 1078994 w 1078994"/>
                <a:gd name="connsiteY8" fmla="*/ 249844 h 442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8994" h="442399">
                  <a:moveTo>
                    <a:pt x="0" y="230748"/>
                  </a:moveTo>
                  <a:cubicBezTo>
                    <a:pt x="39786" y="117761"/>
                    <a:pt x="79572" y="4774"/>
                    <a:pt x="124132" y="39784"/>
                  </a:cubicBezTo>
                  <a:cubicBezTo>
                    <a:pt x="168692" y="74794"/>
                    <a:pt x="216435" y="442399"/>
                    <a:pt x="267361" y="440808"/>
                  </a:cubicBezTo>
                  <a:cubicBezTo>
                    <a:pt x="318287" y="439217"/>
                    <a:pt x="380353" y="31827"/>
                    <a:pt x="429688" y="30236"/>
                  </a:cubicBezTo>
                  <a:cubicBezTo>
                    <a:pt x="479023" y="28645"/>
                    <a:pt x="515626" y="429669"/>
                    <a:pt x="563369" y="431260"/>
                  </a:cubicBezTo>
                  <a:cubicBezTo>
                    <a:pt x="611112" y="432851"/>
                    <a:pt x="666813" y="39784"/>
                    <a:pt x="716147" y="39784"/>
                  </a:cubicBezTo>
                  <a:cubicBezTo>
                    <a:pt x="765481" y="39784"/>
                    <a:pt x="813224" y="432851"/>
                    <a:pt x="859376" y="431260"/>
                  </a:cubicBezTo>
                  <a:cubicBezTo>
                    <a:pt x="905528" y="429669"/>
                    <a:pt x="956454" y="60472"/>
                    <a:pt x="993057" y="30236"/>
                  </a:cubicBezTo>
                  <a:cubicBezTo>
                    <a:pt x="1029660" y="0"/>
                    <a:pt x="1078994" y="249844"/>
                    <a:pt x="1078994" y="249844"/>
                  </a:cubicBezTo>
                </a:path>
              </a:pathLst>
            </a:custGeom>
            <a:ln w="762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FBA75B49-8042-B452-3E07-1407B8FC1558}"/>
                </a:ext>
              </a:extLst>
            </p:cNvPr>
            <p:cNvCxnSpPr/>
            <p:nvPr/>
          </p:nvCxnSpPr>
          <p:spPr>
            <a:xfrm>
              <a:off x="5322572" y="2723707"/>
              <a:ext cx="355524" cy="3169"/>
            </a:xfrm>
            <a:prstGeom prst="straightConnector1">
              <a:avLst/>
            </a:prstGeom>
            <a:ln w="76200">
              <a:tailEnd type="triangle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76">
            <a:extLst>
              <a:ext uri="{FF2B5EF4-FFF2-40B4-BE49-F238E27FC236}">
                <a16:creationId xmlns:a16="http://schemas.microsoft.com/office/drawing/2014/main" id="{0053A9BD-091F-8F2D-399E-1E2404A77F7C}"/>
              </a:ext>
            </a:extLst>
          </p:cNvPr>
          <p:cNvGrpSpPr>
            <a:grpSpLocks noChangeAspect="1"/>
          </p:cNvGrpSpPr>
          <p:nvPr/>
        </p:nvGrpSpPr>
        <p:grpSpPr bwMode="auto">
          <a:xfrm rot="-10800000">
            <a:off x="1519815" y="3676977"/>
            <a:ext cx="706437" cy="96838"/>
            <a:chOff x="4267200" y="2618671"/>
            <a:chExt cx="1412574" cy="193274"/>
          </a:xfrm>
        </p:grpSpPr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7A367024-FD0B-BB61-BFCB-1F77EEB546FB}"/>
                </a:ext>
              </a:extLst>
            </p:cNvPr>
            <p:cNvSpPr/>
            <p:nvPr/>
          </p:nvSpPr>
          <p:spPr>
            <a:xfrm>
              <a:off x="4264443" y="2618058"/>
              <a:ext cx="1079271" cy="193274"/>
            </a:xfrm>
            <a:custGeom>
              <a:avLst/>
              <a:gdLst>
                <a:gd name="connsiteX0" fmla="*/ 0 w 1078994"/>
                <a:gd name="connsiteY0" fmla="*/ 230748 h 442399"/>
                <a:gd name="connsiteX1" fmla="*/ 124132 w 1078994"/>
                <a:gd name="connsiteY1" fmla="*/ 39784 h 442399"/>
                <a:gd name="connsiteX2" fmla="*/ 267361 w 1078994"/>
                <a:gd name="connsiteY2" fmla="*/ 440808 h 442399"/>
                <a:gd name="connsiteX3" fmla="*/ 429688 w 1078994"/>
                <a:gd name="connsiteY3" fmla="*/ 30236 h 442399"/>
                <a:gd name="connsiteX4" fmla="*/ 563369 w 1078994"/>
                <a:gd name="connsiteY4" fmla="*/ 431260 h 442399"/>
                <a:gd name="connsiteX5" fmla="*/ 716147 w 1078994"/>
                <a:gd name="connsiteY5" fmla="*/ 39784 h 442399"/>
                <a:gd name="connsiteX6" fmla="*/ 859376 w 1078994"/>
                <a:gd name="connsiteY6" fmla="*/ 431260 h 442399"/>
                <a:gd name="connsiteX7" fmla="*/ 993057 w 1078994"/>
                <a:gd name="connsiteY7" fmla="*/ 30236 h 442399"/>
                <a:gd name="connsiteX8" fmla="*/ 1078994 w 1078994"/>
                <a:gd name="connsiteY8" fmla="*/ 249844 h 442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8994" h="442399">
                  <a:moveTo>
                    <a:pt x="0" y="230748"/>
                  </a:moveTo>
                  <a:cubicBezTo>
                    <a:pt x="39786" y="117761"/>
                    <a:pt x="79572" y="4774"/>
                    <a:pt x="124132" y="39784"/>
                  </a:cubicBezTo>
                  <a:cubicBezTo>
                    <a:pt x="168692" y="74794"/>
                    <a:pt x="216435" y="442399"/>
                    <a:pt x="267361" y="440808"/>
                  </a:cubicBezTo>
                  <a:cubicBezTo>
                    <a:pt x="318287" y="439217"/>
                    <a:pt x="380353" y="31827"/>
                    <a:pt x="429688" y="30236"/>
                  </a:cubicBezTo>
                  <a:cubicBezTo>
                    <a:pt x="479023" y="28645"/>
                    <a:pt x="515626" y="429669"/>
                    <a:pt x="563369" y="431260"/>
                  </a:cubicBezTo>
                  <a:cubicBezTo>
                    <a:pt x="611112" y="432851"/>
                    <a:pt x="666813" y="39784"/>
                    <a:pt x="716147" y="39784"/>
                  </a:cubicBezTo>
                  <a:cubicBezTo>
                    <a:pt x="765481" y="39784"/>
                    <a:pt x="813224" y="432851"/>
                    <a:pt x="859376" y="431260"/>
                  </a:cubicBezTo>
                  <a:cubicBezTo>
                    <a:pt x="905528" y="429669"/>
                    <a:pt x="956454" y="60472"/>
                    <a:pt x="993057" y="30236"/>
                  </a:cubicBezTo>
                  <a:cubicBezTo>
                    <a:pt x="1029660" y="0"/>
                    <a:pt x="1078994" y="249844"/>
                    <a:pt x="1078994" y="249844"/>
                  </a:cubicBezTo>
                </a:path>
              </a:pathLst>
            </a:custGeom>
            <a:ln w="762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9E2265DD-21A2-16E1-13CA-9E086020E6ED}"/>
                </a:ext>
              </a:extLst>
            </p:cNvPr>
            <p:cNvCxnSpPr/>
            <p:nvPr/>
          </p:nvCxnSpPr>
          <p:spPr>
            <a:xfrm>
              <a:off x="5322572" y="2723707"/>
              <a:ext cx="355524" cy="3169"/>
            </a:xfrm>
            <a:prstGeom prst="straightConnector1">
              <a:avLst/>
            </a:prstGeom>
            <a:ln w="76200">
              <a:tailEnd type="triangle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76">
            <a:extLst>
              <a:ext uri="{FF2B5EF4-FFF2-40B4-BE49-F238E27FC236}">
                <a16:creationId xmlns:a16="http://schemas.microsoft.com/office/drawing/2014/main" id="{0F251A00-5ACF-B7E9-0131-82C4F9072919}"/>
              </a:ext>
            </a:extLst>
          </p:cNvPr>
          <p:cNvGrpSpPr>
            <a:grpSpLocks noChangeAspect="1"/>
          </p:cNvGrpSpPr>
          <p:nvPr/>
        </p:nvGrpSpPr>
        <p:grpSpPr bwMode="auto">
          <a:xfrm rot="-8100000">
            <a:off x="2030830" y="2248821"/>
            <a:ext cx="706437" cy="96838"/>
            <a:chOff x="4267200" y="2618671"/>
            <a:chExt cx="1412574" cy="193274"/>
          </a:xfrm>
        </p:grpSpPr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C4CFD735-083D-1CD1-00ED-5198B2CDB522}"/>
                </a:ext>
              </a:extLst>
            </p:cNvPr>
            <p:cNvSpPr/>
            <p:nvPr/>
          </p:nvSpPr>
          <p:spPr>
            <a:xfrm>
              <a:off x="4264443" y="2618058"/>
              <a:ext cx="1079271" cy="193274"/>
            </a:xfrm>
            <a:custGeom>
              <a:avLst/>
              <a:gdLst>
                <a:gd name="connsiteX0" fmla="*/ 0 w 1078994"/>
                <a:gd name="connsiteY0" fmla="*/ 230748 h 442399"/>
                <a:gd name="connsiteX1" fmla="*/ 124132 w 1078994"/>
                <a:gd name="connsiteY1" fmla="*/ 39784 h 442399"/>
                <a:gd name="connsiteX2" fmla="*/ 267361 w 1078994"/>
                <a:gd name="connsiteY2" fmla="*/ 440808 h 442399"/>
                <a:gd name="connsiteX3" fmla="*/ 429688 w 1078994"/>
                <a:gd name="connsiteY3" fmla="*/ 30236 h 442399"/>
                <a:gd name="connsiteX4" fmla="*/ 563369 w 1078994"/>
                <a:gd name="connsiteY4" fmla="*/ 431260 h 442399"/>
                <a:gd name="connsiteX5" fmla="*/ 716147 w 1078994"/>
                <a:gd name="connsiteY5" fmla="*/ 39784 h 442399"/>
                <a:gd name="connsiteX6" fmla="*/ 859376 w 1078994"/>
                <a:gd name="connsiteY6" fmla="*/ 431260 h 442399"/>
                <a:gd name="connsiteX7" fmla="*/ 993057 w 1078994"/>
                <a:gd name="connsiteY7" fmla="*/ 30236 h 442399"/>
                <a:gd name="connsiteX8" fmla="*/ 1078994 w 1078994"/>
                <a:gd name="connsiteY8" fmla="*/ 249844 h 442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8994" h="442399">
                  <a:moveTo>
                    <a:pt x="0" y="230748"/>
                  </a:moveTo>
                  <a:cubicBezTo>
                    <a:pt x="39786" y="117761"/>
                    <a:pt x="79572" y="4774"/>
                    <a:pt x="124132" y="39784"/>
                  </a:cubicBezTo>
                  <a:cubicBezTo>
                    <a:pt x="168692" y="74794"/>
                    <a:pt x="216435" y="442399"/>
                    <a:pt x="267361" y="440808"/>
                  </a:cubicBezTo>
                  <a:cubicBezTo>
                    <a:pt x="318287" y="439217"/>
                    <a:pt x="380353" y="31827"/>
                    <a:pt x="429688" y="30236"/>
                  </a:cubicBezTo>
                  <a:cubicBezTo>
                    <a:pt x="479023" y="28645"/>
                    <a:pt x="515626" y="429669"/>
                    <a:pt x="563369" y="431260"/>
                  </a:cubicBezTo>
                  <a:cubicBezTo>
                    <a:pt x="611112" y="432851"/>
                    <a:pt x="666813" y="39784"/>
                    <a:pt x="716147" y="39784"/>
                  </a:cubicBezTo>
                  <a:cubicBezTo>
                    <a:pt x="765481" y="39784"/>
                    <a:pt x="813224" y="432851"/>
                    <a:pt x="859376" y="431260"/>
                  </a:cubicBezTo>
                  <a:cubicBezTo>
                    <a:pt x="905528" y="429669"/>
                    <a:pt x="956454" y="60472"/>
                    <a:pt x="993057" y="30236"/>
                  </a:cubicBezTo>
                  <a:cubicBezTo>
                    <a:pt x="1029660" y="0"/>
                    <a:pt x="1078994" y="249844"/>
                    <a:pt x="1078994" y="249844"/>
                  </a:cubicBezTo>
                </a:path>
              </a:pathLst>
            </a:custGeom>
            <a:ln w="762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9DD97B30-1F7F-0C66-47EF-EB3164FEE694}"/>
                </a:ext>
              </a:extLst>
            </p:cNvPr>
            <p:cNvCxnSpPr/>
            <p:nvPr/>
          </p:nvCxnSpPr>
          <p:spPr>
            <a:xfrm>
              <a:off x="5322572" y="2723707"/>
              <a:ext cx="355524" cy="3169"/>
            </a:xfrm>
            <a:prstGeom prst="straightConnector1">
              <a:avLst/>
            </a:prstGeom>
            <a:ln w="76200">
              <a:tailEnd type="triangle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76">
            <a:extLst>
              <a:ext uri="{FF2B5EF4-FFF2-40B4-BE49-F238E27FC236}">
                <a16:creationId xmlns:a16="http://schemas.microsoft.com/office/drawing/2014/main" id="{C6A7F16D-25D1-1051-7BAB-50FB87162D82}"/>
              </a:ext>
            </a:extLst>
          </p:cNvPr>
          <p:cNvGrpSpPr>
            <a:grpSpLocks noChangeAspect="1"/>
          </p:cNvGrpSpPr>
          <p:nvPr/>
        </p:nvGrpSpPr>
        <p:grpSpPr bwMode="auto">
          <a:xfrm rot="2700000">
            <a:off x="5024397" y="4945120"/>
            <a:ext cx="706437" cy="96838"/>
            <a:chOff x="4267200" y="2618671"/>
            <a:chExt cx="1412574" cy="193274"/>
          </a:xfrm>
        </p:grpSpPr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31730015-224B-1167-3317-77D952D051F9}"/>
                </a:ext>
              </a:extLst>
            </p:cNvPr>
            <p:cNvSpPr/>
            <p:nvPr/>
          </p:nvSpPr>
          <p:spPr>
            <a:xfrm>
              <a:off x="4264443" y="2618058"/>
              <a:ext cx="1079271" cy="193274"/>
            </a:xfrm>
            <a:custGeom>
              <a:avLst/>
              <a:gdLst>
                <a:gd name="connsiteX0" fmla="*/ 0 w 1078994"/>
                <a:gd name="connsiteY0" fmla="*/ 230748 h 442399"/>
                <a:gd name="connsiteX1" fmla="*/ 124132 w 1078994"/>
                <a:gd name="connsiteY1" fmla="*/ 39784 h 442399"/>
                <a:gd name="connsiteX2" fmla="*/ 267361 w 1078994"/>
                <a:gd name="connsiteY2" fmla="*/ 440808 h 442399"/>
                <a:gd name="connsiteX3" fmla="*/ 429688 w 1078994"/>
                <a:gd name="connsiteY3" fmla="*/ 30236 h 442399"/>
                <a:gd name="connsiteX4" fmla="*/ 563369 w 1078994"/>
                <a:gd name="connsiteY4" fmla="*/ 431260 h 442399"/>
                <a:gd name="connsiteX5" fmla="*/ 716147 w 1078994"/>
                <a:gd name="connsiteY5" fmla="*/ 39784 h 442399"/>
                <a:gd name="connsiteX6" fmla="*/ 859376 w 1078994"/>
                <a:gd name="connsiteY6" fmla="*/ 431260 h 442399"/>
                <a:gd name="connsiteX7" fmla="*/ 993057 w 1078994"/>
                <a:gd name="connsiteY7" fmla="*/ 30236 h 442399"/>
                <a:gd name="connsiteX8" fmla="*/ 1078994 w 1078994"/>
                <a:gd name="connsiteY8" fmla="*/ 249844 h 442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8994" h="442399">
                  <a:moveTo>
                    <a:pt x="0" y="230748"/>
                  </a:moveTo>
                  <a:cubicBezTo>
                    <a:pt x="39786" y="117761"/>
                    <a:pt x="79572" y="4774"/>
                    <a:pt x="124132" y="39784"/>
                  </a:cubicBezTo>
                  <a:cubicBezTo>
                    <a:pt x="168692" y="74794"/>
                    <a:pt x="216435" y="442399"/>
                    <a:pt x="267361" y="440808"/>
                  </a:cubicBezTo>
                  <a:cubicBezTo>
                    <a:pt x="318287" y="439217"/>
                    <a:pt x="380353" y="31827"/>
                    <a:pt x="429688" y="30236"/>
                  </a:cubicBezTo>
                  <a:cubicBezTo>
                    <a:pt x="479023" y="28645"/>
                    <a:pt x="515626" y="429669"/>
                    <a:pt x="563369" y="431260"/>
                  </a:cubicBezTo>
                  <a:cubicBezTo>
                    <a:pt x="611112" y="432851"/>
                    <a:pt x="666813" y="39784"/>
                    <a:pt x="716147" y="39784"/>
                  </a:cubicBezTo>
                  <a:cubicBezTo>
                    <a:pt x="765481" y="39784"/>
                    <a:pt x="813224" y="432851"/>
                    <a:pt x="859376" y="431260"/>
                  </a:cubicBezTo>
                  <a:cubicBezTo>
                    <a:pt x="905528" y="429669"/>
                    <a:pt x="956454" y="60472"/>
                    <a:pt x="993057" y="30236"/>
                  </a:cubicBezTo>
                  <a:cubicBezTo>
                    <a:pt x="1029660" y="0"/>
                    <a:pt x="1078994" y="249844"/>
                    <a:pt x="1078994" y="249844"/>
                  </a:cubicBezTo>
                </a:path>
              </a:pathLst>
            </a:custGeom>
            <a:ln w="762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34C527D8-F65F-A1A9-3118-6E9E93EACBC5}"/>
                </a:ext>
              </a:extLst>
            </p:cNvPr>
            <p:cNvCxnSpPr/>
            <p:nvPr/>
          </p:nvCxnSpPr>
          <p:spPr>
            <a:xfrm>
              <a:off x="5322572" y="2723707"/>
              <a:ext cx="355524" cy="3169"/>
            </a:xfrm>
            <a:prstGeom prst="straightConnector1">
              <a:avLst/>
            </a:prstGeom>
            <a:ln w="76200">
              <a:tailEnd type="triangle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46">
            <a:extLst>
              <a:ext uri="{FF2B5EF4-FFF2-40B4-BE49-F238E27FC236}">
                <a16:creationId xmlns:a16="http://schemas.microsoft.com/office/drawing/2014/main" id="{12EF5AFF-174F-9625-9CA0-49D0D14C5ED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28847" y="3892747"/>
            <a:ext cx="1158875" cy="158750"/>
            <a:chOff x="4267200" y="2618671"/>
            <a:chExt cx="1412574" cy="193274"/>
          </a:xfrm>
        </p:grpSpPr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C41E29E5-25A6-ED6D-54F6-573405496D6B}"/>
                </a:ext>
              </a:extLst>
            </p:cNvPr>
            <p:cNvSpPr/>
            <p:nvPr/>
          </p:nvSpPr>
          <p:spPr>
            <a:xfrm>
              <a:off x="4266326" y="2618168"/>
              <a:ext cx="1079748" cy="193274"/>
            </a:xfrm>
            <a:custGeom>
              <a:avLst/>
              <a:gdLst>
                <a:gd name="connsiteX0" fmla="*/ 0 w 1078994"/>
                <a:gd name="connsiteY0" fmla="*/ 230748 h 442399"/>
                <a:gd name="connsiteX1" fmla="*/ 124132 w 1078994"/>
                <a:gd name="connsiteY1" fmla="*/ 39784 h 442399"/>
                <a:gd name="connsiteX2" fmla="*/ 267361 w 1078994"/>
                <a:gd name="connsiteY2" fmla="*/ 440808 h 442399"/>
                <a:gd name="connsiteX3" fmla="*/ 429688 w 1078994"/>
                <a:gd name="connsiteY3" fmla="*/ 30236 h 442399"/>
                <a:gd name="connsiteX4" fmla="*/ 563369 w 1078994"/>
                <a:gd name="connsiteY4" fmla="*/ 431260 h 442399"/>
                <a:gd name="connsiteX5" fmla="*/ 716147 w 1078994"/>
                <a:gd name="connsiteY5" fmla="*/ 39784 h 442399"/>
                <a:gd name="connsiteX6" fmla="*/ 859376 w 1078994"/>
                <a:gd name="connsiteY6" fmla="*/ 431260 h 442399"/>
                <a:gd name="connsiteX7" fmla="*/ 993057 w 1078994"/>
                <a:gd name="connsiteY7" fmla="*/ 30236 h 442399"/>
                <a:gd name="connsiteX8" fmla="*/ 1078994 w 1078994"/>
                <a:gd name="connsiteY8" fmla="*/ 249844 h 442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8994" h="442399">
                  <a:moveTo>
                    <a:pt x="0" y="230748"/>
                  </a:moveTo>
                  <a:cubicBezTo>
                    <a:pt x="39786" y="117761"/>
                    <a:pt x="79572" y="4774"/>
                    <a:pt x="124132" y="39784"/>
                  </a:cubicBezTo>
                  <a:cubicBezTo>
                    <a:pt x="168692" y="74794"/>
                    <a:pt x="216435" y="442399"/>
                    <a:pt x="267361" y="440808"/>
                  </a:cubicBezTo>
                  <a:cubicBezTo>
                    <a:pt x="318287" y="439217"/>
                    <a:pt x="380353" y="31827"/>
                    <a:pt x="429688" y="30236"/>
                  </a:cubicBezTo>
                  <a:cubicBezTo>
                    <a:pt x="479023" y="28645"/>
                    <a:pt x="515626" y="429669"/>
                    <a:pt x="563369" y="431260"/>
                  </a:cubicBezTo>
                  <a:cubicBezTo>
                    <a:pt x="611112" y="432851"/>
                    <a:pt x="666813" y="39784"/>
                    <a:pt x="716147" y="39784"/>
                  </a:cubicBezTo>
                  <a:cubicBezTo>
                    <a:pt x="765481" y="39784"/>
                    <a:pt x="813224" y="432851"/>
                    <a:pt x="859376" y="431260"/>
                  </a:cubicBezTo>
                  <a:cubicBezTo>
                    <a:pt x="905528" y="429669"/>
                    <a:pt x="956454" y="60472"/>
                    <a:pt x="993057" y="30236"/>
                  </a:cubicBezTo>
                  <a:cubicBezTo>
                    <a:pt x="1029660" y="0"/>
                    <a:pt x="1078994" y="249844"/>
                    <a:pt x="1078994" y="249844"/>
                  </a:cubicBezTo>
                </a:path>
              </a:pathLst>
            </a:custGeom>
            <a:ln w="76200"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B1707BBE-50FE-7333-D6E8-DB265D7E5637}"/>
                </a:ext>
              </a:extLst>
            </p:cNvPr>
            <p:cNvCxnSpPr/>
            <p:nvPr/>
          </p:nvCxnSpPr>
          <p:spPr>
            <a:xfrm>
              <a:off x="5321270" y="2728546"/>
              <a:ext cx="356046" cy="1933"/>
            </a:xfrm>
            <a:prstGeom prst="straightConnector1">
              <a:avLst/>
            </a:prstGeom>
            <a:ln w="76200">
              <a:solidFill>
                <a:srgbClr val="FF6600"/>
              </a:solidFill>
              <a:tailEnd type="triangle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6C1AB72-3A21-FE3E-8015-1AF2A661BCFA}"/>
              </a:ext>
            </a:extLst>
          </p:cNvPr>
          <p:cNvGrpSpPr/>
          <p:nvPr/>
        </p:nvGrpSpPr>
        <p:grpSpPr>
          <a:xfrm>
            <a:off x="2908836" y="1631290"/>
            <a:ext cx="5840328" cy="4148408"/>
            <a:chOff x="2908836" y="1631290"/>
            <a:chExt cx="5840328" cy="414840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42190FB-090B-7AA6-638B-A78D4A8F182C}"/>
                </a:ext>
              </a:extLst>
            </p:cNvPr>
            <p:cNvSpPr txBox="1"/>
            <p:nvPr/>
          </p:nvSpPr>
          <p:spPr>
            <a:xfrm>
              <a:off x="6489536" y="4819442"/>
              <a:ext cx="2259628" cy="95410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marL="285750" indent="-285750" algn="just">
                <a:buSzPct val="80000"/>
                <a:buFont typeface="Wingdings" pitchFamily="2" charset="2"/>
                <a:buChar char="q"/>
              </a:pPr>
              <a:r>
                <a:rPr lang="en-US" sz="1400" dirty="0"/>
                <a:t>10</a:t>
              </a:r>
              <a:r>
                <a:rPr lang="en-US" sz="1400" baseline="30000" dirty="0"/>
                <a:t>15</a:t>
              </a:r>
              <a:r>
                <a:rPr lang="en-US" sz="1400" dirty="0"/>
                <a:t> W = 1 PetaWatt</a:t>
              </a:r>
            </a:p>
            <a:p>
              <a:pPr marL="285750" indent="-285750" algn="just">
                <a:buSzPct val="80000"/>
                <a:buFont typeface="Wingdings" pitchFamily="2" charset="2"/>
                <a:buChar char="q"/>
              </a:pPr>
              <a:r>
                <a:rPr lang="en-US" sz="1400" dirty="0"/>
                <a:t>The annual energy use in the United States is 430 GW or 0.00043 PW 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7C368DF-E342-BB4E-BA2A-C6BF5E8E6C55}"/>
                </a:ext>
              </a:extLst>
            </p:cNvPr>
            <p:cNvSpPr/>
            <p:nvPr/>
          </p:nvSpPr>
          <p:spPr>
            <a:xfrm>
              <a:off x="2908836" y="5533477"/>
              <a:ext cx="1924862" cy="24622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/>
            <a:effectLst>
              <a:softEdge rad="12700"/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Antarctic Deficit = 1.26x10</a:t>
              </a:r>
              <a:r>
                <a:rPr kumimoji="0" lang="en-US" sz="1000" b="0" i="0" u="none" strike="noStrike" kern="1200" cap="none" spc="0" normalizeH="0" baseline="30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15</a:t>
              </a: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W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418E013-A395-4D46-ABC8-2CE4BC8FF138}"/>
                </a:ext>
              </a:extLst>
            </p:cNvPr>
            <p:cNvSpPr/>
            <p:nvPr/>
          </p:nvSpPr>
          <p:spPr>
            <a:xfrm>
              <a:off x="2985071" y="1631290"/>
              <a:ext cx="1775776" cy="24622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/>
            <a:effectLst>
              <a:softEdge rad="12700"/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Arctic Deficit = 1.15x10</a:t>
              </a:r>
              <a:r>
                <a:rPr kumimoji="0" lang="en-US" sz="1000" b="0" i="0" u="none" strike="noStrike" kern="1200" cap="none" spc="0" normalizeH="0" baseline="30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15</a:t>
              </a: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W 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BA2688B-466E-EE12-7989-820D8187E4E2}"/>
                  </a:ext>
                </a:extLst>
              </p:cNvPr>
              <p:cNvSpPr txBox="1"/>
              <p:nvPr/>
            </p:nvSpPr>
            <p:spPr>
              <a:xfrm>
                <a:off x="6643698" y="3796037"/>
                <a:ext cx="1951303" cy="3027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⨀</m:t>
                          </m:r>
                        </m:sub>
                      </m:sSub>
                      <m:r>
                        <a:rPr lang="en-US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b="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</m:d>
                      <m:r>
                        <a:rPr lang="en-US" b="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sSubSup>
                        <m:sSubSupPr>
                          <m:ctrlPr>
                            <a:rPr lang="en-US" b="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  <m:sup>
                          <m:r>
                            <a:rPr lang="en-US" b="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p>
                      </m:sSubSup>
                    </m:oMath>
                  </m:oMathPara>
                </a14:m>
                <a:endParaRPr lang="en-US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BA2688B-466E-EE12-7989-820D8187E4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3698" y="3796037"/>
                <a:ext cx="1951303" cy="302775"/>
              </a:xfrm>
              <a:prstGeom prst="rect">
                <a:avLst/>
              </a:prstGeom>
              <a:blipFill>
                <a:blip r:embed="rId9"/>
                <a:stretch>
                  <a:fillRect l="-1948" t="-8333" r="-649" b="-2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" name="Group 34">
            <a:extLst>
              <a:ext uri="{FF2B5EF4-FFF2-40B4-BE49-F238E27FC236}">
                <a16:creationId xmlns:a16="http://schemas.microsoft.com/office/drawing/2014/main" id="{F6515CE0-3B3C-5CD4-9CF5-B3D8B5DA5C0B}"/>
              </a:ext>
            </a:extLst>
          </p:cNvPr>
          <p:cNvGrpSpPr/>
          <p:nvPr/>
        </p:nvGrpSpPr>
        <p:grpSpPr>
          <a:xfrm>
            <a:off x="3607384" y="2608783"/>
            <a:ext cx="2981045" cy="2270630"/>
            <a:chOff x="3607384" y="2608783"/>
            <a:chExt cx="2981045" cy="227063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3183436-F6D3-6C62-8C79-238995864B57}"/>
                </a:ext>
              </a:extLst>
            </p:cNvPr>
            <p:cNvGrpSpPr/>
            <p:nvPr/>
          </p:nvGrpSpPr>
          <p:grpSpPr>
            <a:xfrm>
              <a:off x="3607384" y="2608783"/>
              <a:ext cx="2981045" cy="2270630"/>
              <a:chOff x="3774348" y="2589656"/>
              <a:chExt cx="2981045" cy="2270630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7BA80F02-068A-FF37-49B0-50734CEF5F2E}"/>
                  </a:ext>
                </a:extLst>
              </p:cNvPr>
              <p:cNvPicPr>
                <a:picLocks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6630068">
                <a:off x="3636273" y="2749860"/>
                <a:ext cx="701478" cy="381069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057AC8C0-4E66-C315-29BC-5FD29C64389F}"/>
                  </a:ext>
                </a:extLst>
              </p:cNvPr>
              <p:cNvPicPr>
                <a:picLocks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316213">
                <a:off x="3774348" y="2946988"/>
                <a:ext cx="603840" cy="482812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1F62B84D-A63A-FF93-7B91-076368EB6F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4941243" y="3046136"/>
                <a:ext cx="2256548" cy="1371752"/>
              </a:xfrm>
              <a:prstGeom prst="rect">
                <a:avLst/>
              </a:prstGeom>
            </p:spPr>
          </p:pic>
        </p:grp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784A9B5-EA77-B5D2-0BC0-05173C7B7CD2}"/>
                </a:ext>
              </a:extLst>
            </p:cNvPr>
            <p:cNvSpPr/>
            <p:nvPr/>
          </p:nvSpPr>
          <p:spPr>
            <a:xfrm>
              <a:off x="5412216" y="3026970"/>
              <a:ext cx="450136" cy="32780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1BAC27D-33C1-0F62-776E-9D6D3993E764}"/>
                </a:ext>
              </a:extLst>
            </p:cNvPr>
            <p:cNvSpPr/>
            <p:nvPr/>
          </p:nvSpPr>
          <p:spPr>
            <a:xfrm>
              <a:off x="5412216" y="4130498"/>
              <a:ext cx="432916" cy="31497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6" name="Picture 45" descr="NEWS">
            <a:extLst>
              <a:ext uri="{FF2B5EF4-FFF2-40B4-BE49-F238E27FC236}">
                <a16:creationId xmlns:a16="http://schemas.microsoft.com/office/drawing/2014/main" id="{0DF8AA82-45F1-53D6-57F4-DCDF4F4C8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47577" y="1059134"/>
            <a:ext cx="1365644" cy="457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2770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tar filled sky&#10;&#10;Description automatically generated">
            <a:extLst>
              <a:ext uri="{FF2B5EF4-FFF2-40B4-BE49-F238E27FC236}">
                <a16:creationId xmlns:a16="http://schemas.microsoft.com/office/drawing/2014/main" id="{844775D1-5085-B5D1-3301-34F3845759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4" r="16949" b="82381"/>
          <a:stretch/>
        </p:blipFill>
        <p:spPr>
          <a:xfrm rot="5400000">
            <a:off x="-2550701" y="3598385"/>
            <a:ext cx="5820593" cy="698639"/>
          </a:xfrm>
          <a:prstGeom prst="rect">
            <a:avLst/>
          </a:prstGeom>
        </p:spPr>
      </p:pic>
      <p:pic>
        <p:nvPicPr>
          <p:cNvPr id="4" name="Picture 3" descr="A picture containing holding, table, monitor, person&#10;&#10;Description automatically generated">
            <a:extLst>
              <a:ext uri="{FF2B5EF4-FFF2-40B4-BE49-F238E27FC236}">
                <a16:creationId xmlns:a16="http://schemas.microsoft.com/office/drawing/2014/main" id="{D6374CAE-48D7-0B49-8B76-3B28F94899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038" y="1084807"/>
            <a:ext cx="6088268" cy="56990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89A286-EC96-8E49-81E6-C901F9A8E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858838" indent="-858838"/>
            <a:r>
              <a:rPr lang="en-US" dirty="0"/>
              <a:t>Goal: Reduce Uncertainty in Polar Climate Predictions by Constraining Earth’s Emission Spectrum 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06C5B719-4179-9C42-9112-068D5B7C50F5}"/>
              </a:ext>
            </a:extLst>
          </p:cNvPr>
          <p:cNvGrpSpPr/>
          <p:nvPr/>
        </p:nvGrpSpPr>
        <p:grpSpPr>
          <a:xfrm>
            <a:off x="287868" y="5333994"/>
            <a:ext cx="922865" cy="1188720"/>
            <a:chOff x="279401" y="5486400"/>
            <a:chExt cx="922865" cy="1188720"/>
          </a:xfrm>
        </p:grpSpPr>
        <p:pic>
          <p:nvPicPr>
            <p:cNvPr id="67" name="Picture 66" descr="A picture containing clock, room&#10;&#10;Description automatically generated">
              <a:extLst>
                <a:ext uri="{FF2B5EF4-FFF2-40B4-BE49-F238E27FC236}">
                  <a16:creationId xmlns:a16="http://schemas.microsoft.com/office/drawing/2014/main" id="{15BA4F51-56EF-5647-8F5C-0788D99294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020000">
              <a:off x="287866" y="5760720"/>
              <a:ext cx="914400" cy="914400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9B47E156-C18C-A742-942B-FD0FECEF4FA2}"/>
                </a:ext>
              </a:extLst>
            </p:cNvPr>
            <p:cNvSpPr txBox="1"/>
            <p:nvPr/>
          </p:nvSpPr>
          <p:spPr>
            <a:xfrm>
              <a:off x="279401" y="5486400"/>
              <a:ext cx="91460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 Arctic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EEA584B-DD20-554F-BDBD-9F4DE164139C}"/>
              </a:ext>
            </a:extLst>
          </p:cNvPr>
          <p:cNvGrpSpPr/>
          <p:nvPr/>
        </p:nvGrpSpPr>
        <p:grpSpPr>
          <a:xfrm>
            <a:off x="1354659" y="5333994"/>
            <a:ext cx="925318" cy="1188720"/>
            <a:chOff x="1549400" y="5486400"/>
            <a:chExt cx="925318" cy="1188720"/>
          </a:xfrm>
        </p:grpSpPr>
        <p:pic>
          <p:nvPicPr>
            <p:cNvPr id="70" name="Picture 69" descr="A picture containing plate&#10;&#10;Description automatically generated">
              <a:extLst>
                <a:ext uri="{FF2B5EF4-FFF2-40B4-BE49-F238E27FC236}">
                  <a16:creationId xmlns:a16="http://schemas.microsoft.com/office/drawing/2014/main" id="{6EB32206-904A-8549-A063-D846C7784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600000">
              <a:off x="1557867" y="5760720"/>
              <a:ext cx="914400" cy="914400"/>
            </a:xfrm>
            <a:prstGeom prst="rect">
              <a:avLst/>
            </a:prstGeom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AAD22505-BC91-AB4A-9905-0EE8E9936A63}"/>
                </a:ext>
              </a:extLst>
            </p:cNvPr>
            <p:cNvSpPr txBox="1"/>
            <p:nvPr/>
          </p:nvSpPr>
          <p:spPr>
            <a:xfrm>
              <a:off x="1549400" y="5486400"/>
              <a:ext cx="9253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Antarctica</a:t>
              </a:r>
            </a:p>
          </p:txBody>
        </p:sp>
      </p:grpSp>
      <p:sp>
        <p:nvSpPr>
          <p:cNvPr id="74" name="Rectangle 73">
            <a:extLst>
              <a:ext uri="{FF2B5EF4-FFF2-40B4-BE49-F238E27FC236}">
                <a16:creationId xmlns:a16="http://schemas.microsoft.com/office/drawing/2014/main" id="{DA2B16E4-3E21-4847-A217-67474E872206}"/>
              </a:ext>
            </a:extLst>
          </p:cNvPr>
          <p:cNvSpPr/>
          <p:nvPr/>
        </p:nvSpPr>
        <p:spPr>
          <a:xfrm>
            <a:off x="1001744" y="3084729"/>
            <a:ext cx="230281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PREFIRE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seeks to reduce uncertainty in polar energy fluxes, the processes that influence them, and, with improved modeling, the societal implications of polar climate change.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522B677-FC4E-1138-86AF-A468ECEC8429}"/>
              </a:ext>
            </a:extLst>
          </p:cNvPr>
          <p:cNvGrpSpPr/>
          <p:nvPr/>
        </p:nvGrpSpPr>
        <p:grpSpPr>
          <a:xfrm>
            <a:off x="5909646" y="1251421"/>
            <a:ext cx="1699536" cy="850566"/>
            <a:chOff x="5909646" y="1251421"/>
            <a:chExt cx="1699536" cy="85056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418E013-A395-4D46-ABC8-2CE4BC8FF138}"/>
                </a:ext>
              </a:extLst>
            </p:cNvPr>
            <p:cNvSpPr/>
            <p:nvPr/>
          </p:nvSpPr>
          <p:spPr>
            <a:xfrm>
              <a:off x="5909646" y="1251421"/>
              <a:ext cx="1699536" cy="40011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/>
            <a:effectLst>
              <a:softEdge rad="12700"/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Wx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Models:        214 – 236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Climate Models: 208 – 240 </a:t>
              </a:r>
            </a:p>
          </p:txBody>
        </p:sp>
        <p:sp>
          <p:nvSpPr>
            <p:cNvPr id="23" name="Notched Right Arrow 22">
              <a:extLst>
                <a:ext uri="{FF2B5EF4-FFF2-40B4-BE49-F238E27FC236}">
                  <a16:creationId xmlns:a16="http://schemas.microsoft.com/office/drawing/2014/main" id="{383AE569-69C2-1D4D-ACD1-97C82411B949}"/>
                </a:ext>
              </a:extLst>
            </p:cNvPr>
            <p:cNvSpPr/>
            <p:nvPr/>
          </p:nvSpPr>
          <p:spPr>
            <a:xfrm rot="5400000">
              <a:off x="6545911" y="1740082"/>
              <a:ext cx="404835" cy="318976"/>
            </a:xfrm>
            <a:prstGeom prst="notchedRightArrow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D005A84-7BDF-2764-DB40-297681C9CBB9}"/>
              </a:ext>
            </a:extLst>
          </p:cNvPr>
          <p:cNvGrpSpPr/>
          <p:nvPr/>
        </p:nvGrpSpPr>
        <p:grpSpPr>
          <a:xfrm>
            <a:off x="7060366" y="2928979"/>
            <a:ext cx="2010666" cy="400110"/>
            <a:chOff x="7060366" y="2928979"/>
            <a:chExt cx="2010666" cy="40011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7C368DF-E342-BB4E-BA2A-C6BF5E8E6C55}"/>
                </a:ext>
              </a:extLst>
            </p:cNvPr>
            <p:cNvSpPr/>
            <p:nvPr/>
          </p:nvSpPr>
          <p:spPr>
            <a:xfrm>
              <a:off x="7371496" y="2928979"/>
              <a:ext cx="1699536" cy="40011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/>
            <a:effectLst>
              <a:softEdge rad="12700"/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Wx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Models:        258 – 278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Climate Models: 242 – 272 </a:t>
              </a:r>
            </a:p>
          </p:txBody>
        </p:sp>
        <p:sp>
          <p:nvSpPr>
            <p:cNvPr id="15" name="Notched Right Arrow 14">
              <a:extLst>
                <a:ext uri="{FF2B5EF4-FFF2-40B4-BE49-F238E27FC236}">
                  <a16:creationId xmlns:a16="http://schemas.microsoft.com/office/drawing/2014/main" id="{F3FD4CEE-7B70-3E42-A7C2-6A7A4DD5BF63}"/>
                </a:ext>
              </a:extLst>
            </p:cNvPr>
            <p:cNvSpPr/>
            <p:nvPr/>
          </p:nvSpPr>
          <p:spPr>
            <a:xfrm rot="10800000">
              <a:off x="7060366" y="2980657"/>
              <a:ext cx="289299" cy="318976"/>
            </a:xfrm>
            <a:prstGeom prst="notchedRightArrow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1505A34-FB15-3BFE-F0C9-E31B970FC052}"/>
              </a:ext>
            </a:extLst>
          </p:cNvPr>
          <p:cNvSpPr txBox="1"/>
          <p:nvPr/>
        </p:nvSpPr>
        <p:spPr>
          <a:xfrm>
            <a:off x="6214116" y="6570315"/>
            <a:ext cx="29102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</a:rPr>
              <a:t>L’Ecuyer and Mateling, in preparation</a:t>
            </a:r>
          </a:p>
        </p:txBody>
      </p:sp>
      <p:pic>
        <p:nvPicPr>
          <p:cNvPr id="9" name="Picture 45" descr="NEWS">
            <a:extLst>
              <a:ext uri="{FF2B5EF4-FFF2-40B4-BE49-F238E27FC236}">
                <a16:creationId xmlns:a16="http://schemas.microsoft.com/office/drawing/2014/main" id="{8EA840E7-76AC-4B76-78BB-5723E3FC4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7577" y="1059134"/>
            <a:ext cx="1365644" cy="457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35013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5F46D5-4494-597A-FCDB-68DBACA3D1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9"/>
          <a:stretch/>
        </p:blipFill>
        <p:spPr>
          <a:xfrm>
            <a:off x="170456" y="1560443"/>
            <a:ext cx="8675370" cy="4728205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43B4F5DC-93BE-CF49-9EEE-1972B8F2E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Far-Infrared Observing Gap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F6745CB-B907-0545-AB6D-8392E93BA48B}"/>
              </a:ext>
            </a:extLst>
          </p:cNvPr>
          <p:cNvSpPr/>
          <p:nvPr/>
        </p:nvSpPr>
        <p:spPr>
          <a:xfrm>
            <a:off x="749527" y="2412825"/>
            <a:ext cx="1218422" cy="2854914"/>
          </a:xfrm>
          <a:prstGeom prst="rect">
            <a:avLst/>
          </a:prstGeom>
          <a:solidFill>
            <a:schemeClr val="bg1">
              <a:lumMod val="8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512E76-853A-3E8C-FFF5-310387FA819E}"/>
              </a:ext>
            </a:extLst>
          </p:cNvPr>
          <p:cNvSpPr txBox="1"/>
          <p:nvPr/>
        </p:nvSpPr>
        <p:spPr>
          <a:xfrm>
            <a:off x="1966452" y="5830530"/>
            <a:ext cx="28402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FF0000"/>
                </a:solidFill>
              </a:rPr>
              <a:t>Current Spectral Measurements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4E5010-9148-5652-5B46-114533DBDF20}"/>
              </a:ext>
            </a:extLst>
          </p:cNvPr>
          <p:cNvSpPr txBox="1"/>
          <p:nvPr/>
        </p:nvSpPr>
        <p:spPr>
          <a:xfrm>
            <a:off x="6911230" y="6530559"/>
            <a:ext cx="22131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/>
              <a:t>L’Ecuyer et al, </a:t>
            </a:r>
            <a:r>
              <a:rPr lang="en-US" sz="1400" i="1" dirty="0"/>
              <a:t>BAMS</a:t>
            </a:r>
            <a:r>
              <a:rPr lang="en-US" sz="1400" dirty="0"/>
              <a:t> (2021)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6C4186-57FF-EA2A-8541-30B0E1BF5F08}"/>
              </a:ext>
            </a:extLst>
          </p:cNvPr>
          <p:cNvSpPr/>
          <p:nvPr/>
        </p:nvSpPr>
        <p:spPr>
          <a:xfrm>
            <a:off x="4806653" y="1385455"/>
            <a:ext cx="4039173" cy="47836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439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</a:rPr>
              <a:t>Polar Radiant Energy in the Far InfraRed Experiment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7F0DF42-0A71-5C4E-BF68-3536EC6B4CE6}"/>
              </a:ext>
            </a:extLst>
          </p:cNvPr>
          <p:cNvSpPr txBox="1"/>
          <p:nvPr/>
        </p:nvSpPr>
        <p:spPr>
          <a:xfrm>
            <a:off x="198832" y="1236168"/>
            <a:ext cx="8758652" cy="67710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900" b="1" dirty="0"/>
              <a:t>PREFIRE fills the far-infrared observing gap </a:t>
            </a:r>
            <a:r>
              <a:rPr lang="en-US" sz="1900" dirty="0"/>
              <a:t>by documenting variability in </a:t>
            </a:r>
            <a:r>
              <a:rPr lang="en-US" sz="1900" dirty="0">
                <a:cs typeface="Arial"/>
              </a:rPr>
              <a:t>spectral fluxes from 5 - 53 </a:t>
            </a:r>
            <a:r>
              <a:rPr lang="en-US" sz="1900" dirty="0" err="1">
                <a:cs typeface="Arial"/>
              </a:rPr>
              <a:t>μm</a:t>
            </a:r>
            <a:r>
              <a:rPr lang="en-US" sz="1900" dirty="0">
                <a:cs typeface="Arial"/>
              </a:rPr>
              <a:t> on hourly to seasonal timescales.</a:t>
            </a:r>
            <a:endParaRPr lang="en-US" sz="1900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41AE98F6-8445-D448-ADD5-3C5BBA7149D0}"/>
              </a:ext>
            </a:extLst>
          </p:cNvPr>
          <p:cNvSpPr/>
          <p:nvPr/>
        </p:nvSpPr>
        <p:spPr>
          <a:xfrm>
            <a:off x="223432" y="4695187"/>
            <a:ext cx="440644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PREFIRE </a:t>
            </a:r>
            <a:r>
              <a:rPr lang="en-US" sz="1600" dirty="0">
                <a:latin typeface="Arial"/>
                <a:cs typeface="Arial"/>
              </a:rPr>
              <a:t>maps polar far infrared emission spectra with two CubeSats flying in distinct 510 - 540 km altitude, near-polar (82°-98° inclination) orbits each carrying a miniaturized infrared spectrometer, covering 5-53 µm with 0.84 µm spectral sampling, operating for a complete seasonal cycle (10 months).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3B4418AC-994E-1348-8B15-96236F075C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332" b="12592"/>
          <a:stretch/>
        </p:blipFill>
        <p:spPr>
          <a:xfrm>
            <a:off x="2775064" y="2511677"/>
            <a:ext cx="1873804" cy="1875128"/>
          </a:xfrm>
          <a:prstGeom prst="rect">
            <a:avLst/>
          </a:prstGeom>
        </p:spPr>
      </p:pic>
      <p:sp>
        <p:nvSpPr>
          <p:cNvPr id="57" name="Notched Right Arrow 56">
            <a:extLst>
              <a:ext uri="{FF2B5EF4-FFF2-40B4-BE49-F238E27FC236}">
                <a16:creationId xmlns:a16="http://schemas.microsoft.com/office/drawing/2014/main" id="{C89661BD-0D53-9B4E-961C-CA1CE272ECED}"/>
              </a:ext>
            </a:extLst>
          </p:cNvPr>
          <p:cNvSpPr/>
          <p:nvPr/>
        </p:nvSpPr>
        <p:spPr>
          <a:xfrm>
            <a:off x="2134034" y="3226262"/>
            <a:ext cx="597590" cy="478267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75F360B4-94B4-AD45-8ACB-3E1D15FD88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891836">
            <a:off x="80282" y="2379370"/>
            <a:ext cx="2158091" cy="20930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60BBB2-55BA-E04D-B4A6-31FD77FA7A1F}"/>
              </a:ext>
            </a:extLst>
          </p:cNvPr>
          <p:cNvSpPr txBox="1"/>
          <p:nvPr/>
        </p:nvSpPr>
        <p:spPr>
          <a:xfrm rot="19279942">
            <a:off x="758514" y="2790126"/>
            <a:ext cx="10424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FF00"/>
                </a:solidFill>
              </a:rPr>
              <a:t>CubeSat 1 (t</a:t>
            </a:r>
            <a:r>
              <a:rPr lang="en-US" sz="1200" baseline="-25000" dirty="0">
                <a:solidFill>
                  <a:srgbClr val="FFFF00"/>
                </a:solidFill>
              </a:rPr>
              <a:t>0</a:t>
            </a:r>
            <a:r>
              <a:rPr lang="en-US" sz="1200" dirty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E6BF599-63D8-5F45-869C-B6858485F569}"/>
              </a:ext>
            </a:extLst>
          </p:cNvPr>
          <p:cNvSpPr txBox="1"/>
          <p:nvPr/>
        </p:nvSpPr>
        <p:spPr>
          <a:xfrm rot="19988267">
            <a:off x="776050" y="3109385"/>
            <a:ext cx="1327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FF00"/>
                </a:solidFill>
              </a:rPr>
              <a:t>CubeSat 2 (t</a:t>
            </a:r>
            <a:r>
              <a:rPr lang="en-US" sz="1200" baseline="-25000" dirty="0">
                <a:solidFill>
                  <a:srgbClr val="FFFF00"/>
                </a:solidFill>
              </a:rPr>
              <a:t>0</a:t>
            </a:r>
            <a:r>
              <a:rPr lang="en-US" sz="1200" dirty="0">
                <a:solidFill>
                  <a:srgbClr val="FFFF00"/>
                </a:solidFill>
              </a:rPr>
              <a:t> + ∆t)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91DC9DC-3C66-2246-AD0F-1D7CA00222F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952" t="49420" r="7464"/>
          <a:stretch/>
        </p:blipFill>
        <p:spPr>
          <a:xfrm>
            <a:off x="5162309" y="2905243"/>
            <a:ext cx="3900674" cy="22107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1FA337-E062-A641-B8E2-BCD5D46DA13A}"/>
              </a:ext>
            </a:extLst>
          </p:cNvPr>
          <p:cNvSpPr txBox="1"/>
          <p:nvPr/>
        </p:nvSpPr>
        <p:spPr>
          <a:xfrm>
            <a:off x="5359076" y="2523280"/>
            <a:ext cx="3518708" cy="461665"/>
          </a:xfrm>
          <a:prstGeom prst="rect">
            <a:avLst/>
          </a:prstGeom>
          <a:solidFill>
            <a:srgbClr val="DBE4F4"/>
          </a:solidFill>
        </p:spPr>
        <p:txBody>
          <a:bodyPr wrap="square" tIns="91440" bIns="91440" rtlCol="0">
            <a:spAutoFit/>
          </a:bodyPr>
          <a:lstStyle/>
          <a:p>
            <a:pPr algn="ctr"/>
            <a:r>
              <a:rPr lang="en-US" b="1"/>
              <a:t>Greenland Emission Spectrum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E847F7-43B6-F54C-9ECD-9B12579B0A46}"/>
              </a:ext>
            </a:extLst>
          </p:cNvPr>
          <p:cNvSpPr txBox="1"/>
          <p:nvPr/>
        </p:nvSpPr>
        <p:spPr>
          <a:xfrm>
            <a:off x="4688636" y="4959175"/>
            <a:ext cx="776175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CrIS</a:t>
            </a:r>
            <a:endParaRPr lang="en-US" sz="1400" dirty="0"/>
          </a:p>
          <a:p>
            <a:r>
              <a:rPr lang="en-US" sz="1400" dirty="0"/>
              <a:t>IASI</a:t>
            </a:r>
          </a:p>
          <a:p>
            <a:r>
              <a:rPr lang="en-US" sz="1400" dirty="0"/>
              <a:t>AIRS</a:t>
            </a:r>
          </a:p>
          <a:p>
            <a:r>
              <a:rPr lang="en-US" sz="1400" dirty="0"/>
              <a:t>MODIS</a:t>
            </a:r>
          </a:p>
          <a:p>
            <a:r>
              <a:rPr lang="en-US" sz="1400" dirty="0"/>
              <a:t>CERES</a:t>
            </a:r>
          </a:p>
          <a:p>
            <a:endParaRPr lang="en-US" sz="1400" dirty="0"/>
          </a:p>
          <a:p>
            <a:r>
              <a:rPr lang="en-US" sz="1400" dirty="0">
                <a:solidFill>
                  <a:schemeClr val="accent5"/>
                </a:solidFill>
              </a:rPr>
              <a:t>PREFIRE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5EB29B8-0EF3-044A-B5C5-85D44DFB108E}"/>
              </a:ext>
            </a:extLst>
          </p:cNvPr>
          <p:cNvCxnSpPr>
            <a:cxnSpLocks/>
          </p:cNvCxnSpPr>
          <p:nvPr/>
        </p:nvCxnSpPr>
        <p:spPr>
          <a:xfrm flipV="1">
            <a:off x="5450131" y="5975141"/>
            <a:ext cx="3612846" cy="2"/>
          </a:xfrm>
          <a:prstGeom prst="line">
            <a:avLst/>
          </a:prstGeom>
          <a:ln w="127000">
            <a:gradFill flip="none" rotWithShape="1">
              <a:gsLst>
                <a:gs pos="0">
                  <a:schemeClr val="accent4">
                    <a:lumMod val="50000"/>
                  </a:schemeClr>
                </a:gs>
                <a:gs pos="35000">
                  <a:schemeClr val="accent4">
                    <a:lumMod val="75000"/>
                  </a:schemeClr>
                </a:gs>
                <a:gs pos="65000">
                  <a:schemeClr val="accent4">
                    <a:lumMod val="75000"/>
                  </a:schemeClr>
                </a:gs>
                <a:gs pos="100000">
                  <a:schemeClr val="accent4">
                    <a:lumMod val="50000"/>
                  </a:schemeClr>
                </a:gs>
              </a:gsLst>
              <a:lin ang="5400000" scaled="1"/>
              <a:tileRect/>
            </a:gra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A74EEBB-7E7B-884E-872B-7D8219CEAB5B}"/>
              </a:ext>
            </a:extLst>
          </p:cNvPr>
          <p:cNvCxnSpPr>
            <a:cxnSpLocks/>
          </p:cNvCxnSpPr>
          <p:nvPr/>
        </p:nvCxnSpPr>
        <p:spPr>
          <a:xfrm>
            <a:off x="5453309" y="6392929"/>
            <a:ext cx="3429000" cy="0"/>
          </a:xfrm>
          <a:prstGeom prst="line">
            <a:avLst/>
          </a:prstGeom>
          <a:ln w="127000">
            <a:gradFill flip="none" rotWithShape="1">
              <a:gsLst>
                <a:gs pos="0">
                  <a:srgbClr val="7030A0"/>
                </a:gs>
                <a:gs pos="53500">
                  <a:srgbClr val="FFFF00"/>
                </a:gs>
                <a:gs pos="42000">
                  <a:schemeClr val="accent6">
                    <a:lumMod val="60000"/>
                    <a:lumOff val="40000"/>
                  </a:schemeClr>
                </a:gs>
                <a:gs pos="19000">
                  <a:schemeClr val="accent5">
                    <a:lumMod val="75000"/>
                  </a:schemeClr>
                </a:gs>
                <a:gs pos="82500">
                  <a:schemeClr val="accent2"/>
                </a:gs>
                <a:gs pos="65000">
                  <a:schemeClr val="accent2">
                    <a:lumMod val="40000"/>
                    <a:lumOff val="60000"/>
                  </a:schemeClr>
                </a:gs>
                <a:gs pos="100000">
                  <a:srgbClr val="C00000"/>
                </a:gs>
              </a:gsLst>
              <a:lin ang="0" scaled="1"/>
              <a:tileRect/>
            </a:gradFill>
            <a:tailEnd type="non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3123B2B-C3DB-6644-B743-B71AC01448CF}"/>
              </a:ext>
            </a:extLst>
          </p:cNvPr>
          <p:cNvCxnSpPr>
            <a:cxnSpLocks/>
          </p:cNvCxnSpPr>
          <p:nvPr/>
        </p:nvCxnSpPr>
        <p:spPr>
          <a:xfrm>
            <a:off x="6042585" y="3106858"/>
            <a:ext cx="0" cy="2715208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840B64E-F9ED-F540-94BF-C8BF90D0B14F}"/>
              </a:ext>
            </a:extLst>
          </p:cNvPr>
          <p:cNvGrpSpPr/>
          <p:nvPr/>
        </p:nvGrpSpPr>
        <p:grpSpPr>
          <a:xfrm flipV="1">
            <a:off x="5417994" y="4977116"/>
            <a:ext cx="612417" cy="138895"/>
            <a:chOff x="2602992" y="5120640"/>
            <a:chExt cx="1146048" cy="0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367E843-027C-7545-9F84-98BEB130BB95}"/>
                </a:ext>
              </a:extLst>
            </p:cNvPr>
            <p:cNvCxnSpPr/>
            <p:nvPr/>
          </p:nvCxnSpPr>
          <p:spPr>
            <a:xfrm>
              <a:off x="3017520" y="5120640"/>
              <a:ext cx="731520" cy="0"/>
            </a:xfrm>
            <a:prstGeom prst="line">
              <a:avLst/>
            </a:prstGeom>
            <a:ln w="1238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6379CCC-8076-DA40-AEF9-2152AB40BFD7}"/>
                </a:ext>
              </a:extLst>
            </p:cNvPr>
            <p:cNvCxnSpPr/>
            <p:nvPr/>
          </p:nvCxnSpPr>
          <p:spPr>
            <a:xfrm>
              <a:off x="2602992" y="5120640"/>
              <a:ext cx="274320" cy="0"/>
            </a:xfrm>
            <a:prstGeom prst="line">
              <a:avLst/>
            </a:prstGeom>
            <a:ln w="1238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9347D24-9EBB-D24C-9EC6-4127CC0967B0}"/>
              </a:ext>
            </a:extLst>
          </p:cNvPr>
          <p:cNvCxnSpPr>
            <a:cxnSpLocks/>
          </p:cNvCxnSpPr>
          <p:nvPr/>
        </p:nvCxnSpPr>
        <p:spPr>
          <a:xfrm flipV="1">
            <a:off x="5428952" y="5329511"/>
            <a:ext cx="610788" cy="1"/>
          </a:xfrm>
          <a:prstGeom prst="line">
            <a:avLst/>
          </a:prstGeom>
          <a:ln w="1270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C8BFD97-CDA6-2D43-A930-3C63B3CBB8E8}"/>
              </a:ext>
            </a:extLst>
          </p:cNvPr>
          <p:cNvGrpSpPr/>
          <p:nvPr/>
        </p:nvGrpSpPr>
        <p:grpSpPr>
          <a:xfrm>
            <a:off x="5477141" y="5539824"/>
            <a:ext cx="522835" cy="45719"/>
            <a:chOff x="2679192" y="5120640"/>
            <a:chExt cx="978408" cy="0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885BA83-C87C-6E4B-91FE-D42970E9BEB4}"/>
                </a:ext>
              </a:extLst>
            </p:cNvPr>
            <p:cNvCxnSpPr/>
            <p:nvPr/>
          </p:nvCxnSpPr>
          <p:spPr>
            <a:xfrm>
              <a:off x="3017520" y="5120640"/>
              <a:ext cx="640080" cy="0"/>
            </a:xfrm>
            <a:prstGeom prst="line">
              <a:avLst/>
            </a:prstGeom>
            <a:ln w="1238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11DD195-DB76-8A47-9E38-EAF291091AAD}"/>
                </a:ext>
              </a:extLst>
            </p:cNvPr>
            <p:cNvCxnSpPr/>
            <p:nvPr/>
          </p:nvCxnSpPr>
          <p:spPr>
            <a:xfrm>
              <a:off x="2679192" y="5120640"/>
              <a:ext cx="182880" cy="0"/>
            </a:xfrm>
            <a:prstGeom prst="line">
              <a:avLst/>
            </a:prstGeom>
            <a:ln w="1238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A5FCE72-81D2-814D-95C7-6534B125608F}"/>
              </a:ext>
            </a:extLst>
          </p:cNvPr>
          <p:cNvGrpSpPr/>
          <p:nvPr/>
        </p:nvGrpSpPr>
        <p:grpSpPr>
          <a:xfrm>
            <a:off x="5447202" y="5761743"/>
            <a:ext cx="589614" cy="45719"/>
            <a:chOff x="2554224" y="5925312"/>
            <a:chExt cx="1103376" cy="0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C8F9B0D8-4DBE-C347-92AB-65775C2164EF}"/>
                </a:ext>
              </a:extLst>
            </p:cNvPr>
            <p:cNvCxnSpPr/>
            <p:nvPr/>
          </p:nvCxnSpPr>
          <p:spPr>
            <a:xfrm>
              <a:off x="2554224" y="5925312"/>
              <a:ext cx="91440" cy="0"/>
            </a:xfrm>
            <a:prstGeom prst="line">
              <a:avLst/>
            </a:prstGeom>
            <a:ln w="1270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B39AFE8-7EAF-5A48-B25F-582331206283}"/>
                </a:ext>
              </a:extLst>
            </p:cNvPr>
            <p:cNvCxnSpPr/>
            <p:nvPr/>
          </p:nvCxnSpPr>
          <p:spPr>
            <a:xfrm>
              <a:off x="2697480" y="5925312"/>
              <a:ext cx="91440" cy="0"/>
            </a:xfrm>
            <a:prstGeom prst="line">
              <a:avLst/>
            </a:prstGeom>
            <a:ln w="1270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F8626F7-D64D-4B45-BC24-8ACB545A9BFE}"/>
                </a:ext>
              </a:extLst>
            </p:cNvPr>
            <p:cNvCxnSpPr/>
            <p:nvPr/>
          </p:nvCxnSpPr>
          <p:spPr>
            <a:xfrm>
              <a:off x="2859024" y="5925312"/>
              <a:ext cx="91440" cy="0"/>
            </a:xfrm>
            <a:prstGeom prst="line">
              <a:avLst/>
            </a:prstGeom>
            <a:ln w="1270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730550C-6FE4-7346-AC82-EDED052D984A}"/>
                </a:ext>
              </a:extLst>
            </p:cNvPr>
            <p:cNvCxnSpPr/>
            <p:nvPr/>
          </p:nvCxnSpPr>
          <p:spPr>
            <a:xfrm>
              <a:off x="2993136" y="5925312"/>
              <a:ext cx="91440" cy="0"/>
            </a:xfrm>
            <a:prstGeom prst="line">
              <a:avLst/>
            </a:prstGeom>
            <a:ln w="1270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A4721E1-BC5F-D14B-954D-D46512A180B2}"/>
                </a:ext>
              </a:extLst>
            </p:cNvPr>
            <p:cNvCxnSpPr/>
            <p:nvPr/>
          </p:nvCxnSpPr>
          <p:spPr>
            <a:xfrm>
              <a:off x="3474720" y="5925312"/>
              <a:ext cx="182880" cy="0"/>
            </a:xfrm>
            <a:prstGeom prst="line">
              <a:avLst/>
            </a:prstGeom>
            <a:ln w="1270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628D5CED-A15A-E145-83A3-4498CEF03B5E}"/>
                </a:ext>
              </a:extLst>
            </p:cNvPr>
            <p:cNvCxnSpPr/>
            <p:nvPr/>
          </p:nvCxnSpPr>
          <p:spPr>
            <a:xfrm>
              <a:off x="3136392" y="5925312"/>
              <a:ext cx="91440" cy="0"/>
            </a:xfrm>
            <a:prstGeom prst="line">
              <a:avLst/>
            </a:prstGeom>
            <a:ln w="1270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ABFC0BD-BC48-4841-839E-863432D73065}"/>
                </a:ext>
              </a:extLst>
            </p:cNvPr>
            <p:cNvCxnSpPr/>
            <p:nvPr/>
          </p:nvCxnSpPr>
          <p:spPr>
            <a:xfrm>
              <a:off x="3316224" y="5925312"/>
              <a:ext cx="91440" cy="0"/>
            </a:xfrm>
            <a:prstGeom prst="line">
              <a:avLst/>
            </a:prstGeom>
            <a:ln w="1270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BD827A02-4739-6147-9868-92337D625BF4}"/>
              </a:ext>
            </a:extLst>
          </p:cNvPr>
          <p:cNvSpPr/>
          <p:nvPr/>
        </p:nvSpPr>
        <p:spPr>
          <a:xfrm>
            <a:off x="6053560" y="3113591"/>
            <a:ext cx="2882096" cy="1516284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C623985-1A49-A246-B701-96B7D95B5B2D}"/>
              </a:ext>
            </a:extLst>
          </p:cNvPr>
          <p:cNvSpPr txBox="1"/>
          <p:nvPr/>
        </p:nvSpPr>
        <p:spPr>
          <a:xfrm>
            <a:off x="7166655" y="3171463"/>
            <a:ext cx="1737360" cy="27432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285750" indent="-285750" algn="ctr">
              <a:buFont typeface="Wingdings" pitchFamily="2" charset="2"/>
              <a:buChar char="§"/>
            </a:pPr>
            <a:r>
              <a:rPr lang="en-US">
                <a:solidFill>
                  <a:srgbClr val="0A00FF"/>
                </a:solidFill>
              </a:rPr>
              <a:t>TIRS Channels</a:t>
            </a:r>
          </a:p>
        </p:txBody>
      </p:sp>
    </p:spTree>
    <p:extLst>
      <p:ext uri="{BB962C8B-B14F-4D97-AF65-F5344CB8AC3E}">
        <p14:creationId xmlns:p14="http://schemas.microsoft.com/office/powerpoint/2010/main" val="19346531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A84023D-D65E-2F4F-B488-FB390C6C3DEB}"/>
              </a:ext>
            </a:extLst>
          </p:cNvPr>
          <p:cNvSpPr/>
          <p:nvPr/>
        </p:nvSpPr>
        <p:spPr>
          <a:xfrm>
            <a:off x="0" y="965771"/>
            <a:ext cx="9144000" cy="58922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3355A2-4CBC-4092-8757-8E80A4075E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6" t="15684" r="29546" b="47124"/>
          <a:stretch/>
        </p:blipFill>
        <p:spPr>
          <a:xfrm>
            <a:off x="2133600" y="4121553"/>
            <a:ext cx="7010401" cy="2736447"/>
          </a:xfrm>
          <a:prstGeom prst="rect">
            <a:avLst/>
          </a:prstGeom>
        </p:spPr>
      </p:pic>
      <p:grpSp>
        <p:nvGrpSpPr>
          <p:cNvPr id="414" name="Group 413"/>
          <p:cNvGrpSpPr/>
          <p:nvPr/>
        </p:nvGrpSpPr>
        <p:grpSpPr>
          <a:xfrm rot="2469614">
            <a:off x="7620043" y="4698488"/>
            <a:ext cx="648462" cy="27432"/>
            <a:chOff x="3474867" y="5631011"/>
            <a:chExt cx="648462" cy="27432"/>
          </a:xfrm>
        </p:grpSpPr>
        <p:sp>
          <p:nvSpPr>
            <p:cNvPr id="415" name="Rectangle 414"/>
            <p:cNvSpPr/>
            <p:nvPr/>
          </p:nvSpPr>
          <p:spPr>
            <a:xfrm>
              <a:off x="3474867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16" name="Rectangle 415"/>
            <p:cNvSpPr/>
            <p:nvPr/>
          </p:nvSpPr>
          <p:spPr>
            <a:xfrm>
              <a:off x="3563586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17" name="Rectangle 416"/>
            <p:cNvSpPr/>
            <p:nvPr/>
          </p:nvSpPr>
          <p:spPr>
            <a:xfrm>
              <a:off x="3652305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18" name="Rectangle 417"/>
            <p:cNvSpPr/>
            <p:nvPr/>
          </p:nvSpPr>
          <p:spPr>
            <a:xfrm>
              <a:off x="3741024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19" name="Rectangle 418"/>
            <p:cNvSpPr/>
            <p:nvPr/>
          </p:nvSpPr>
          <p:spPr>
            <a:xfrm>
              <a:off x="3829743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20" name="Rectangle 419"/>
            <p:cNvSpPr/>
            <p:nvPr/>
          </p:nvSpPr>
          <p:spPr>
            <a:xfrm>
              <a:off x="4095897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21" name="Rectangle 420"/>
            <p:cNvSpPr/>
            <p:nvPr/>
          </p:nvSpPr>
          <p:spPr>
            <a:xfrm>
              <a:off x="4007181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22" name="Rectangle 421"/>
            <p:cNvSpPr/>
            <p:nvPr/>
          </p:nvSpPr>
          <p:spPr>
            <a:xfrm>
              <a:off x="3918462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23" name="Group 422"/>
          <p:cNvGrpSpPr/>
          <p:nvPr/>
        </p:nvGrpSpPr>
        <p:grpSpPr>
          <a:xfrm rot="2469614">
            <a:off x="7641387" y="4672762"/>
            <a:ext cx="648462" cy="27432"/>
            <a:chOff x="3474867" y="5631011"/>
            <a:chExt cx="648462" cy="27432"/>
          </a:xfrm>
        </p:grpSpPr>
        <p:sp>
          <p:nvSpPr>
            <p:cNvPr id="424" name="Rectangle 423"/>
            <p:cNvSpPr/>
            <p:nvPr/>
          </p:nvSpPr>
          <p:spPr>
            <a:xfrm>
              <a:off x="3474867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25" name="Rectangle 424"/>
            <p:cNvSpPr/>
            <p:nvPr/>
          </p:nvSpPr>
          <p:spPr>
            <a:xfrm>
              <a:off x="3563586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26" name="Rectangle 425"/>
            <p:cNvSpPr/>
            <p:nvPr/>
          </p:nvSpPr>
          <p:spPr>
            <a:xfrm>
              <a:off x="3652305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27" name="Rectangle 426"/>
            <p:cNvSpPr/>
            <p:nvPr/>
          </p:nvSpPr>
          <p:spPr>
            <a:xfrm>
              <a:off x="3741024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28" name="Rectangle 427"/>
            <p:cNvSpPr/>
            <p:nvPr/>
          </p:nvSpPr>
          <p:spPr>
            <a:xfrm>
              <a:off x="3829743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29" name="Rectangle 428"/>
            <p:cNvSpPr/>
            <p:nvPr/>
          </p:nvSpPr>
          <p:spPr>
            <a:xfrm>
              <a:off x="4095897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30" name="Rectangle 429"/>
            <p:cNvSpPr/>
            <p:nvPr/>
          </p:nvSpPr>
          <p:spPr>
            <a:xfrm>
              <a:off x="4007181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31" name="Rectangle 430"/>
            <p:cNvSpPr/>
            <p:nvPr/>
          </p:nvSpPr>
          <p:spPr>
            <a:xfrm>
              <a:off x="3918462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32" name="Group 431"/>
          <p:cNvGrpSpPr/>
          <p:nvPr/>
        </p:nvGrpSpPr>
        <p:grpSpPr>
          <a:xfrm rot="2469614">
            <a:off x="7662689" y="4651104"/>
            <a:ext cx="648462" cy="27432"/>
            <a:chOff x="3474867" y="5631011"/>
            <a:chExt cx="648462" cy="27432"/>
          </a:xfrm>
        </p:grpSpPr>
        <p:sp>
          <p:nvSpPr>
            <p:cNvPr id="433" name="Rectangle 432"/>
            <p:cNvSpPr/>
            <p:nvPr/>
          </p:nvSpPr>
          <p:spPr>
            <a:xfrm>
              <a:off x="3474867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34" name="Rectangle 433"/>
            <p:cNvSpPr/>
            <p:nvPr/>
          </p:nvSpPr>
          <p:spPr>
            <a:xfrm>
              <a:off x="3563586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35" name="Rectangle 434"/>
            <p:cNvSpPr/>
            <p:nvPr/>
          </p:nvSpPr>
          <p:spPr>
            <a:xfrm>
              <a:off x="3652305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36" name="Rectangle 435"/>
            <p:cNvSpPr/>
            <p:nvPr/>
          </p:nvSpPr>
          <p:spPr>
            <a:xfrm>
              <a:off x="3741024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37" name="Rectangle 436"/>
            <p:cNvSpPr/>
            <p:nvPr/>
          </p:nvSpPr>
          <p:spPr>
            <a:xfrm>
              <a:off x="3829743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38" name="Rectangle 437"/>
            <p:cNvSpPr/>
            <p:nvPr/>
          </p:nvSpPr>
          <p:spPr>
            <a:xfrm>
              <a:off x="4095897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39" name="Rectangle 438"/>
            <p:cNvSpPr/>
            <p:nvPr/>
          </p:nvSpPr>
          <p:spPr>
            <a:xfrm>
              <a:off x="4007181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40" name="Rectangle 439"/>
            <p:cNvSpPr/>
            <p:nvPr/>
          </p:nvSpPr>
          <p:spPr>
            <a:xfrm>
              <a:off x="3918462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41" name="Group 440"/>
          <p:cNvGrpSpPr/>
          <p:nvPr/>
        </p:nvGrpSpPr>
        <p:grpSpPr>
          <a:xfrm rot="2469614">
            <a:off x="7685230" y="4626282"/>
            <a:ext cx="648462" cy="27432"/>
            <a:chOff x="3474867" y="5631011"/>
            <a:chExt cx="648462" cy="27432"/>
          </a:xfrm>
        </p:grpSpPr>
        <p:sp>
          <p:nvSpPr>
            <p:cNvPr id="442" name="Rectangle 441"/>
            <p:cNvSpPr/>
            <p:nvPr/>
          </p:nvSpPr>
          <p:spPr>
            <a:xfrm>
              <a:off x="3474867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43" name="Rectangle 442"/>
            <p:cNvSpPr/>
            <p:nvPr/>
          </p:nvSpPr>
          <p:spPr>
            <a:xfrm>
              <a:off x="3563586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44" name="Rectangle 443"/>
            <p:cNvSpPr/>
            <p:nvPr/>
          </p:nvSpPr>
          <p:spPr>
            <a:xfrm>
              <a:off x="3652305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45" name="Rectangle 444"/>
            <p:cNvSpPr/>
            <p:nvPr/>
          </p:nvSpPr>
          <p:spPr>
            <a:xfrm>
              <a:off x="3741024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46" name="Rectangle 445"/>
            <p:cNvSpPr/>
            <p:nvPr/>
          </p:nvSpPr>
          <p:spPr>
            <a:xfrm>
              <a:off x="3829743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47" name="Rectangle 446"/>
            <p:cNvSpPr/>
            <p:nvPr/>
          </p:nvSpPr>
          <p:spPr>
            <a:xfrm>
              <a:off x="4095897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48" name="Rectangle 447"/>
            <p:cNvSpPr/>
            <p:nvPr/>
          </p:nvSpPr>
          <p:spPr>
            <a:xfrm>
              <a:off x="4007181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49" name="Rectangle 448"/>
            <p:cNvSpPr/>
            <p:nvPr/>
          </p:nvSpPr>
          <p:spPr>
            <a:xfrm>
              <a:off x="3918462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50" name="Group 449"/>
          <p:cNvGrpSpPr/>
          <p:nvPr/>
        </p:nvGrpSpPr>
        <p:grpSpPr>
          <a:xfrm rot="2469614">
            <a:off x="7703784" y="4600472"/>
            <a:ext cx="648462" cy="27432"/>
            <a:chOff x="3474867" y="5631011"/>
            <a:chExt cx="648462" cy="27432"/>
          </a:xfrm>
        </p:grpSpPr>
        <p:sp>
          <p:nvSpPr>
            <p:cNvPr id="451" name="Rectangle 450"/>
            <p:cNvSpPr/>
            <p:nvPr/>
          </p:nvSpPr>
          <p:spPr>
            <a:xfrm>
              <a:off x="3474867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52" name="Rectangle 451"/>
            <p:cNvSpPr/>
            <p:nvPr/>
          </p:nvSpPr>
          <p:spPr>
            <a:xfrm>
              <a:off x="3563586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53" name="Rectangle 452"/>
            <p:cNvSpPr/>
            <p:nvPr/>
          </p:nvSpPr>
          <p:spPr>
            <a:xfrm>
              <a:off x="3652305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54" name="Rectangle 453"/>
            <p:cNvSpPr/>
            <p:nvPr/>
          </p:nvSpPr>
          <p:spPr>
            <a:xfrm>
              <a:off x="3741024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55" name="Rectangle 454"/>
            <p:cNvSpPr/>
            <p:nvPr/>
          </p:nvSpPr>
          <p:spPr>
            <a:xfrm>
              <a:off x="3829743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56" name="Rectangle 455"/>
            <p:cNvSpPr/>
            <p:nvPr/>
          </p:nvSpPr>
          <p:spPr>
            <a:xfrm>
              <a:off x="4095897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57" name="Rectangle 456"/>
            <p:cNvSpPr/>
            <p:nvPr/>
          </p:nvSpPr>
          <p:spPr>
            <a:xfrm>
              <a:off x="4007181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58" name="Rectangle 457"/>
            <p:cNvSpPr/>
            <p:nvPr/>
          </p:nvSpPr>
          <p:spPr>
            <a:xfrm>
              <a:off x="3918462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59" name="Group 458"/>
          <p:cNvGrpSpPr/>
          <p:nvPr/>
        </p:nvGrpSpPr>
        <p:grpSpPr>
          <a:xfrm rot="2469614">
            <a:off x="7725365" y="4578705"/>
            <a:ext cx="648462" cy="27432"/>
            <a:chOff x="3474867" y="5631011"/>
            <a:chExt cx="648462" cy="27432"/>
          </a:xfrm>
        </p:grpSpPr>
        <p:sp>
          <p:nvSpPr>
            <p:cNvPr id="460" name="Rectangle 459"/>
            <p:cNvSpPr/>
            <p:nvPr/>
          </p:nvSpPr>
          <p:spPr>
            <a:xfrm>
              <a:off x="3474867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61" name="Rectangle 460"/>
            <p:cNvSpPr/>
            <p:nvPr/>
          </p:nvSpPr>
          <p:spPr>
            <a:xfrm>
              <a:off x="3563586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62" name="Rectangle 461"/>
            <p:cNvSpPr/>
            <p:nvPr/>
          </p:nvSpPr>
          <p:spPr>
            <a:xfrm>
              <a:off x="3652305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63" name="Rectangle 462"/>
            <p:cNvSpPr/>
            <p:nvPr/>
          </p:nvSpPr>
          <p:spPr>
            <a:xfrm>
              <a:off x="3741024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64" name="Rectangle 463"/>
            <p:cNvSpPr/>
            <p:nvPr/>
          </p:nvSpPr>
          <p:spPr>
            <a:xfrm>
              <a:off x="3829743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65" name="Rectangle 464"/>
            <p:cNvSpPr/>
            <p:nvPr/>
          </p:nvSpPr>
          <p:spPr>
            <a:xfrm>
              <a:off x="4095897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66" name="Rectangle 465"/>
            <p:cNvSpPr/>
            <p:nvPr/>
          </p:nvSpPr>
          <p:spPr>
            <a:xfrm>
              <a:off x="4007181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67" name="Rectangle 466"/>
            <p:cNvSpPr/>
            <p:nvPr/>
          </p:nvSpPr>
          <p:spPr>
            <a:xfrm>
              <a:off x="3918462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68" name="Group 467"/>
          <p:cNvGrpSpPr/>
          <p:nvPr/>
        </p:nvGrpSpPr>
        <p:grpSpPr>
          <a:xfrm rot="2469614">
            <a:off x="7743374" y="4556764"/>
            <a:ext cx="648462" cy="27432"/>
            <a:chOff x="3474867" y="5631011"/>
            <a:chExt cx="648462" cy="27432"/>
          </a:xfrm>
        </p:grpSpPr>
        <p:sp>
          <p:nvSpPr>
            <p:cNvPr id="469" name="Rectangle 468"/>
            <p:cNvSpPr/>
            <p:nvPr/>
          </p:nvSpPr>
          <p:spPr>
            <a:xfrm>
              <a:off x="3474867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70" name="Rectangle 469"/>
            <p:cNvSpPr/>
            <p:nvPr/>
          </p:nvSpPr>
          <p:spPr>
            <a:xfrm>
              <a:off x="3563586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71" name="Rectangle 470"/>
            <p:cNvSpPr/>
            <p:nvPr/>
          </p:nvSpPr>
          <p:spPr>
            <a:xfrm>
              <a:off x="3652305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72" name="Rectangle 471"/>
            <p:cNvSpPr/>
            <p:nvPr/>
          </p:nvSpPr>
          <p:spPr>
            <a:xfrm>
              <a:off x="3741024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73" name="Rectangle 472"/>
            <p:cNvSpPr/>
            <p:nvPr/>
          </p:nvSpPr>
          <p:spPr>
            <a:xfrm>
              <a:off x="3829743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74" name="Rectangle 473"/>
            <p:cNvSpPr/>
            <p:nvPr/>
          </p:nvSpPr>
          <p:spPr>
            <a:xfrm>
              <a:off x="4095897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75" name="Rectangle 474"/>
            <p:cNvSpPr/>
            <p:nvPr/>
          </p:nvSpPr>
          <p:spPr>
            <a:xfrm>
              <a:off x="4007181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76" name="Rectangle 475"/>
            <p:cNvSpPr/>
            <p:nvPr/>
          </p:nvSpPr>
          <p:spPr>
            <a:xfrm>
              <a:off x="3918462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77" name="Group 476"/>
          <p:cNvGrpSpPr/>
          <p:nvPr/>
        </p:nvGrpSpPr>
        <p:grpSpPr>
          <a:xfrm rot="2469614">
            <a:off x="7761068" y="4535436"/>
            <a:ext cx="648462" cy="27432"/>
            <a:chOff x="3474867" y="5631011"/>
            <a:chExt cx="648462" cy="27432"/>
          </a:xfrm>
        </p:grpSpPr>
        <p:sp>
          <p:nvSpPr>
            <p:cNvPr id="478" name="Rectangle 477"/>
            <p:cNvSpPr/>
            <p:nvPr/>
          </p:nvSpPr>
          <p:spPr>
            <a:xfrm>
              <a:off x="3474867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79" name="Rectangle 478"/>
            <p:cNvSpPr/>
            <p:nvPr/>
          </p:nvSpPr>
          <p:spPr>
            <a:xfrm>
              <a:off x="3563586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80" name="Rectangle 479"/>
            <p:cNvSpPr/>
            <p:nvPr/>
          </p:nvSpPr>
          <p:spPr>
            <a:xfrm>
              <a:off x="3652305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81" name="Rectangle 480"/>
            <p:cNvSpPr/>
            <p:nvPr/>
          </p:nvSpPr>
          <p:spPr>
            <a:xfrm>
              <a:off x="3741024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82" name="Rectangle 481"/>
            <p:cNvSpPr/>
            <p:nvPr/>
          </p:nvSpPr>
          <p:spPr>
            <a:xfrm>
              <a:off x="3829743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83" name="Rectangle 482"/>
            <p:cNvSpPr/>
            <p:nvPr/>
          </p:nvSpPr>
          <p:spPr>
            <a:xfrm>
              <a:off x="4095897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84" name="Rectangle 483"/>
            <p:cNvSpPr/>
            <p:nvPr/>
          </p:nvSpPr>
          <p:spPr>
            <a:xfrm>
              <a:off x="4007181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85" name="Rectangle 484"/>
            <p:cNvSpPr/>
            <p:nvPr/>
          </p:nvSpPr>
          <p:spPr>
            <a:xfrm>
              <a:off x="3918462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86" name="Group 485"/>
          <p:cNvGrpSpPr/>
          <p:nvPr/>
        </p:nvGrpSpPr>
        <p:grpSpPr>
          <a:xfrm rot="2469614">
            <a:off x="7783337" y="4511057"/>
            <a:ext cx="648462" cy="27432"/>
            <a:chOff x="3474867" y="5631011"/>
            <a:chExt cx="648462" cy="27432"/>
          </a:xfrm>
        </p:grpSpPr>
        <p:sp>
          <p:nvSpPr>
            <p:cNvPr id="487" name="Rectangle 486"/>
            <p:cNvSpPr/>
            <p:nvPr/>
          </p:nvSpPr>
          <p:spPr>
            <a:xfrm>
              <a:off x="3474867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88" name="Rectangle 487"/>
            <p:cNvSpPr/>
            <p:nvPr/>
          </p:nvSpPr>
          <p:spPr>
            <a:xfrm>
              <a:off x="3563586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89" name="Rectangle 488"/>
            <p:cNvSpPr/>
            <p:nvPr/>
          </p:nvSpPr>
          <p:spPr>
            <a:xfrm>
              <a:off x="3652305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90" name="Rectangle 489"/>
            <p:cNvSpPr/>
            <p:nvPr/>
          </p:nvSpPr>
          <p:spPr>
            <a:xfrm>
              <a:off x="3741024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91" name="Rectangle 490"/>
            <p:cNvSpPr/>
            <p:nvPr/>
          </p:nvSpPr>
          <p:spPr>
            <a:xfrm>
              <a:off x="3829743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92" name="Rectangle 491"/>
            <p:cNvSpPr/>
            <p:nvPr/>
          </p:nvSpPr>
          <p:spPr>
            <a:xfrm>
              <a:off x="4095897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93" name="Rectangle 492"/>
            <p:cNvSpPr/>
            <p:nvPr/>
          </p:nvSpPr>
          <p:spPr>
            <a:xfrm>
              <a:off x="4007181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94" name="Rectangle 493"/>
            <p:cNvSpPr/>
            <p:nvPr/>
          </p:nvSpPr>
          <p:spPr>
            <a:xfrm>
              <a:off x="3918462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95" name="Group 494"/>
          <p:cNvGrpSpPr/>
          <p:nvPr/>
        </p:nvGrpSpPr>
        <p:grpSpPr>
          <a:xfrm rot="2469614">
            <a:off x="7804775" y="4484540"/>
            <a:ext cx="648462" cy="27432"/>
            <a:chOff x="3474867" y="5631011"/>
            <a:chExt cx="648462" cy="27432"/>
          </a:xfrm>
        </p:grpSpPr>
        <p:sp>
          <p:nvSpPr>
            <p:cNvPr id="496" name="Rectangle 495"/>
            <p:cNvSpPr/>
            <p:nvPr/>
          </p:nvSpPr>
          <p:spPr>
            <a:xfrm>
              <a:off x="3474867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97" name="Rectangle 496"/>
            <p:cNvSpPr/>
            <p:nvPr/>
          </p:nvSpPr>
          <p:spPr>
            <a:xfrm>
              <a:off x="3563586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98" name="Rectangle 497"/>
            <p:cNvSpPr/>
            <p:nvPr/>
          </p:nvSpPr>
          <p:spPr>
            <a:xfrm>
              <a:off x="3652305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99" name="Rectangle 498"/>
            <p:cNvSpPr/>
            <p:nvPr/>
          </p:nvSpPr>
          <p:spPr>
            <a:xfrm>
              <a:off x="3741024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00" name="Rectangle 499"/>
            <p:cNvSpPr/>
            <p:nvPr/>
          </p:nvSpPr>
          <p:spPr>
            <a:xfrm>
              <a:off x="3829743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01" name="Rectangle 500"/>
            <p:cNvSpPr/>
            <p:nvPr/>
          </p:nvSpPr>
          <p:spPr>
            <a:xfrm>
              <a:off x="4095897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02" name="Rectangle 501"/>
            <p:cNvSpPr/>
            <p:nvPr/>
          </p:nvSpPr>
          <p:spPr>
            <a:xfrm>
              <a:off x="4007181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03" name="Rectangle 502"/>
            <p:cNvSpPr/>
            <p:nvPr/>
          </p:nvSpPr>
          <p:spPr>
            <a:xfrm>
              <a:off x="3918462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04" name="Group 503"/>
          <p:cNvGrpSpPr/>
          <p:nvPr/>
        </p:nvGrpSpPr>
        <p:grpSpPr>
          <a:xfrm rot="2469614">
            <a:off x="7823275" y="4463285"/>
            <a:ext cx="648462" cy="27432"/>
            <a:chOff x="3474867" y="5631011"/>
            <a:chExt cx="648462" cy="27432"/>
          </a:xfrm>
        </p:grpSpPr>
        <p:sp>
          <p:nvSpPr>
            <p:cNvPr id="505" name="Rectangle 504"/>
            <p:cNvSpPr/>
            <p:nvPr/>
          </p:nvSpPr>
          <p:spPr>
            <a:xfrm>
              <a:off x="3474867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06" name="Rectangle 505"/>
            <p:cNvSpPr/>
            <p:nvPr/>
          </p:nvSpPr>
          <p:spPr>
            <a:xfrm>
              <a:off x="3563586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07" name="Rectangle 506"/>
            <p:cNvSpPr/>
            <p:nvPr/>
          </p:nvSpPr>
          <p:spPr>
            <a:xfrm>
              <a:off x="3652305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08" name="Rectangle 507"/>
            <p:cNvSpPr/>
            <p:nvPr/>
          </p:nvSpPr>
          <p:spPr>
            <a:xfrm>
              <a:off x="3741024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09" name="Rectangle 508"/>
            <p:cNvSpPr/>
            <p:nvPr/>
          </p:nvSpPr>
          <p:spPr>
            <a:xfrm>
              <a:off x="3829743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10" name="Rectangle 509"/>
            <p:cNvSpPr/>
            <p:nvPr/>
          </p:nvSpPr>
          <p:spPr>
            <a:xfrm>
              <a:off x="4095897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11" name="Rectangle 510"/>
            <p:cNvSpPr/>
            <p:nvPr/>
          </p:nvSpPr>
          <p:spPr>
            <a:xfrm>
              <a:off x="4007181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12" name="Rectangle 511"/>
            <p:cNvSpPr/>
            <p:nvPr/>
          </p:nvSpPr>
          <p:spPr>
            <a:xfrm>
              <a:off x="3918462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13" name="Group 512"/>
          <p:cNvGrpSpPr/>
          <p:nvPr/>
        </p:nvGrpSpPr>
        <p:grpSpPr>
          <a:xfrm rot="2469614">
            <a:off x="7845134" y="4440861"/>
            <a:ext cx="648462" cy="27432"/>
            <a:chOff x="3474867" y="5631011"/>
            <a:chExt cx="648462" cy="27432"/>
          </a:xfrm>
        </p:grpSpPr>
        <p:sp>
          <p:nvSpPr>
            <p:cNvPr id="514" name="Rectangle 513"/>
            <p:cNvSpPr/>
            <p:nvPr/>
          </p:nvSpPr>
          <p:spPr>
            <a:xfrm>
              <a:off x="3474867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15" name="Rectangle 514"/>
            <p:cNvSpPr/>
            <p:nvPr/>
          </p:nvSpPr>
          <p:spPr>
            <a:xfrm>
              <a:off x="3563586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16" name="Rectangle 515"/>
            <p:cNvSpPr/>
            <p:nvPr/>
          </p:nvSpPr>
          <p:spPr>
            <a:xfrm>
              <a:off x="3652305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17" name="Rectangle 516"/>
            <p:cNvSpPr/>
            <p:nvPr/>
          </p:nvSpPr>
          <p:spPr>
            <a:xfrm>
              <a:off x="3741024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18" name="Rectangle 517"/>
            <p:cNvSpPr/>
            <p:nvPr/>
          </p:nvSpPr>
          <p:spPr>
            <a:xfrm>
              <a:off x="3829743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19" name="Rectangle 518"/>
            <p:cNvSpPr/>
            <p:nvPr/>
          </p:nvSpPr>
          <p:spPr>
            <a:xfrm>
              <a:off x="4095897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20" name="Rectangle 519"/>
            <p:cNvSpPr/>
            <p:nvPr/>
          </p:nvSpPr>
          <p:spPr>
            <a:xfrm>
              <a:off x="4007181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21" name="Rectangle 520"/>
            <p:cNvSpPr/>
            <p:nvPr/>
          </p:nvSpPr>
          <p:spPr>
            <a:xfrm>
              <a:off x="3918462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22" name="Group 521"/>
          <p:cNvGrpSpPr/>
          <p:nvPr/>
        </p:nvGrpSpPr>
        <p:grpSpPr>
          <a:xfrm rot="2469614">
            <a:off x="7870434" y="4415454"/>
            <a:ext cx="648462" cy="27432"/>
            <a:chOff x="3474867" y="5631011"/>
            <a:chExt cx="648462" cy="27432"/>
          </a:xfrm>
        </p:grpSpPr>
        <p:sp>
          <p:nvSpPr>
            <p:cNvPr id="523" name="Rectangle 522"/>
            <p:cNvSpPr/>
            <p:nvPr/>
          </p:nvSpPr>
          <p:spPr>
            <a:xfrm>
              <a:off x="3474867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24" name="Rectangle 523"/>
            <p:cNvSpPr/>
            <p:nvPr/>
          </p:nvSpPr>
          <p:spPr>
            <a:xfrm>
              <a:off x="3563586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25" name="Rectangle 524"/>
            <p:cNvSpPr/>
            <p:nvPr/>
          </p:nvSpPr>
          <p:spPr>
            <a:xfrm>
              <a:off x="3652305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26" name="Rectangle 525"/>
            <p:cNvSpPr/>
            <p:nvPr/>
          </p:nvSpPr>
          <p:spPr>
            <a:xfrm>
              <a:off x="3741024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27" name="Rectangle 526"/>
            <p:cNvSpPr/>
            <p:nvPr/>
          </p:nvSpPr>
          <p:spPr>
            <a:xfrm>
              <a:off x="3829743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28" name="Rectangle 527"/>
            <p:cNvSpPr/>
            <p:nvPr/>
          </p:nvSpPr>
          <p:spPr>
            <a:xfrm>
              <a:off x="4095897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29" name="Rectangle 528"/>
            <p:cNvSpPr/>
            <p:nvPr/>
          </p:nvSpPr>
          <p:spPr>
            <a:xfrm>
              <a:off x="4007181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30" name="Rectangle 529"/>
            <p:cNvSpPr/>
            <p:nvPr/>
          </p:nvSpPr>
          <p:spPr>
            <a:xfrm>
              <a:off x="3918462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31" name="Group 530"/>
          <p:cNvGrpSpPr/>
          <p:nvPr/>
        </p:nvGrpSpPr>
        <p:grpSpPr>
          <a:xfrm rot="2469614">
            <a:off x="7892467" y="4391431"/>
            <a:ext cx="648462" cy="27432"/>
            <a:chOff x="3474867" y="5631011"/>
            <a:chExt cx="648462" cy="27432"/>
          </a:xfrm>
        </p:grpSpPr>
        <p:sp>
          <p:nvSpPr>
            <p:cNvPr id="532" name="Rectangle 531"/>
            <p:cNvSpPr/>
            <p:nvPr/>
          </p:nvSpPr>
          <p:spPr>
            <a:xfrm>
              <a:off x="3474867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33" name="Rectangle 532"/>
            <p:cNvSpPr/>
            <p:nvPr/>
          </p:nvSpPr>
          <p:spPr>
            <a:xfrm>
              <a:off x="3563586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34" name="Rectangle 533"/>
            <p:cNvSpPr/>
            <p:nvPr/>
          </p:nvSpPr>
          <p:spPr>
            <a:xfrm>
              <a:off x="3652305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35" name="Rectangle 534"/>
            <p:cNvSpPr/>
            <p:nvPr/>
          </p:nvSpPr>
          <p:spPr>
            <a:xfrm>
              <a:off x="3741024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36" name="Rectangle 535"/>
            <p:cNvSpPr/>
            <p:nvPr/>
          </p:nvSpPr>
          <p:spPr>
            <a:xfrm>
              <a:off x="3829743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37" name="Rectangle 536"/>
            <p:cNvSpPr/>
            <p:nvPr/>
          </p:nvSpPr>
          <p:spPr>
            <a:xfrm>
              <a:off x="4095897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38" name="Rectangle 537"/>
            <p:cNvSpPr/>
            <p:nvPr/>
          </p:nvSpPr>
          <p:spPr>
            <a:xfrm>
              <a:off x="4007181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39" name="Rectangle 538"/>
            <p:cNvSpPr/>
            <p:nvPr/>
          </p:nvSpPr>
          <p:spPr>
            <a:xfrm>
              <a:off x="3918462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40" name="Group 539"/>
          <p:cNvGrpSpPr/>
          <p:nvPr/>
        </p:nvGrpSpPr>
        <p:grpSpPr>
          <a:xfrm rot="2469614">
            <a:off x="7918270" y="4366071"/>
            <a:ext cx="648462" cy="27432"/>
            <a:chOff x="3474867" y="5631011"/>
            <a:chExt cx="648462" cy="27432"/>
          </a:xfrm>
        </p:grpSpPr>
        <p:sp>
          <p:nvSpPr>
            <p:cNvPr id="541" name="Rectangle 540"/>
            <p:cNvSpPr/>
            <p:nvPr/>
          </p:nvSpPr>
          <p:spPr>
            <a:xfrm>
              <a:off x="3474867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42" name="Rectangle 541"/>
            <p:cNvSpPr/>
            <p:nvPr/>
          </p:nvSpPr>
          <p:spPr>
            <a:xfrm>
              <a:off x="3563586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43" name="Rectangle 542"/>
            <p:cNvSpPr/>
            <p:nvPr/>
          </p:nvSpPr>
          <p:spPr>
            <a:xfrm>
              <a:off x="3652305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44" name="Rectangle 543"/>
            <p:cNvSpPr/>
            <p:nvPr/>
          </p:nvSpPr>
          <p:spPr>
            <a:xfrm>
              <a:off x="3741024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45" name="Rectangle 544"/>
            <p:cNvSpPr/>
            <p:nvPr/>
          </p:nvSpPr>
          <p:spPr>
            <a:xfrm>
              <a:off x="3829743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46" name="Rectangle 545"/>
            <p:cNvSpPr/>
            <p:nvPr/>
          </p:nvSpPr>
          <p:spPr>
            <a:xfrm>
              <a:off x="4095897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47" name="Rectangle 546"/>
            <p:cNvSpPr/>
            <p:nvPr/>
          </p:nvSpPr>
          <p:spPr>
            <a:xfrm>
              <a:off x="4007181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48" name="Rectangle 547"/>
            <p:cNvSpPr/>
            <p:nvPr/>
          </p:nvSpPr>
          <p:spPr>
            <a:xfrm>
              <a:off x="3918462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49" name="Group 548"/>
          <p:cNvGrpSpPr/>
          <p:nvPr/>
        </p:nvGrpSpPr>
        <p:grpSpPr>
          <a:xfrm rot="2469614">
            <a:off x="7940279" y="4341025"/>
            <a:ext cx="648462" cy="27432"/>
            <a:chOff x="3474867" y="5631011"/>
            <a:chExt cx="648462" cy="27432"/>
          </a:xfrm>
        </p:grpSpPr>
        <p:sp>
          <p:nvSpPr>
            <p:cNvPr id="550" name="Rectangle 549"/>
            <p:cNvSpPr/>
            <p:nvPr/>
          </p:nvSpPr>
          <p:spPr>
            <a:xfrm>
              <a:off x="3474867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51" name="Rectangle 550"/>
            <p:cNvSpPr/>
            <p:nvPr/>
          </p:nvSpPr>
          <p:spPr>
            <a:xfrm>
              <a:off x="3563586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52" name="Rectangle 551"/>
            <p:cNvSpPr/>
            <p:nvPr/>
          </p:nvSpPr>
          <p:spPr>
            <a:xfrm>
              <a:off x="3652305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53" name="Rectangle 552"/>
            <p:cNvSpPr/>
            <p:nvPr/>
          </p:nvSpPr>
          <p:spPr>
            <a:xfrm>
              <a:off x="3741024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54" name="Rectangle 553"/>
            <p:cNvSpPr/>
            <p:nvPr/>
          </p:nvSpPr>
          <p:spPr>
            <a:xfrm>
              <a:off x="3829743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55" name="Rectangle 554"/>
            <p:cNvSpPr/>
            <p:nvPr/>
          </p:nvSpPr>
          <p:spPr>
            <a:xfrm>
              <a:off x="4095897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56" name="Rectangle 555"/>
            <p:cNvSpPr/>
            <p:nvPr/>
          </p:nvSpPr>
          <p:spPr>
            <a:xfrm>
              <a:off x="4007181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57" name="Rectangle 556"/>
            <p:cNvSpPr/>
            <p:nvPr/>
          </p:nvSpPr>
          <p:spPr>
            <a:xfrm>
              <a:off x="3918462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67" name="Group 566"/>
          <p:cNvGrpSpPr/>
          <p:nvPr/>
        </p:nvGrpSpPr>
        <p:grpSpPr>
          <a:xfrm rot="2469614">
            <a:off x="7984033" y="4290044"/>
            <a:ext cx="648462" cy="27432"/>
            <a:chOff x="3474867" y="5631011"/>
            <a:chExt cx="648462" cy="27432"/>
          </a:xfrm>
        </p:grpSpPr>
        <p:sp>
          <p:nvSpPr>
            <p:cNvPr id="568" name="Rectangle 567"/>
            <p:cNvSpPr/>
            <p:nvPr/>
          </p:nvSpPr>
          <p:spPr>
            <a:xfrm>
              <a:off x="3474867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69" name="Rectangle 568"/>
            <p:cNvSpPr/>
            <p:nvPr/>
          </p:nvSpPr>
          <p:spPr>
            <a:xfrm>
              <a:off x="3563586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70" name="Rectangle 569"/>
            <p:cNvSpPr/>
            <p:nvPr/>
          </p:nvSpPr>
          <p:spPr>
            <a:xfrm>
              <a:off x="3652305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71" name="Rectangle 570"/>
            <p:cNvSpPr/>
            <p:nvPr/>
          </p:nvSpPr>
          <p:spPr>
            <a:xfrm>
              <a:off x="3741024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72" name="Rectangle 571"/>
            <p:cNvSpPr/>
            <p:nvPr/>
          </p:nvSpPr>
          <p:spPr>
            <a:xfrm>
              <a:off x="3829743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73" name="Rectangle 572"/>
            <p:cNvSpPr/>
            <p:nvPr/>
          </p:nvSpPr>
          <p:spPr>
            <a:xfrm>
              <a:off x="4095897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74" name="Rectangle 573"/>
            <p:cNvSpPr/>
            <p:nvPr/>
          </p:nvSpPr>
          <p:spPr>
            <a:xfrm>
              <a:off x="4007181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75" name="Rectangle 574"/>
            <p:cNvSpPr/>
            <p:nvPr/>
          </p:nvSpPr>
          <p:spPr>
            <a:xfrm>
              <a:off x="3918462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58" name="Group 557"/>
          <p:cNvGrpSpPr/>
          <p:nvPr/>
        </p:nvGrpSpPr>
        <p:grpSpPr>
          <a:xfrm rot="2469614">
            <a:off x="7961960" y="4315850"/>
            <a:ext cx="648462" cy="27432"/>
            <a:chOff x="3474867" y="5631011"/>
            <a:chExt cx="648462" cy="27432"/>
          </a:xfrm>
        </p:grpSpPr>
        <p:sp>
          <p:nvSpPr>
            <p:cNvPr id="559" name="Rectangle 558"/>
            <p:cNvSpPr/>
            <p:nvPr/>
          </p:nvSpPr>
          <p:spPr>
            <a:xfrm>
              <a:off x="3474867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60" name="Rectangle 559"/>
            <p:cNvSpPr/>
            <p:nvPr/>
          </p:nvSpPr>
          <p:spPr>
            <a:xfrm>
              <a:off x="3563586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61" name="Rectangle 560"/>
            <p:cNvSpPr/>
            <p:nvPr/>
          </p:nvSpPr>
          <p:spPr>
            <a:xfrm>
              <a:off x="3652305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62" name="Rectangle 561"/>
            <p:cNvSpPr/>
            <p:nvPr/>
          </p:nvSpPr>
          <p:spPr>
            <a:xfrm>
              <a:off x="3741024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63" name="Rectangle 562"/>
            <p:cNvSpPr/>
            <p:nvPr/>
          </p:nvSpPr>
          <p:spPr>
            <a:xfrm>
              <a:off x="3829743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64" name="Rectangle 563"/>
            <p:cNvSpPr/>
            <p:nvPr/>
          </p:nvSpPr>
          <p:spPr>
            <a:xfrm>
              <a:off x="4095897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65" name="Rectangle 564"/>
            <p:cNvSpPr/>
            <p:nvPr/>
          </p:nvSpPr>
          <p:spPr>
            <a:xfrm>
              <a:off x="4007181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66" name="Rectangle 565"/>
            <p:cNvSpPr/>
            <p:nvPr/>
          </p:nvSpPr>
          <p:spPr>
            <a:xfrm>
              <a:off x="3918462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76" name="Group 575"/>
          <p:cNvGrpSpPr/>
          <p:nvPr/>
        </p:nvGrpSpPr>
        <p:grpSpPr>
          <a:xfrm rot="2469614">
            <a:off x="8001969" y="4268347"/>
            <a:ext cx="648462" cy="27432"/>
            <a:chOff x="3474867" y="5631011"/>
            <a:chExt cx="648462" cy="27432"/>
          </a:xfrm>
        </p:grpSpPr>
        <p:sp>
          <p:nvSpPr>
            <p:cNvPr id="577" name="Rectangle 576"/>
            <p:cNvSpPr/>
            <p:nvPr/>
          </p:nvSpPr>
          <p:spPr>
            <a:xfrm>
              <a:off x="3474867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78" name="Rectangle 577"/>
            <p:cNvSpPr/>
            <p:nvPr/>
          </p:nvSpPr>
          <p:spPr>
            <a:xfrm>
              <a:off x="3563586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79" name="Rectangle 578"/>
            <p:cNvSpPr/>
            <p:nvPr/>
          </p:nvSpPr>
          <p:spPr>
            <a:xfrm>
              <a:off x="3652305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80" name="Rectangle 579"/>
            <p:cNvSpPr/>
            <p:nvPr/>
          </p:nvSpPr>
          <p:spPr>
            <a:xfrm>
              <a:off x="3741024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81" name="Rectangle 580"/>
            <p:cNvSpPr/>
            <p:nvPr/>
          </p:nvSpPr>
          <p:spPr>
            <a:xfrm>
              <a:off x="3829743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82" name="Rectangle 581"/>
            <p:cNvSpPr/>
            <p:nvPr/>
          </p:nvSpPr>
          <p:spPr>
            <a:xfrm>
              <a:off x="4095897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83" name="Rectangle 582"/>
            <p:cNvSpPr/>
            <p:nvPr/>
          </p:nvSpPr>
          <p:spPr>
            <a:xfrm>
              <a:off x="4007181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84" name="Rectangle 583"/>
            <p:cNvSpPr/>
            <p:nvPr/>
          </p:nvSpPr>
          <p:spPr>
            <a:xfrm>
              <a:off x="3918462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540794" y="-1"/>
            <a:ext cx="8603205" cy="96577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lvl="0"/>
            <a:r>
              <a:rPr lang="en-US" sz="3200" b="0" dirty="0">
                <a:solidFill>
                  <a:schemeClr val="bg1">
                    <a:lumMod val="95000"/>
                  </a:schemeClr>
                </a:solidFill>
              </a:rPr>
              <a:t>Polar Radiant Energy in the Far-InfraRed Experiment</a:t>
            </a:r>
          </a:p>
        </p:txBody>
      </p:sp>
      <p:sp>
        <p:nvSpPr>
          <p:cNvPr id="8" name="Rectangle 7"/>
          <p:cNvSpPr/>
          <p:nvPr/>
        </p:nvSpPr>
        <p:spPr>
          <a:xfrm>
            <a:off x="1573241" y="1472141"/>
            <a:ext cx="857250" cy="4572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0" rIns="0" rtlCol="0" anchor="ctr"/>
          <a:lstStyle/>
          <a:p>
            <a:pPr algn="ctr" defTabSz="685800">
              <a:defRPr/>
            </a:pPr>
            <a:r>
              <a:rPr lang="en-US" sz="10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Launch to</a:t>
            </a:r>
            <a:br>
              <a:rPr lang="en-US" sz="10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 Orbit</a:t>
            </a:r>
            <a:endParaRPr lang="en-US" sz="10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85800">
              <a:defRPr/>
            </a:pPr>
            <a:r>
              <a:rPr lang="en-US" sz="10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= 0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700770" y="1024128"/>
            <a:ext cx="1462849" cy="2286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r>
              <a:rPr lang="en-US" sz="1200" kern="0" dirty="0">
                <a:solidFill>
                  <a:schemeClr val="bg1"/>
                </a:solidFill>
                <a:cs typeface="Arial" panose="020B0604020202020204" pitchFamily="34" charset="0"/>
              </a:rPr>
              <a:t>Up to 90 days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392992" y="1506794"/>
            <a:ext cx="914400" cy="4572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r>
              <a:rPr lang="en-US" sz="10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Solar Array Deployment</a:t>
            </a:r>
            <a:endParaRPr lang="en-US" sz="10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85800">
              <a:defRPr/>
            </a:pPr>
            <a:r>
              <a:rPr lang="en-US" sz="10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= +30 minutes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388285" y="1472918"/>
            <a:ext cx="1143000" cy="4572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r>
              <a:rPr lang="en-US" sz="10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Detumble and Sun Acquisition</a:t>
            </a:r>
          </a:p>
        </p:txBody>
      </p:sp>
      <p:sp>
        <p:nvSpPr>
          <p:cNvPr id="22" name="Arc 21"/>
          <p:cNvSpPr/>
          <p:nvPr/>
        </p:nvSpPr>
        <p:spPr>
          <a:xfrm flipH="1">
            <a:off x="5616855" y="1489128"/>
            <a:ext cx="342900" cy="342900"/>
          </a:xfrm>
          <a:prstGeom prst="arc">
            <a:avLst>
              <a:gd name="adj1" fmla="val 6901063"/>
              <a:gd name="adj2" fmla="val 14316570"/>
            </a:avLst>
          </a:prstGeom>
          <a:noFill/>
          <a:ln w="12700" cap="flat" cmpd="sng" algn="ctr">
            <a:solidFill>
              <a:schemeClr val="bg1"/>
            </a:solidFill>
            <a:prstDash val="sysDash"/>
            <a:miter lim="800000"/>
            <a:tailEnd type="triangle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900" kern="0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035698" y="1511327"/>
            <a:ext cx="1534134" cy="4572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0" rIns="0" rtlCol="0" anchor="ctr"/>
          <a:lstStyle/>
          <a:p>
            <a:pPr algn="ctr" defTabSz="685800">
              <a:defRPr/>
            </a:pPr>
            <a:r>
              <a:rPr lang="en-US" sz="10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Checkout </a:t>
            </a:r>
          </a:p>
          <a:p>
            <a:pPr algn="ctr" defTabSz="685800">
              <a:defRPr/>
            </a:pPr>
            <a:r>
              <a:rPr lang="en-US" sz="10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 commissioning</a:t>
            </a:r>
          </a:p>
          <a:p>
            <a:pPr algn="ctr" defTabSz="685800">
              <a:defRPr/>
            </a:pPr>
            <a:r>
              <a:rPr lang="en-US" sz="10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TIRS commissioning</a:t>
            </a:r>
          </a:p>
          <a:p>
            <a:pPr algn="ctr" defTabSz="685800">
              <a:defRPr/>
            </a:pPr>
            <a:r>
              <a:rPr lang="en-US" sz="10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Nominally 30 days</a:t>
            </a:r>
          </a:p>
        </p:txBody>
      </p:sp>
      <p:sp>
        <p:nvSpPr>
          <p:cNvPr id="25" name="Left Brace 24"/>
          <p:cNvSpPr/>
          <p:nvPr/>
        </p:nvSpPr>
        <p:spPr>
          <a:xfrm rot="5400000" flipV="1">
            <a:off x="4297680" y="-1078300"/>
            <a:ext cx="133064" cy="4846320"/>
          </a:xfrm>
          <a:prstGeom prst="leftBrace">
            <a:avLst/>
          </a:prstGeom>
          <a:noFill/>
          <a:ln w="1270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350" kern="0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588734" y="1313220"/>
            <a:ext cx="1539089" cy="65364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0" rIns="0" rtlCol="0" anchor="t"/>
          <a:lstStyle/>
          <a:p>
            <a:pPr defTabSz="685800">
              <a:defRPr/>
            </a:pPr>
            <a:r>
              <a:rPr lang="en-US" sz="10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Nominal Operations</a:t>
            </a:r>
          </a:p>
          <a:p>
            <a:pPr defTabSz="685800">
              <a:defRPr/>
            </a:pPr>
            <a:r>
              <a:rPr lang="en-US" sz="10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Continuous data collection</a:t>
            </a:r>
          </a:p>
          <a:p>
            <a:pPr defTabSz="685800">
              <a:defRPr/>
            </a:pPr>
            <a:r>
              <a:rPr lang="en-US" sz="10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Downlink up to 4x to KSAT Lite Stations</a:t>
            </a:r>
          </a:p>
          <a:p>
            <a:pPr defTabSz="685800">
              <a:defRPr/>
            </a:pPr>
            <a:endParaRPr lang="en-US" sz="10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12" name="Group 611"/>
          <p:cNvGrpSpPr/>
          <p:nvPr/>
        </p:nvGrpSpPr>
        <p:grpSpPr>
          <a:xfrm rot="19146068">
            <a:off x="8037448" y="5645083"/>
            <a:ext cx="648462" cy="27432"/>
            <a:chOff x="3474867" y="5631011"/>
            <a:chExt cx="648462" cy="27432"/>
          </a:xfrm>
          <a:solidFill>
            <a:srgbClr val="0070C0"/>
          </a:solidFill>
        </p:grpSpPr>
        <p:sp>
          <p:nvSpPr>
            <p:cNvPr id="613" name="Rectangle 612"/>
            <p:cNvSpPr/>
            <p:nvPr/>
          </p:nvSpPr>
          <p:spPr>
            <a:xfrm>
              <a:off x="3474867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614" name="Rectangle 613"/>
            <p:cNvSpPr/>
            <p:nvPr/>
          </p:nvSpPr>
          <p:spPr>
            <a:xfrm>
              <a:off x="3563586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615" name="Rectangle 614"/>
            <p:cNvSpPr/>
            <p:nvPr/>
          </p:nvSpPr>
          <p:spPr>
            <a:xfrm>
              <a:off x="3652305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616" name="Rectangle 615"/>
            <p:cNvSpPr/>
            <p:nvPr/>
          </p:nvSpPr>
          <p:spPr>
            <a:xfrm>
              <a:off x="3741024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617" name="Rectangle 616"/>
            <p:cNvSpPr/>
            <p:nvPr/>
          </p:nvSpPr>
          <p:spPr>
            <a:xfrm>
              <a:off x="3829743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618" name="Rectangle 617"/>
            <p:cNvSpPr/>
            <p:nvPr/>
          </p:nvSpPr>
          <p:spPr>
            <a:xfrm>
              <a:off x="4095897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619" name="Rectangle 618"/>
            <p:cNvSpPr/>
            <p:nvPr/>
          </p:nvSpPr>
          <p:spPr>
            <a:xfrm>
              <a:off x="4007181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620" name="Rectangle 619"/>
            <p:cNvSpPr/>
            <p:nvPr/>
          </p:nvSpPr>
          <p:spPr>
            <a:xfrm>
              <a:off x="3918462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9" name="Group 188"/>
          <p:cNvGrpSpPr/>
          <p:nvPr/>
        </p:nvGrpSpPr>
        <p:grpSpPr>
          <a:xfrm rot="19146068">
            <a:off x="7959687" y="5551300"/>
            <a:ext cx="648462" cy="27432"/>
            <a:chOff x="3474867" y="5631011"/>
            <a:chExt cx="648462" cy="27432"/>
          </a:xfrm>
          <a:solidFill>
            <a:srgbClr val="0070C0"/>
          </a:solidFill>
        </p:grpSpPr>
        <p:sp>
          <p:nvSpPr>
            <p:cNvPr id="190" name="Rectangle 189"/>
            <p:cNvSpPr/>
            <p:nvPr/>
          </p:nvSpPr>
          <p:spPr>
            <a:xfrm>
              <a:off x="3474867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3563586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92" name="Rectangle 191"/>
            <p:cNvSpPr/>
            <p:nvPr/>
          </p:nvSpPr>
          <p:spPr>
            <a:xfrm>
              <a:off x="3652305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93" name="Rectangle 192"/>
            <p:cNvSpPr/>
            <p:nvPr/>
          </p:nvSpPr>
          <p:spPr>
            <a:xfrm>
              <a:off x="3741024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3829743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95" name="Rectangle 194"/>
            <p:cNvSpPr/>
            <p:nvPr/>
          </p:nvSpPr>
          <p:spPr>
            <a:xfrm>
              <a:off x="4095897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96" name="Rectangle 195"/>
            <p:cNvSpPr/>
            <p:nvPr/>
          </p:nvSpPr>
          <p:spPr>
            <a:xfrm>
              <a:off x="4007181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97" name="Rectangle 196"/>
            <p:cNvSpPr/>
            <p:nvPr/>
          </p:nvSpPr>
          <p:spPr>
            <a:xfrm>
              <a:off x="3918462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8" name="Group 197"/>
          <p:cNvGrpSpPr/>
          <p:nvPr/>
        </p:nvGrpSpPr>
        <p:grpSpPr>
          <a:xfrm rot="19146068">
            <a:off x="7921960" y="5505900"/>
            <a:ext cx="648462" cy="27432"/>
            <a:chOff x="3474867" y="5631011"/>
            <a:chExt cx="648462" cy="27432"/>
          </a:xfrm>
          <a:solidFill>
            <a:srgbClr val="0070C0"/>
          </a:solidFill>
        </p:grpSpPr>
        <p:sp>
          <p:nvSpPr>
            <p:cNvPr id="199" name="Rectangle 198"/>
            <p:cNvSpPr/>
            <p:nvPr/>
          </p:nvSpPr>
          <p:spPr>
            <a:xfrm>
              <a:off x="3474867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00" name="Rectangle 199"/>
            <p:cNvSpPr/>
            <p:nvPr/>
          </p:nvSpPr>
          <p:spPr>
            <a:xfrm>
              <a:off x="3563586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01" name="Rectangle 200"/>
            <p:cNvSpPr/>
            <p:nvPr/>
          </p:nvSpPr>
          <p:spPr>
            <a:xfrm>
              <a:off x="3652305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02" name="Rectangle 201"/>
            <p:cNvSpPr/>
            <p:nvPr/>
          </p:nvSpPr>
          <p:spPr>
            <a:xfrm>
              <a:off x="3741024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03" name="Rectangle 202"/>
            <p:cNvSpPr/>
            <p:nvPr/>
          </p:nvSpPr>
          <p:spPr>
            <a:xfrm>
              <a:off x="3829743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04" name="Rectangle 203"/>
            <p:cNvSpPr/>
            <p:nvPr/>
          </p:nvSpPr>
          <p:spPr>
            <a:xfrm>
              <a:off x="4095897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05" name="Rectangle 204"/>
            <p:cNvSpPr/>
            <p:nvPr/>
          </p:nvSpPr>
          <p:spPr>
            <a:xfrm>
              <a:off x="4007181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06" name="Rectangle 205"/>
            <p:cNvSpPr/>
            <p:nvPr/>
          </p:nvSpPr>
          <p:spPr>
            <a:xfrm>
              <a:off x="3918462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75" name="Group 674"/>
          <p:cNvGrpSpPr/>
          <p:nvPr/>
        </p:nvGrpSpPr>
        <p:grpSpPr>
          <a:xfrm rot="19146068">
            <a:off x="8159094" y="5787392"/>
            <a:ext cx="648462" cy="27432"/>
            <a:chOff x="3474867" y="5631011"/>
            <a:chExt cx="648462" cy="27432"/>
          </a:xfrm>
          <a:solidFill>
            <a:srgbClr val="0070C0"/>
          </a:solidFill>
        </p:grpSpPr>
        <p:sp>
          <p:nvSpPr>
            <p:cNvPr id="676" name="Rectangle 675"/>
            <p:cNvSpPr/>
            <p:nvPr/>
          </p:nvSpPr>
          <p:spPr>
            <a:xfrm>
              <a:off x="3474867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677" name="Rectangle 676"/>
            <p:cNvSpPr/>
            <p:nvPr/>
          </p:nvSpPr>
          <p:spPr>
            <a:xfrm>
              <a:off x="3563586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678" name="Rectangle 677"/>
            <p:cNvSpPr/>
            <p:nvPr/>
          </p:nvSpPr>
          <p:spPr>
            <a:xfrm>
              <a:off x="3652305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679" name="Rectangle 678"/>
            <p:cNvSpPr/>
            <p:nvPr/>
          </p:nvSpPr>
          <p:spPr>
            <a:xfrm>
              <a:off x="3741024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680" name="Rectangle 679"/>
            <p:cNvSpPr/>
            <p:nvPr/>
          </p:nvSpPr>
          <p:spPr>
            <a:xfrm>
              <a:off x="3829743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681" name="Rectangle 680"/>
            <p:cNvSpPr/>
            <p:nvPr/>
          </p:nvSpPr>
          <p:spPr>
            <a:xfrm>
              <a:off x="4095897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682" name="Rectangle 681"/>
            <p:cNvSpPr/>
            <p:nvPr/>
          </p:nvSpPr>
          <p:spPr>
            <a:xfrm>
              <a:off x="4007181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683" name="Rectangle 682"/>
            <p:cNvSpPr/>
            <p:nvPr/>
          </p:nvSpPr>
          <p:spPr>
            <a:xfrm>
              <a:off x="3918462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66" name="Group 665"/>
          <p:cNvGrpSpPr/>
          <p:nvPr/>
        </p:nvGrpSpPr>
        <p:grpSpPr>
          <a:xfrm rot="19146068">
            <a:off x="8138774" y="5761992"/>
            <a:ext cx="648462" cy="27432"/>
            <a:chOff x="3474867" y="5631011"/>
            <a:chExt cx="648462" cy="27432"/>
          </a:xfrm>
          <a:solidFill>
            <a:srgbClr val="0070C0"/>
          </a:solidFill>
        </p:grpSpPr>
        <p:sp>
          <p:nvSpPr>
            <p:cNvPr id="667" name="Rectangle 666"/>
            <p:cNvSpPr/>
            <p:nvPr/>
          </p:nvSpPr>
          <p:spPr>
            <a:xfrm>
              <a:off x="3474867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668" name="Rectangle 667"/>
            <p:cNvSpPr/>
            <p:nvPr/>
          </p:nvSpPr>
          <p:spPr>
            <a:xfrm>
              <a:off x="3563586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669" name="Rectangle 668"/>
            <p:cNvSpPr/>
            <p:nvPr/>
          </p:nvSpPr>
          <p:spPr>
            <a:xfrm>
              <a:off x="3652305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670" name="Rectangle 669"/>
            <p:cNvSpPr/>
            <p:nvPr/>
          </p:nvSpPr>
          <p:spPr>
            <a:xfrm>
              <a:off x="3741024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671" name="Rectangle 670"/>
            <p:cNvSpPr/>
            <p:nvPr/>
          </p:nvSpPr>
          <p:spPr>
            <a:xfrm>
              <a:off x="3829743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672" name="Rectangle 671"/>
            <p:cNvSpPr/>
            <p:nvPr/>
          </p:nvSpPr>
          <p:spPr>
            <a:xfrm>
              <a:off x="4095897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673" name="Rectangle 672"/>
            <p:cNvSpPr/>
            <p:nvPr/>
          </p:nvSpPr>
          <p:spPr>
            <a:xfrm>
              <a:off x="4007181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674" name="Rectangle 673"/>
            <p:cNvSpPr/>
            <p:nvPr/>
          </p:nvSpPr>
          <p:spPr>
            <a:xfrm>
              <a:off x="3918462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48" name="Group 647"/>
          <p:cNvGrpSpPr/>
          <p:nvPr/>
        </p:nvGrpSpPr>
        <p:grpSpPr>
          <a:xfrm rot="19146068">
            <a:off x="8098235" y="5711246"/>
            <a:ext cx="648462" cy="27432"/>
            <a:chOff x="3474867" y="5631011"/>
            <a:chExt cx="648462" cy="27432"/>
          </a:xfrm>
          <a:solidFill>
            <a:srgbClr val="0070C0"/>
          </a:solidFill>
        </p:grpSpPr>
        <p:sp>
          <p:nvSpPr>
            <p:cNvPr id="649" name="Rectangle 648"/>
            <p:cNvSpPr/>
            <p:nvPr/>
          </p:nvSpPr>
          <p:spPr>
            <a:xfrm>
              <a:off x="3474867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650" name="Rectangle 649"/>
            <p:cNvSpPr/>
            <p:nvPr/>
          </p:nvSpPr>
          <p:spPr>
            <a:xfrm>
              <a:off x="3563586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651" name="Rectangle 650"/>
            <p:cNvSpPr/>
            <p:nvPr/>
          </p:nvSpPr>
          <p:spPr>
            <a:xfrm>
              <a:off x="3652305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652" name="Rectangle 651"/>
            <p:cNvSpPr/>
            <p:nvPr/>
          </p:nvSpPr>
          <p:spPr>
            <a:xfrm>
              <a:off x="3741024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653" name="Rectangle 652"/>
            <p:cNvSpPr/>
            <p:nvPr/>
          </p:nvSpPr>
          <p:spPr>
            <a:xfrm>
              <a:off x="3829743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654" name="Rectangle 653"/>
            <p:cNvSpPr/>
            <p:nvPr/>
          </p:nvSpPr>
          <p:spPr>
            <a:xfrm>
              <a:off x="4095897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655" name="Rectangle 654"/>
            <p:cNvSpPr/>
            <p:nvPr/>
          </p:nvSpPr>
          <p:spPr>
            <a:xfrm>
              <a:off x="4007181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656" name="Rectangle 655"/>
            <p:cNvSpPr/>
            <p:nvPr/>
          </p:nvSpPr>
          <p:spPr>
            <a:xfrm>
              <a:off x="3918462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57" name="Group 656"/>
          <p:cNvGrpSpPr/>
          <p:nvPr/>
        </p:nvGrpSpPr>
        <p:grpSpPr>
          <a:xfrm rot="19146068">
            <a:off x="8118454" y="5736592"/>
            <a:ext cx="648462" cy="27432"/>
            <a:chOff x="3474867" y="5631011"/>
            <a:chExt cx="648462" cy="27432"/>
          </a:xfrm>
          <a:solidFill>
            <a:srgbClr val="0070C0"/>
          </a:solidFill>
        </p:grpSpPr>
        <p:sp>
          <p:nvSpPr>
            <p:cNvPr id="658" name="Rectangle 657"/>
            <p:cNvSpPr/>
            <p:nvPr/>
          </p:nvSpPr>
          <p:spPr>
            <a:xfrm>
              <a:off x="3474867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659" name="Rectangle 658"/>
            <p:cNvSpPr/>
            <p:nvPr/>
          </p:nvSpPr>
          <p:spPr>
            <a:xfrm>
              <a:off x="3563586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660" name="Rectangle 659"/>
            <p:cNvSpPr/>
            <p:nvPr/>
          </p:nvSpPr>
          <p:spPr>
            <a:xfrm>
              <a:off x="3652305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661" name="Rectangle 660"/>
            <p:cNvSpPr/>
            <p:nvPr/>
          </p:nvSpPr>
          <p:spPr>
            <a:xfrm>
              <a:off x="3741024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662" name="Rectangle 661"/>
            <p:cNvSpPr/>
            <p:nvPr/>
          </p:nvSpPr>
          <p:spPr>
            <a:xfrm>
              <a:off x="3829743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663" name="Rectangle 662"/>
            <p:cNvSpPr/>
            <p:nvPr/>
          </p:nvSpPr>
          <p:spPr>
            <a:xfrm>
              <a:off x="4095897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664" name="Rectangle 663"/>
            <p:cNvSpPr/>
            <p:nvPr/>
          </p:nvSpPr>
          <p:spPr>
            <a:xfrm>
              <a:off x="4007181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665" name="Rectangle 664"/>
            <p:cNvSpPr/>
            <p:nvPr/>
          </p:nvSpPr>
          <p:spPr>
            <a:xfrm>
              <a:off x="3918462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30" name="Group 629"/>
          <p:cNvGrpSpPr/>
          <p:nvPr/>
        </p:nvGrpSpPr>
        <p:grpSpPr>
          <a:xfrm rot="19146068">
            <a:off x="8082748" y="5695913"/>
            <a:ext cx="648462" cy="27432"/>
            <a:chOff x="3474867" y="5631011"/>
            <a:chExt cx="648462" cy="27432"/>
          </a:xfrm>
          <a:solidFill>
            <a:srgbClr val="0070C0"/>
          </a:solidFill>
        </p:grpSpPr>
        <p:sp>
          <p:nvSpPr>
            <p:cNvPr id="631" name="Rectangle 630"/>
            <p:cNvSpPr/>
            <p:nvPr/>
          </p:nvSpPr>
          <p:spPr>
            <a:xfrm>
              <a:off x="3474867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632" name="Rectangle 631"/>
            <p:cNvSpPr/>
            <p:nvPr/>
          </p:nvSpPr>
          <p:spPr>
            <a:xfrm>
              <a:off x="3563586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633" name="Rectangle 632"/>
            <p:cNvSpPr/>
            <p:nvPr/>
          </p:nvSpPr>
          <p:spPr>
            <a:xfrm>
              <a:off x="3652305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634" name="Rectangle 633"/>
            <p:cNvSpPr/>
            <p:nvPr/>
          </p:nvSpPr>
          <p:spPr>
            <a:xfrm>
              <a:off x="3741024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635" name="Rectangle 634"/>
            <p:cNvSpPr/>
            <p:nvPr/>
          </p:nvSpPr>
          <p:spPr>
            <a:xfrm>
              <a:off x="3829743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636" name="Rectangle 635"/>
            <p:cNvSpPr/>
            <p:nvPr/>
          </p:nvSpPr>
          <p:spPr>
            <a:xfrm>
              <a:off x="4095897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637" name="Rectangle 636"/>
            <p:cNvSpPr/>
            <p:nvPr/>
          </p:nvSpPr>
          <p:spPr>
            <a:xfrm>
              <a:off x="4007181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638" name="Rectangle 637"/>
            <p:cNvSpPr/>
            <p:nvPr/>
          </p:nvSpPr>
          <p:spPr>
            <a:xfrm>
              <a:off x="3918462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21" name="Group 620"/>
          <p:cNvGrpSpPr/>
          <p:nvPr/>
        </p:nvGrpSpPr>
        <p:grpSpPr>
          <a:xfrm rot="19146068">
            <a:off x="8058951" y="5666396"/>
            <a:ext cx="648462" cy="27432"/>
            <a:chOff x="3474867" y="5631011"/>
            <a:chExt cx="648462" cy="27432"/>
          </a:xfrm>
          <a:solidFill>
            <a:srgbClr val="0070C0"/>
          </a:solidFill>
        </p:grpSpPr>
        <p:sp>
          <p:nvSpPr>
            <p:cNvPr id="622" name="Rectangle 621"/>
            <p:cNvSpPr/>
            <p:nvPr/>
          </p:nvSpPr>
          <p:spPr>
            <a:xfrm>
              <a:off x="3474867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623" name="Rectangle 622"/>
            <p:cNvSpPr/>
            <p:nvPr/>
          </p:nvSpPr>
          <p:spPr>
            <a:xfrm>
              <a:off x="3563586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624" name="Rectangle 623"/>
            <p:cNvSpPr/>
            <p:nvPr/>
          </p:nvSpPr>
          <p:spPr>
            <a:xfrm>
              <a:off x="3652305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625" name="Rectangle 624"/>
            <p:cNvSpPr/>
            <p:nvPr/>
          </p:nvSpPr>
          <p:spPr>
            <a:xfrm>
              <a:off x="3741024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626" name="Rectangle 625"/>
            <p:cNvSpPr/>
            <p:nvPr/>
          </p:nvSpPr>
          <p:spPr>
            <a:xfrm>
              <a:off x="3829743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627" name="Rectangle 626"/>
            <p:cNvSpPr/>
            <p:nvPr/>
          </p:nvSpPr>
          <p:spPr>
            <a:xfrm>
              <a:off x="4095897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628" name="Rectangle 627"/>
            <p:cNvSpPr/>
            <p:nvPr/>
          </p:nvSpPr>
          <p:spPr>
            <a:xfrm>
              <a:off x="4007181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629" name="Rectangle 628"/>
            <p:cNvSpPr/>
            <p:nvPr/>
          </p:nvSpPr>
          <p:spPr>
            <a:xfrm>
              <a:off x="3918462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03" name="Group 602"/>
          <p:cNvGrpSpPr/>
          <p:nvPr/>
        </p:nvGrpSpPr>
        <p:grpSpPr>
          <a:xfrm rot="19146068">
            <a:off x="8016894" y="5624162"/>
            <a:ext cx="648462" cy="27432"/>
            <a:chOff x="3474867" y="5631011"/>
            <a:chExt cx="648462" cy="27432"/>
          </a:xfrm>
          <a:solidFill>
            <a:srgbClr val="0070C0"/>
          </a:solidFill>
        </p:grpSpPr>
        <p:sp>
          <p:nvSpPr>
            <p:cNvPr id="604" name="Rectangle 603"/>
            <p:cNvSpPr/>
            <p:nvPr/>
          </p:nvSpPr>
          <p:spPr>
            <a:xfrm>
              <a:off x="3474867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605" name="Rectangle 604"/>
            <p:cNvSpPr/>
            <p:nvPr/>
          </p:nvSpPr>
          <p:spPr>
            <a:xfrm>
              <a:off x="3563586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606" name="Rectangle 605"/>
            <p:cNvSpPr/>
            <p:nvPr/>
          </p:nvSpPr>
          <p:spPr>
            <a:xfrm>
              <a:off x="3652305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607" name="Rectangle 606"/>
            <p:cNvSpPr/>
            <p:nvPr/>
          </p:nvSpPr>
          <p:spPr>
            <a:xfrm>
              <a:off x="3741024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608" name="Rectangle 607"/>
            <p:cNvSpPr/>
            <p:nvPr/>
          </p:nvSpPr>
          <p:spPr>
            <a:xfrm>
              <a:off x="3829743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609" name="Rectangle 608"/>
            <p:cNvSpPr/>
            <p:nvPr/>
          </p:nvSpPr>
          <p:spPr>
            <a:xfrm>
              <a:off x="4095897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610" name="Rectangle 609"/>
            <p:cNvSpPr/>
            <p:nvPr/>
          </p:nvSpPr>
          <p:spPr>
            <a:xfrm>
              <a:off x="4007181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611" name="Rectangle 610"/>
            <p:cNvSpPr/>
            <p:nvPr/>
          </p:nvSpPr>
          <p:spPr>
            <a:xfrm>
              <a:off x="3918462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94" name="Group 593"/>
          <p:cNvGrpSpPr/>
          <p:nvPr/>
        </p:nvGrpSpPr>
        <p:grpSpPr>
          <a:xfrm rot="19146068">
            <a:off x="8001683" y="5604767"/>
            <a:ext cx="648462" cy="27432"/>
            <a:chOff x="3474867" y="5631011"/>
            <a:chExt cx="648462" cy="27432"/>
          </a:xfrm>
          <a:solidFill>
            <a:srgbClr val="0070C0"/>
          </a:solidFill>
        </p:grpSpPr>
        <p:sp>
          <p:nvSpPr>
            <p:cNvPr id="595" name="Rectangle 594"/>
            <p:cNvSpPr/>
            <p:nvPr/>
          </p:nvSpPr>
          <p:spPr>
            <a:xfrm>
              <a:off x="3474867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96" name="Rectangle 595"/>
            <p:cNvSpPr/>
            <p:nvPr/>
          </p:nvSpPr>
          <p:spPr>
            <a:xfrm>
              <a:off x="3563586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97" name="Rectangle 596"/>
            <p:cNvSpPr/>
            <p:nvPr/>
          </p:nvSpPr>
          <p:spPr>
            <a:xfrm>
              <a:off x="3652305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98" name="Rectangle 597"/>
            <p:cNvSpPr/>
            <p:nvPr/>
          </p:nvSpPr>
          <p:spPr>
            <a:xfrm>
              <a:off x="3741024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99" name="Rectangle 598"/>
            <p:cNvSpPr/>
            <p:nvPr/>
          </p:nvSpPr>
          <p:spPr>
            <a:xfrm>
              <a:off x="3829743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600" name="Rectangle 599"/>
            <p:cNvSpPr/>
            <p:nvPr/>
          </p:nvSpPr>
          <p:spPr>
            <a:xfrm>
              <a:off x="4095897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601" name="Rectangle 600"/>
            <p:cNvSpPr/>
            <p:nvPr/>
          </p:nvSpPr>
          <p:spPr>
            <a:xfrm>
              <a:off x="4007181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602" name="Rectangle 601"/>
            <p:cNvSpPr/>
            <p:nvPr/>
          </p:nvSpPr>
          <p:spPr>
            <a:xfrm>
              <a:off x="3918462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7" name="Group 206"/>
          <p:cNvGrpSpPr/>
          <p:nvPr/>
        </p:nvGrpSpPr>
        <p:grpSpPr>
          <a:xfrm rot="19146068">
            <a:off x="7940654" y="5528312"/>
            <a:ext cx="648462" cy="27432"/>
            <a:chOff x="3474867" y="5631011"/>
            <a:chExt cx="648462" cy="27432"/>
          </a:xfrm>
          <a:solidFill>
            <a:srgbClr val="0070C0"/>
          </a:solidFill>
        </p:grpSpPr>
        <p:sp>
          <p:nvSpPr>
            <p:cNvPr id="208" name="Rectangle 207"/>
            <p:cNvSpPr/>
            <p:nvPr/>
          </p:nvSpPr>
          <p:spPr>
            <a:xfrm>
              <a:off x="3474867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09" name="Rectangle 208"/>
            <p:cNvSpPr/>
            <p:nvPr/>
          </p:nvSpPr>
          <p:spPr>
            <a:xfrm>
              <a:off x="3563586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10" name="Rectangle 209"/>
            <p:cNvSpPr/>
            <p:nvPr/>
          </p:nvSpPr>
          <p:spPr>
            <a:xfrm>
              <a:off x="3652305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11" name="Rectangle 210"/>
            <p:cNvSpPr/>
            <p:nvPr/>
          </p:nvSpPr>
          <p:spPr>
            <a:xfrm>
              <a:off x="3741024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12" name="Rectangle 211"/>
            <p:cNvSpPr/>
            <p:nvPr/>
          </p:nvSpPr>
          <p:spPr>
            <a:xfrm>
              <a:off x="3829743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13" name="Rectangle 212"/>
            <p:cNvSpPr/>
            <p:nvPr/>
          </p:nvSpPr>
          <p:spPr>
            <a:xfrm>
              <a:off x="4095897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14" name="Rectangle 213"/>
            <p:cNvSpPr/>
            <p:nvPr/>
          </p:nvSpPr>
          <p:spPr>
            <a:xfrm>
              <a:off x="4007181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15" name="Rectangle 214"/>
            <p:cNvSpPr/>
            <p:nvPr/>
          </p:nvSpPr>
          <p:spPr>
            <a:xfrm>
              <a:off x="3918462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85" name="Group 584"/>
          <p:cNvGrpSpPr/>
          <p:nvPr/>
        </p:nvGrpSpPr>
        <p:grpSpPr>
          <a:xfrm rot="19146068">
            <a:off x="7981099" y="5578507"/>
            <a:ext cx="648462" cy="27432"/>
            <a:chOff x="3474867" y="5631011"/>
            <a:chExt cx="648462" cy="27432"/>
          </a:xfrm>
          <a:solidFill>
            <a:srgbClr val="0070C0"/>
          </a:solidFill>
        </p:grpSpPr>
        <p:sp>
          <p:nvSpPr>
            <p:cNvPr id="586" name="Rectangle 585"/>
            <p:cNvSpPr/>
            <p:nvPr/>
          </p:nvSpPr>
          <p:spPr>
            <a:xfrm>
              <a:off x="3474867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87" name="Rectangle 586"/>
            <p:cNvSpPr/>
            <p:nvPr/>
          </p:nvSpPr>
          <p:spPr>
            <a:xfrm>
              <a:off x="3563586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88" name="Rectangle 587"/>
            <p:cNvSpPr/>
            <p:nvPr/>
          </p:nvSpPr>
          <p:spPr>
            <a:xfrm>
              <a:off x="3652305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89" name="Rectangle 588"/>
            <p:cNvSpPr/>
            <p:nvPr/>
          </p:nvSpPr>
          <p:spPr>
            <a:xfrm>
              <a:off x="3741024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90" name="Rectangle 589"/>
            <p:cNvSpPr/>
            <p:nvPr/>
          </p:nvSpPr>
          <p:spPr>
            <a:xfrm>
              <a:off x="3829743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91" name="Rectangle 590"/>
            <p:cNvSpPr/>
            <p:nvPr/>
          </p:nvSpPr>
          <p:spPr>
            <a:xfrm>
              <a:off x="4095897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92" name="Rectangle 591"/>
            <p:cNvSpPr/>
            <p:nvPr/>
          </p:nvSpPr>
          <p:spPr>
            <a:xfrm>
              <a:off x="4007181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93" name="Rectangle 592"/>
            <p:cNvSpPr/>
            <p:nvPr/>
          </p:nvSpPr>
          <p:spPr>
            <a:xfrm>
              <a:off x="3918462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216" name="Parallelogram 215"/>
          <p:cNvSpPr>
            <a:spLocks noChangeAspect="1"/>
          </p:cNvSpPr>
          <p:nvPr/>
        </p:nvSpPr>
        <p:spPr>
          <a:xfrm rot="18900000">
            <a:off x="7864600" y="4095172"/>
            <a:ext cx="941107" cy="2974993"/>
          </a:xfrm>
          <a:prstGeom prst="parallelogram">
            <a:avLst/>
          </a:prstGeom>
          <a:solidFill>
            <a:schemeClr val="accent1">
              <a:lumMod val="60000"/>
              <a:lumOff val="40000"/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50" name="Group 149"/>
          <p:cNvGrpSpPr/>
          <p:nvPr/>
        </p:nvGrpSpPr>
        <p:grpSpPr>
          <a:xfrm rot="2469614">
            <a:off x="7232276" y="5155161"/>
            <a:ext cx="648462" cy="27432"/>
            <a:chOff x="3474867" y="5631011"/>
            <a:chExt cx="648462" cy="27432"/>
          </a:xfrm>
        </p:grpSpPr>
        <p:sp>
          <p:nvSpPr>
            <p:cNvPr id="151" name="Rectangle 150"/>
            <p:cNvSpPr/>
            <p:nvPr/>
          </p:nvSpPr>
          <p:spPr>
            <a:xfrm>
              <a:off x="3474867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2" name="Rectangle 151"/>
            <p:cNvSpPr/>
            <p:nvPr/>
          </p:nvSpPr>
          <p:spPr>
            <a:xfrm>
              <a:off x="3563586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3652305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4" name="Rectangle 153"/>
            <p:cNvSpPr/>
            <p:nvPr/>
          </p:nvSpPr>
          <p:spPr>
            <a:xfrm>
              <a:off x="3741024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3829743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4095897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7" name="Rectangle 156"/>
            <p:cNvSpPr/>
            <p:nvPr/>
          </p:nvSpPr>
          <p:spPr>
            <a:xfrm>
              <a:off x="4007181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3918462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9" name="Group 158"/>
          <p:cNvGrpSpPr/>
          <p:nvPr/>
        </p:nvGrpSpPr>
        <p:grpSpPr>
          <a:xfrm rot="2469614">
            <a:off x="7254046" y="5129767"/>
            <a:ext cx="648462" cy="27432"/>
            <a:chOff x="3474867" y="5631011"/>
            <a:chExt cx="648462" cy="27432"/>
          </a:xfrm>
        </p:grpSpPr>
        <p:sp>
          <p:nvSpPr>
            <p:cNvPr id="160" name="Rectangle 159"/>
            <p:cNvSpPr/>
            <p:nvPr/>
          </p:nvSpPr>
          <p:spPr>
            <a:xfrm>
              <a:off x="3474867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61" name="Rectangle 160"/>
            <p:cNvSpPr/>
            <p:nvPr/>
          </p:nvSpPr>
          <p:spPr>
            <a:xfrm>
              <a:off x="3563586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62" name="Rectangle 161"/>
            <p:cNvSpPr/>
            <p:nvPr/>
          </p:nvSpPr>
          <p:spPr>
            <a:xfrm>
              <a:off x="3652305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63" name="Rectangle 162"/>
            <p:cNvSpPr/>
            <p:nvPr/>
          </p:nvSpPr>
          <p:spPr>
            <a:xfrm>
              <a:off x="3741024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3829743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65" name="Rectangle 164"/>
            <p:cNvSpPr/>
            <p:nvPr/>
          </p:nvSpPr>
          <p:spPr>
            <a:xfrm>
              <a:off x="4095897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66" name="Rectangle 165"/>
            <p:cNvSpPr/>
            <p:nvPr/>
          </p:nvSpPr>
          <p:spPr>
            <a:xfrm>
              <a:off x="4007181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3918462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8" name="Group 167"/>
          <p:cNvGrpSpPr/>
          <p:nvPr/>
        </p:nvGrpSpPr>
        <p:grpSpPr>
          <a:xfrm rot="2469614">
            <a:off x="7275818" y="5104366"/>
            <a:ext cx="648462" cy="27432"/>
            <a:chOff x="3474867" y="5631011"/>
            <a:chExt cx="648462" cy="27432"/>
          </a:xfrm>
        </p:grpSpPr>
        <p:sp>
          <p:nvSpPr>
            <p:cNvPr id="169" name="Rectangle 168"/>
            <p:cNvSpPr/>
            <p:nvPr/>
          </p:nvSpPr>
          <p:spPr>
            <a:xfrm>
              <a:off x="3474867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70" name="Rectangle 169"/>
            <p:cNvSpPr/>
            <p:nvPr/>
          </p:nvSpPr>
          <p:spPr>
            <a:xfrm>
              <a:off x="3563586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71" name="Rectangle 170"/>
            <p:cNvSpPr/>
            <p:nvPr/>
          </p:nvSpPr>
          <p:spPr>
            <a:xfrm>
              <a:off x="3652305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72" name="Rectangle 171"/>
            <p:cNvSpPr/>
            <p:nvPr/>
          </p:nvSpPr>
          <p:spPr>
            <a:xfrm>
              <a:off x="3741024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73" name="Rectangle 172"/>
            <p:cNvSpPr/>
            <p:nvPr/>
          </p:nvSpPr>
          <p:spPr>
            <a:xfrm>
              <a:off x="3829743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74" name="Rectangle 173"/>
            <p:cNvSpPr/>
            <p:nvPr/>
          </p:nvSpPr>
          <p:spPr>
            <a:xfrm>
              <a:off x="4095897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75" name="Rectangle 174"/>
            <p:cNvSpPr/>
            <p:nvPr/>
          </p:nvSpPr>
          <p:spPr>
            <a:xfrm>
              <a:off x="4007181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3918462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7" name="Group 176"/>
          <p:cNvGrpSpPr/>
          <p:nvPr/>
        </p:nvGrpSpPr>
        <p:grpSpPr>
          <a:xfrm rot="2469614">
            <a:off x="7297590" y="5078968"/>
            <a:ext cx="648462" cy="27432"/>
            <a:chOff x="3474867" y="5631011"/>
            <a:chExt cx="648462" cy="27432"/>
          </a:xfrm>
        </p:grpSpPr>
        <p:sp>
          <p:nvSpPr>
            <p:cNvPr id="178" name="Rectangle 177"/>
            <p:cNvSpPr/>
            <p:nvPr/>
          </p:nvSpPr>
          <p:spPr>
            <a:xfrm>
              <a:off x="3474867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79" name="Rectangle 178"/>
            <p:cNvSpPr/>
            <p:nvPr/>
          </p:nvSpPr>
          <p:spPr>
            <a:xfrm>
              <a:off x="3563586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80" name="Rectangle 179"/>
            <p:cNvSpPr/>
            <p:nvPr/>
          </p:nvSpPr>
          <p:spPr>
            <a:xfrm>
              <a:off x="3652305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81" name="Rectangle 180"/>
            <p:cNvSpPr/>
            <p:nvPr/>
          </p:nvSpPr>
          <p:spPr>
            <a:xfrm>
              <a:off x="3741024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82" name="Rectangle 181"/>
            <p:cNvSpPr/>
            <p:nvPr/>
          </p:nvSpPr>
          <p:spPr>
            <a:xfrm>
              <a:off x="3829743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83" name="Rectangle 182"/>
            <p:cNvSpPr/>
            <p:nvPr/>
          </p:nvSpPr>
          <p:spPr>
            <a:xfrm>
              <a:off x="4095897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84" name="Rectangle 183"/>
            <p:cNvSpPr/>
            <p:nvPr/>
          </p:nvSpPr>
          <p:spPr>
            <a:xfrm>
              <a:off x="4007181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3918462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8" name="Group 187"/>
          <p:cNvGrpSpPr/>
          <p:nvPr/>
        </p:nvGrpSpPr>
        <p:grpSpPr>
          <a:xfrm rot="2469614">
            <a:off x="7319364" y="5053565"/>
            <a:ext cx="648462" cy="27432"/>
            <a:chOff x="3474867" y="5631011"/>
            <a:chExt cx="648462" cy="27432"/>
          </a:xfrm>
        </p:grpSpPr>
        <p:sp>
          <p:nvSpPr>
            <p:cNvPr id="280" name="Rectangle 279"/>
            <p:cNvSpPr/>
            <p:nvPr/>
          </p:nvSpPr>
          <p:spPr>
            <a:xfrm>
              <a:off x="3474867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81" name="Rectangle 280"/>
            <p:cNvSpPr/>
            <p:nvPr/>
          </p:nvSpPr>
          <p:spPr>
            <a:xfrm>
              <a:off x="3563586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82" name="Rectangle 281"/>
            <p:cNvSpPr/>
            <p:nvPr/>
          </p:nvSpPr>
          <p:spPr>
            <a:xfrm>
              <a:off x="3652305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83" name="Rectangle 282"/>
            <p:cNvSpPr/>
            <p:nvPr/>
          </p:nvSpPr>
          <p:spPr>
            <a:xfrm>
              <a:off x="3741024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84" name="Rectangle 283"/>
            <p:cNvSpPr/>
            <p:nvPr/>
          </p:nvSpPr>
          <p:spPr>
            <a:xfrm>
              <a:off x="3829743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85" name="Rectangle 284"/>
            <p:cNvSpPr/>
            <p:nvPr/>
          </p:nvSpPr>
          <p:spPr>
            <a:xfrm>
              <a:off x="4095897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86" name="Rectangle 285"/>
            <p:cNvSpPr/>
            <p:nvPr/>
          </p:nvSpPr>
          <p:spPr>
            <a:xfrm>
              <a:off x="4007181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87" name="Rectangle 286"/>
            <p:cNvSpPr/>
            <p:nvPr/>
          </p:nvSpPr>
          <p:spPr>
            <a:xfrm>
              <a:off x="3918462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88" name="Group 287"/>
          <p:cNvGrpSpPr/>
          <p:nvPr/>
        </p:nvGrpSpPr>
        <p:grpSpPr>
          <a:xfrm rot="2469614">
            <a:off x="7341134" y="5028169"/>
            <a:ext cx="648462" cy="27432"/>
            <a:chOff x="3474867" y="5631011"/>
            <a:chExt cx="648462" cy="27432"/>
          </a:xfrm>
        </p:grpSpPr>
        <p:sp>
          <p:nvSpPr>
            <p:cNvPr id="289" name="Rectangle 288"/>
            <p:cNvSpPr/>
            <p:nvPr/>
          </p:nvSpPr>
          <p:spPr>
            <a:xfrm>
              <a:off x="3474867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90" name="Rectangle 289"/>
            <p:cNvSpPr/>
            <p:nvPr/>
          </p:nvSpPr>
          <p:spPr>
            <a:xfrm>
              <a:off x="3563586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91" name="Rectangle 290"/>
            <p:cNvSpPr/>
            <p:nvPr/>
          </p:nvSpPr>
          <p:spPr>
            <a:xfrm>
              <a:off x="3652305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92" name="Rectangle 291"/>
            <p:cNvSpPr/>
            <p:nvPr/>
          </p:nvSpPr>
          <p:spPr>
            <a:xfrm>
              <a:off x="3741024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93" name="Rectangle 292"/>
            <p:cNvSpPr/>
            <p:nvPr/>
          </p:nvSpPr>
          <p:spPr>
            <a:xfrm>
              <a:off x="3829743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94" name="Rectangle 293"/>
            <p:cNvSpPr/>
            <p:nvPr/>
          </p:nvSpPr>
          <p:spPr>
            <a:xfrm>
              <a:off x="4095897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95" name="Rectangle 294"/>
            <p:cNvSpPr/>
            <p:nvPr/>
          </p:nvSpPr>
          <p:spPr>
            <a:xfrm>
              <a:off x="4007181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96" name="Rectangle 295"/>
            <p:cNvSpPr/>
            <p:nvPr/>
          </p:nvSpPr>
          <p:spPr>
            <a:xfrm>
              <a:off x="3918462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97" name="Group 296"/>
          <p:cNvGrpSpPr/>
          <p:nvPr/>
        </p:nvGrpSpPr>
        <p:grpSpPr>
          <a:xfrm rot="2469614">
            <a:off x="7362908" y="5002763"/>
            <a:ext cx="648462" cy="27432"/>
            <a:chOff x="3474867" y="5631011"/>
            <a:chExt cx="648462" cy="27432"/>
          </a:xfrm>
        </p:grpSpPr>
        <p:sp>
          <p:nvSpPr>
            <p:cNvPr id="298" name="Rectangle 297"/>
            <p:cNvSpPr/>
            <p:nvPr/>
          </p:nvSpPr>
          <p:spPr>
            <a:xfrm>
              <a:off x="3474867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99" name="Rectangle 298"/>
            <p:cNvSpPr/>
            <p:nvPr/>
          </p:nvSpPr>
          <p:spPr>
            <a:xfrm>
              <a:off x="3563586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00" name="Rectangle 299"/>
            <p:cNvSpPr/>
            <p:nvPr/>
          </p:nvSpPr>
          <p:spPr>
            <a:xfrm>
              <a:off x="3652305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01" name="Rectangle 300"/>
            <p:cNvSpPr/>
            <p:nvPr/>
          </p:nvSpPr>
          <p:spPr>
            <a:xfrm>
              <a:off x="3741024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02" name="Rectangle 301"/>
            <p:cNvSpPr/>
            <p:nvPr/>
          </p:nvSpPr>
          <p:spPr>
            <a:xfrm>
              <a:off x="3829743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03" name="Rectangle 302"/>
            <p:cNvSpPr/>
            <p:nvPr/>
          </p:nvSpPr>
          <p:spPr>
            <a:xfrm>
              <a:off x="4095897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04" name="Rectangle 303"/>
            <p:cNvSpPr/>
            <p:nvPr/>
          </p:nvSpPr>
          <p:spPr>
            <a:xfrm>
              <a:off x="4007181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05" name="Rectangle 304"/>
            <p:cNvSpPr/>
            <p:nvPr/>
          </p:nvSpPr>
          <p:spPr>
            <a:xfrm>
              <a:off x="3918462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06" name="Group 305"/>
          <p:cNvGrpSpPr/>
          <p:nvPr/>
        </p:nvGrpSpPr>
        <p:grpSpPr>
          <a:xfrm rot="2469614">
            <a:off x="7384674" y="4977360"/>
            <a:ext cx="648462" cy="27432"/>
            <a:chOff x="3474867" y="5631011"/>
            <a:chExt cx="648462" cy="27432"/>
          </a:xfrm>
        </p:grpSpPr>
        <p:sp>
          <p:nvSpPr>
            <p:cNvPr id="307" name="Rectangle 306"/>
            <p:cNvSpPr/>
            <p:nvPr/>
          </p:nvSpPr>
          <p:spPr>
            <a:xfrm>
              <a:off x="3474867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08" name="Rectangle 307"/>
            <p:cNvSpPr/>
            <p:nvPr/>
          </p:nvSpPr>
          <p:spPr>
            <a:xfrm>
              <a:off x="3563586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09" name="Rectangle 308"/>
            <p:cNvSpPr/>
            <p:nvPr/>
          </p:nvSpPr>
          <p:spPr>
            <a:xfrm>
              <a:off x="3652305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10" name="Rectangle 309"/>
            <p:cNvSpPr/>
            <p:nvPr/>
          </p:nvSpPr>
          <p:spPr>
            <a:xfrm>
              <a:off x="3741024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11" name="Rectangle 310"/>
            <p:cNvSpPr/>
            <p:nvPr/>
          </p:nvSpPr>
          <p:spPr>
            <a:xfrm>
              <a:off x="3829743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12" name="Rectangle 311"/>
            <p:cNvSpPr/>
            <p:nvPr/>
          </p:nvSpPr>
          <p:spPr>
            <a:xfrm>
              <a:off x="4095897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13" name="Rectangle 312"/>
            <p:cNvSpPr/>
            <p:nvPr/>
          </p:nvSpPr>
          <p:spPr>
            <a:xfrm>
              <a:off x="4007181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14" name="Rectangle 313"/>
            <p:cNvSpPr/>
            <p:nvPr/>
          </p:nvSpPr>
          <p:spPr>
            <a:xfrm>
              <a:off x="3918462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15" name="Group 314"/>
          <p:cNvGrpSpPr/>
          <p:nvPr/>
        </p:nvGrpSpPr>
        <p:grpSpPr>
          <a:xfrm rot="2469614">
            <a:off x="7406454" y="4951954"/>
            <a:ext cx="648462" cy="27432"/>
            <a:chOff x="3474867" y="5631011"/>
            <a:chExt cx="648462" cy="27432"/>
          </a:xfrm>
        </p:grpSpPr>
        <p:sp>
          <p:nvSpPr>
            <p:cNvPr id="316" name="Rectangle 315"/>
            <p:cNvSpPr/>
            <p:nvPr/>
          </p:nvSpPr>
          <p:spPr>
            <a:xfrm>
              <a:off x="3474867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17" name="Rectangle 316"/>
            <p:cNvSpPr/>
            <p:nvPr/>
          </p:nvSpPr>
          <p:spPr>
            <a:xfrm>
              <a:off x="3563586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18" name="Rectangle 317"/>
            <p:cNvSpPr/>
            <p:nvPr/>
          </p:nvSpPr>
          <p:spPr>
            <a:xfrm>
              <a:off x="3652305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19" name="Rectangle 318"/>
            <p:cNvSpPr/>
            <p:nvPr/>
          </p:nvSpPr>
          <p:spPr>
            <a:xfrm>
              <a:off x="3741024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20" name="Rectangle 319"/>
            <p:cNvSpPr/>
            <p:nvPr/>
          </p:nvSpPr>
          <p:spPr>
            <a:xfrm>
              <a:off x="3829743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21" name="Rectangle 320"/>
            <p:cNvSpPr/>
            <p:nvPr/>
          </p:nvSpPr>
          <p:spPr>
            <a:xfrm>
              <a:off x="4095897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22" name="Rectangle 321"/>
            <p:cNvSpPr/>
            <p:nvPr/>
          </p:nvSpPr>
          <p:spPr>
            <a:xfrm>
              <a:off x="4007181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23" name="Rectangle 322"/>
            <p:cNvSpPr/>
            <p:nvPr/>
          </p:nvSpPr>
          <p:spPr>
            <a:xfrm>
              <a:off x="3918462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24" name="Group 323"/>
          <p:cNvGrpSpPr/>
          <p:nvPr/>
        </p:nvGrpSpPr>
        <p:grpSpPr>
          <a:xfrm rot="2469614">
            <a:off x="7428222" y="4925181"/>
            <a:ext cx="648462" cy="30175"/>
            <a:chOff x="3474867" y="5631011"/>
            <a:chExt cx="648462" cy="27432"/>
          </a:xfrm>
        </p:grpSpPr>
        <p:sp>
          <p:nvSpPr>
            <p:cNvPr id="325" name="Rectangle 324"/>
            <p:cNvSpPr/>
            <p:nvPr/>
          </p:nvSpPr>
          <p:spPr>
            <a:xfrm>
              <a:off x="3474867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26" name="Rectangle 325"/>
            <p:cNvSpPr/>
            <p:nvPr/>
          </p:nvSpPr>
          <p:spPr>
            <a:xfrm>
              <a:off x="3563586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27" name="Rectangle 326"/>
            <p:cNvSpPr/>
            <p:nvPr/>
          </p:nvSpPr>
          <p:spPr>
            <a:xfrm>
              <a:off x="3652305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28" name="Rectangle 327"/>
            <p:cNvSpPr/>
            <p:nvPr/>
          </p:nvSpPr>
          <p:spPr>
            <a:xfrm>
              <a:off x="3741024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29" name="Rectangle 328"/>
            <p:cNvSpPr/>
            <p:nvPr/>
          </p:nvSpPr>
          <p:spPr>
            <a:xfrm>
              <a:off x="3829743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30" name="Rectangle 329"/>
            <p:cNvSpPr/>
            <p:nvPr/>
          </p:nvSpPr>
          <p:spPr>
            <a:xfrm>
              <a:off x="4095897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31" name="Rectangle 330"/>
            <p:cNvSpPr/>
            <p:nvPr/>
          </p:nvSpPr>
          <p:spPr>
            <a:xfrm>
              <a:off x="4007181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32" name="Rectangle 331"/>
            <p:cNvSpPr/>
            <p:nvPr/>
          </p:nvSpPr>
          <p:spPr>
            <a:xfrm>
              <a:off x="3918462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33" name="Group 332"/>
          <p:cNvGrpSpPr/>
          <p:nvPr/>
        </p:nvGrpSpPr>
        <p:grpSpPr>
          <a:xfrm rot="2469614">
            <a:off x="7449994" y="4897530"/>
            <a:ext cx="648462" cy="27432"/>
            <a:chOff x="3474867" y="5631011"/>
            <a:chExt cx="648462" cy="27432"/>
          </a:xfrm>
        </p:grpSpPr>
        <p:sp>
          <p:nvSpPr>
            <p:cNvPr id="334" name="Rectangle 333"/>
            <p:cNvSpPr/>
            <p:nvPr/>
          </p:nvSpPr>
          <p:spPr>
            <a:xfrm>
              <a:off x="3474867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35" name="Rectangle 334"/>
            <p:cNvSpPr/>
            <p:nvPr/>
          </p:nvSpPr>
          <p:spPr>
            <a:xfrm>
              <a:off x="3563586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36" name="Rectangle 335"/>
            <p:cNvSpPr/>
            <p:nvPr/>
          </p:nvSpPr>
          <p:spPr>
            <a:xfrm>
              <a:off x="3652305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37" name="Rectangle 336"/>
            <p:cNvSpPr/>
            <p:nvPr/>
          </p:nvSpPr>
          <p:spPr>
            <a:xfrm>
              <a:off x="3741024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38" name="Rectangle 337"/>
            <p:cNvSpPr/>
            <p:nvPr/>
          </p:nvSpPr>
          <p:spPr>
            <a:xfrm>
              <a:off x="3829743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39" name="Rectangle 338"/>
            <p:cNvSpPr/>
            <p:nvPr/>
          </p:nvSpPr>
          <p:spPr>
            <a:xfrm>
              <a:off x="4095897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40" name="Rectangle 339"/>
            <p:cNvSpPr/>
            <p:nvPr/>
          </p:nvSpPr>
          <p:spPr>
            <a:xfrm>
              <a:off x="4007181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41" name="Rectangle 340"/>
            <p:cNvSpPr/>
            <p:nvPr/>
          </p:nvSpPr>
          <p:spPr>
            <a:xfrm>
              <a:off x="3918462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51" name="Group 350"/>
          <p:cNvGrpSpPr/>
          <p:nvPr/>
        </p:nvGrpSpPr>
        <p:grpSpPr>
          <a:xfrm rot="2469614">
            <a:off x="7489905" y="4846720"/>
            <a:ext cx="648462" cy="27432"/>
            <a:chOff x="3474867" y="5631011"/>
            <a:chExt cx="648462" cy="27432"/>
          </a:xfrm>
        </p:grpSpPr>
        <p:sp>
          <p:nvSpPr>
            <p:cNvPr id="352" name="Rectangle 351"/>
            <p:cNvSpPr/>
            <p:nvPr/>
          </p:nvSpPr>
          <p:spPr>
            <a:xfrm>
              <a:off x="3474867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53" name="Rectangle 352"/>
            <p:cNvSpPr/>
            <p:nvPr/>
          </p:nvSpPr>
          <p:spPr>
            <a:xfrm>
              <a:off x="3563586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54" name="Rectangle 353"/>
            <p:cNvSpPr/>
            <p:nvPr/>
          </p:nvSpPr>
          <p:spPr>
            <a:xfrm>
              <a:off x="3652305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55" name="Rectangle 354"/>
            <p:cNvSpPr/>
            <p:nvPr/>
          </p:nvSpPr>
          <p:spPr>
            <a:xfrm>
              <a:off x="3741024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56" name="Rectangle 355"/>
            <p:cNvSpPr/>
            <p:nvPr/>
          </p:nvSpPr>
          <p:spPr>
            <a:xfrm>
              <a:off x="3829743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57" name="Rectangle 356"/>
            <p:cNvSpPr/>
            <p:nvPr/>
          </p:nvSpPr>
          <p:spPr>
            <a:xfrm>
              <a:off x="4095897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58" name="Rectangle 357"/>
            <p:cNvSpPr/>
            <p:nvPr/>
          </p:nvSpPr>
          <p:spPr>
            <a:xfrm>
              <a:off x="4007181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59" name="Rectangle 358"/>
            <p:cNvSpPr/>
            <p:nvPr/>
          </p:nvSpPr>
          <p:spPr>
            <a:xfrm>
              <a:off x="3918462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42" name="Group 341"/>
          <p:cNvGrpSpPr/>
          <p:nvPr/>
        </p:nvGrpSpPr>
        <p:grpSpPr>
          <a:xfrm rot="2469614">
            <a:off x="7471766" y="4872122"/>
            <a:ext cx="648462" cy="27432"/>
            <a:chOff x="3474867" y="5631011"/>
            <a:chExt cx="648462" cy="27432"/>
          </a:xfrm>
        </p:grpSpPr>
        <p:sp>
          <p:nvSpPr>
            <p:cNvPr id="343" name="Rectangle 342"/>
            <p:cNvSpPr/>
            <p:nvPr/>
          </p:nvSpPr>
          <p:spPr>
            <a:xfrm>
              <a:off x="3474867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44" name="Rectangle 343"/>
            <p:cNvSpPr/>
            <p:nvPr/>
          </p:nvSpPr>
          <p:spPr>
            <a:xfrm>
              <a:off x="3563586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45" name="Rectangle 344"/>
            <p:cNvSpPr/>
            <p:nvPr/>
          </p:nvSpPr>
          <p:spPr>
            <a:xfrm>
              <a:off x="3652305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46" name="Rectangle 345"/>
            <p:cNvSpPr/>
            <p:nvPr/>
          </p:nvSpPr>
          <p:spPr>
            <a:xfrm>
              <a:off x="3741024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47" name="Rectangle 346"/>
            <p:cNvSpPr/>
            <p:nvPr/>
          </p:nvSpPr>
          <p:spPr>
            <a:xfrm>
              <a:off x="3829743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48" name="Rectangle 347"/>
            <p:cNvSpPr/>
            <p:nvPr/>
          </p:nvSpPr>
          <p:spPr>
            <a:xfrm>
              <a:off x="4095897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49" name="Rectangle 348"/>
            <p:cNvSpPr/>
            <p:nvPr/>
          </p:nvSpPr>
          <p:spPr>
            <a:xfrm>
              <a:off x="4007181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50" name="Rectangle 349"/>
            <p:cNvSpPr/>
            <p:nvPr/>
          </p:nvSpPr>
          <p:spPr>
            <a:xfrm>
              <a:off x="3918462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60" name="Group 359"/>
          <p:cNvGrpSpPr/>
          <p:nvPr/>
        </p:nvGrpSpPr>
        <p:grpSpPr>
          <a:xfrm rot="2469614">
            <a:off x="7511942" y="4821374"/>
            <a:ext cx="648462" cy="27432"/>
            <a:chOff x="3474867" y="5631011"/>
            <a:chExt cx="648462" cy="27432"/>
          </a:xfrm>
        </p:grpSpPr>
        <p:sp>
          <p:nvSpPr>
            <p:cNvPr id="361" name="Rectangle 360"/>
            <p:cNvSpPr/>
            <p:nvPr/>
          </p:nvSpPr>
          <p:spPr>
            <a:xfrm>
              <a:off x="3474867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62" name="Rectangle 361"/>
            <p:cNvSpPr/>
            <p:nvPr/>
          </p:nvSpPr>
          <p:spPr>
            <a:xfrm>
              <a:off x="3563586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63" name="Rectangle 362"/>
            <p:cNvSpPr/>
            <p:nvPr/>
          </p:nvSpPr>
          <p:spPr>
            <a:xfrm>
              <a:off x="3652305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64" name="Rectangle 363"/>
            <p:cNvSpPr/>
            <p:nvPr/>
          </p:nvSpPr>
          <p:spPr>
            <a:xfrm>
              <a:off x="3741024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65" name="Rectangle 364"/>
            <p:cNvSpPr/>
            <p:nvPr/>
          </p:nvSpPr>
          <p:spPr>
            <a:xfrm>
              <a:off x="3829743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66" name="Rectangle 365"/>
            <p:cNvSpPr/>
            <p:nvPr/>
          </p:nvSpPr>
          <p:spPr>
            <a:xfrm>
              <a:off x="4095897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67" name="Rectangle 366"/>
            <p:cNvSpPr/>
            <p:nvPr/>
          </p:nvSpPr>
          <p:spPr>
            <a:xfrm>
              <a:off x="4007181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68" name="Rectangle 367"/>
            <p:cNvSpPr/>
            <p:nvPr/>
          </p:nvSpPr>
          <p:spPr>
            <a:xfrm>
              <a:off x="3918462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69" name="Group 368"/>
          <p:cNvGrpSpPr/>
          <p:nvPr/>
        </p:nvGrpSpPr>
        <p:grpSpPr>
          <a:xfrm rot="2469614">
            <a:off x="7533724" y="4796010"/>
            <a:ext cx="648462" cy="27432"/>
            <a:chOff x="3474867" y="5631011"/>
            <a:chExt cx="648462" cy="27432"/>
          </a:xfrm>
        </p:grpSpPr>
        <p:sp>
          <p:nvSpPr>
            <p:cNvPr id="370" name="Rectangle 369"/>
            <p:cNvSpPr/>
            <p:nvPr/>
          </p:nvSpPr>
          <p:spPr>
            <a:xfrm>
              <a:off x="3474867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71" name="Rectangle 370"/>
            <p:cNvSpPr/>
            <p:nvPr/>
          </p:nvSpPr>
          <p:spPr>
            <a:xfrm>
              <a:off x="3563586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72" name="Rectangle 371"/>
            <p:cNvSpPr/>
            <p:nvPr/>
          </p:nvSpPr>
          <p:spPr>
            <a:xfrm>
              <a:off x="3652305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73" name="Rectangle 372"/>
            <p:cNvSpPr/>
            <p:nvPr/>
          </p:nvSpPr>
          <p:spPr>
            <a:xfrm>
              <a:off x="3741024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74" name="Rectangle 373"/>
            <p:cNvSpPr/>
            <p:nvPr/>
          </p:nvSpPr>
          <p:spPr>
            <a:xfrm>
              <a:off x="3829743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75" name="Rectangle 374"/>
            <p:cNvSpPr/>
            <p:nvPr/>
          </p:nvSpPr>
          <p:spPr>
            <a:xfrm>
              <a:off x="4095897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76" name="Rectangle 375"/>
            <p:cNvSpPr/>
            <p:nvPr/>
          </p:nvSpPr>
          <p:spPr>
            <a:xfrm>
              <a:off x="4007181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77" name="Rectangle 376"/>
            <p:cNvSpPr/>
            <p:nvPr/>
          </p:nvSpPr>
          <p:spPr>
            <a:xfrm>
              <a:off x="3918462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78" name="Group 377"/>
          <p:cNvGrpSpPr/>
          <p:nvPr/>
        </p:nvGrpSpPr>
        <p:grpSpPr>
          <a:xfrm rot="2469614">
            <a:off x="7555238" y="4770557"/>
            <a:ext cx="648462" cy="27432"/>
            <a:chOff x="3474867" y="5631011"/>
            <a:chExt cx="648462" cy="27432"/>
          </a:xfrm>
        </p:grpSpPr>
        <p:sp>
          <p:nvSpPr>
            <p:cNvPr id="379" name="Rectangle 378"/>
            <p:cNvSpPr/>
            <p:nvPr/>
          </p:nvSpPr>
          <p:spPr>
            <a:xfrm>
              <a:off x="3474867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80" name="Rectangle 379"/>
            <p:cNvSpPr/>
            <p:nvPr/>
          </p:nvSpPr>
          <p:spPr>
            <a:xfrm>
              <a:off x="3563586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81" name="Rectangle 380"/>
            <p:cNvSpPr/>
            <p:nvPr/>
          </p:nvSpPr>
          <p:spPr>
            <a:xfrm>
              <a:off x="3652305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82" name="Rectangle 381"/>
            <p:cNvSpPr/>
            <p:nvPr/>
          </p:nvSpPr>
          <p:spPr>
            <a:xfrm>
              <a:off x="3741024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83" name="Rectangle 382"/>
            <p:cNvSpPr/>
            <p:nvPr/>
          </p:nvSpPr>
          <p:spPr>
            <a:xfrm>
              <a:off x="3829743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84" name="Rectangle 383"/>
            <p:cNvSpPr/>
            <p:nvPr/>
          </p:nvSpPr>
          <p:spPr>
            <a:xfrm>
              <a:off x="4095897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85" name="Rectangle 384"/>
            <p:cNvSpPr/>
            <p:nvPr/>
          </p:nvSpPr>
          <p:spPr>
            <a:xfrm>
              <a:off x="4007181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86" name="Rectangle 385"/>
            <p:cNvSpPr/>
            <p:nvPr/>
          </p:nvSpPr>
          <p:spPr>
            <a:xfrm>
              <a:off x="3918462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87" name="Group 386"/>
          <p:cNvGrpSpPr/>
          <p:nvPr/>
        </p:nvGrpSpPr>
        <p:grpSpPr>
          <a:xfrm rot="2469614">
            <a:off x="7576736" y="4745496"/>
            <a:ext cx="648462" cy="27432"/>
            <a:chOff x="3474867" y="5631011"/>
            <a:chExt cx="648462" cy="27432"/>
          </a:xfrm>
        </p:grpSpPr>
        <p:sp>
          <p:nvSpPr>
            <p:cNvPr id="388" name="Rectangle 387"/>
            <p:cNvSpPr/>
            <p:nvPr/>
          </p:nvSpPr>
          <p:spPr>
            <a:xfrm>
              <a:off x="3474867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89" name="Rectangle 388"/>
            <p:cNvSpPr/>
            <p:nvPr/>
          </p:nvSpPr>
          <p:spPr>
            <a:xfrm>
              <a:off x="3563586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90" name="Rectangle 389"/>
            <p:cNvSpPr/>
            <p:nvPr/>
          </p:nvSpPr>
          <p:spPr>
            <a:xfrm>
              <a:off x="3652305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91" name="Rectangle 390"/>
            <p:cNvSpPr/>
            <p:nvPr/>
          </p:nvSpPr>
          <p:spPr>
            <a:xfrm>
              <a:off x="3741024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92" name="Rectangle 391"/>
            <p:cNvSpPr/>
            <p:nvPr/>
          </p:nvSpPr>
          <p:spPr>
            <a:xfrm>
              <a:off x="3829743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93" name="Rectangle 392"/>
            <p:cNvSpPr/>
            <p:nvPr/>
          </p:nvSpPr>
          <p:spPr>
            <a:xfrm>
              <a:off x="4095897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94" name="Rectangle 393"/>
            <p:cNvSpPr/>
            <p:nvPr/>
          </p:nvSpPr>
          <p:spPr>
            <a:xfrm>
              <a:off x="4007181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95" name="Rectangle 394"/>
            <p:cNvSpPr/>
            <p:nvPr/>
          </p:nvSpPr>
          <p:spPr>
            <a:xfrm>
              <a:off x="3918462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17" name="Group 216"/>
          <p:cNvGrpSpPr/>
          <p:nvPr/>
        </p:nvGrpSpPr>
        <p:grpSpPr>
          <a:xfrm rot="2469614">
            <a:off x="7211413" y="5177753"/>
            <a:ext cx="648462" cy="27432"/>
            <a:chOff x="3474867" y="5631011"/>
            <a:chExt cx="648462" cy="27432"/>
          </a:xfrm>
        </p:grpSpPr>
        <p:sp>
          <p:nvSpPr>
            <p:cNvPr id="218" name="Rectangle 217"/>
            <p:cNvSpPr/>
            <p:nvPr/>
          </p:nvSpPr>
          <p:spPr>
            <a:xfrm>
              <a:off x="3474867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19" name="Rectangle 218"/>
            <p:cNvSpPr/>
            <p:nvPr/>
          </p:nvSpPr>
          <p:spPr>
            <a:xfrm>
              <a:off x="3563586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20" name="Rectangle 219"/>
            <p:cNvSpPr/>
            <p:nvPr/>
          </p:nvSpPr>
          <p:spPr>
            <a:xfrm>
              <a:off x="3652305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21" name="Rectangle 220"/>
            <p:cNvSpPr/>
            <p:nvPr/>
          </p:nvSpPr>
          <p:spPr>
            <a:xfrm>
              <a:off x="3741024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22" name="Rectangle 221"/>
            <p:cNvSpPr/>
            <p:nvPr/>
          </p:nvSpPr>
          <p:spPr>
            <a:xfrm>
              <a:off x="3829743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23" name="Rectangle 222"/>
            <p:cNvSpPr/>
            <p:nvPr/>
          </p:nvSpPr>
          <p:spPr>
            <a:xfrm>
              <a:off x="4095897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24" name="Rectangle 223"/>
            <p:cNvSpPr/>
            <p:nvPr/>
          </p:nvSpPr>
          <p:spPr>
            <a:xfrm>
              <a:off x="4007181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25" name="Rectangle 224"/>
            <p:cNvSpPr/>
            <p:nvPr/>
          </p:nvSpPr>
          <p:spPr>
            <a:xfrm>
              <a:off x="3918462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6" name="Group 225"/>
          <p:cNvGrpSpPr/>
          <p:nvPr/>
        </p:nvGrpSpPr>
        <p:grpSpPr>
          <a:xfrm rot="2469614">
            <a:off x="7192363" y="5198708"/>
            <a:ext cx="648462" cy="27432"/>
            <a:chOff x="3474867" y="5631011"/>
            <a:chExt cx="648462" cy="27432"/>
          </a:xfrm>
        </p:grpSpPr>
        <p:sp>
          <p:nvSpPr>
            <p:cNvPr id="227" name="Rectangle 226"/>
            <p:cNvSpPr/>
            <p:nvPr/>
          </p:nvSpPr>
          <p:spPr>
            <a:xfrm>
              <a:off x="3474867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28" name="Rectangle 227"/>
            <p:cNvSpPr/>
            <p:nvPr/>
          </p:nvSpPr>
          <p:spPr>
            <a:xfrm>
              <a:off x="3563586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29" name="Rectangle 228"/>
            <p:cNvSpPr/>
            <p:nvPr/>
          </p:nvSpPr>
          <p:spPr>
            <a:xfrm>
              <a:off x="3652305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30" name="Rectangle 229"/>
            <p:cNvSpPr/>
            <p:nvPr/>
          </p:nvSpPr>
          <p:spPr>
            <a:xfrm>
              <a:off x="3741024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31" name="Rectangle 230"/>
            <p:cNvSpPr/>
            <p:nvPr/>
          </p:nvSpPr>
          <p:spPr>
            <a:xfrm>
              <a:off x="3829743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32" name="Rectangle 231"/>
            <p:cNvSpPr/>
            <p:nvPr/>
          </p:nvSpPr>
          <p:spPr>
            <a:xfrm>
              <a:off x="4095897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33" name="Rectangle 232"/>
            <p:cNvSpPr/>
            <p:nvPr/>
          </p:nvSpPr>
          <p:spPr>
            <a:xfrm>
              <a:off x="4007181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34" name="Rectangle 233"/>
            <p:cNvSpPr/>
            <p:nvPr/>
          </p:nvSpPr>
          <p:spPr>
            <a:xfrm>
              <a:off x="3918462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5" name="Group 234"/>
          <p:cNvGrpSpPr/>
          <p:nvPr/>
        </p:nvGrpSpPr>
        <p:grpSpPr>
          <a:xfrm rot="2469614">
            <a:off x="7173313" y="5219663"/>
            <a:ext cx="648462" cy="27432"/>
            <a:chOff x="3474867" y="5631011"/>
            <a:chExt cx="648462" cy="27432"/>
          </a:xfrm>
        </p:grpSpPr>
        <p:sp>
          <p:nvSpPr>
            <p:cNvPr id="236" name="Rectangle 235"/>
            <p:cNvSpPr/>
            <p:nvPr/>
          </p:nvSpPr>
          <p:spPr>
            <a:xfrm>
              <a:off x="3474867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37" name="Rectangle 236"/>
            <p:cNvSpPr/>
            <p:nvPr/>
          </p:nvSpPr>
          <p:spPr>
            <a:xfrm>
              <a:off x="3563586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38" name="Rectangle 237"/>
            <p:cNvSpPr/>
            <p:nvPr/>
          </p:nvSpPr>
          <p:spPr>
            <a:xfrm>
              <a:off x="3652305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39" name="Rectangle 238"/>
            <p:cNvSpPr/>
            <p:nvPr/>
          </p:nvSpPr>
          <p:spPr>
            <a:xfrm>
              <a:off x="3741024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40" name="Rectangle 239"/>
            <p:cNvSpPr/>
            <p:nvPr/>
          </p:nvSpPr>
          <p:spPr>
            <a:xfrm>
              <a:off x="3829743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41" name="Rectangle 240"/>
            <p:cNvSpPr/>
            <p:nvPr/>
          </p:nvSpPr>
          <p:spPr>
            <a:xfrm>
              <a:off x="4095897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42" name="Rectangle 241"/>
            <p:cNvSpPr/>
            <p:nvPr/>
          </p:nvSpPr>
          <p:spPr>
            <a:xfrm>
              <a:off x="4007181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43" name="Rectangle 242"/>
            <p:cNvSpPr/>
            <p:nvPr/>
          </p:nvSpPr>
          <p:spPr>
            <a:xfrm>
              <a:off x="3918462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96" name="Group 395"/>
          <p:cNvGrpSpPr/>
          <p:nvPr/>
        </p:nvGrpSpPr>
        <p:grpSpPr>
          <a:xfrm rot="2469614">
            <a:off x="7598282" y="4723515"/>
            <a:ext cx="648462" cy="27432"/>
            <a:chOff x="3474867" y="5631011"/>
            <a:chExt cx="648462" cy="27432"/>
          </a:xfrm>
        </p:grpSpPr>
        <p:sp>
          <p:nvSpPr>
            <p:cNvPr id="397" name="Rectangle 396"/>
            <p:cNvSpPr/>
            <p:nvPr/>
          </p:nvSpPr>
          <p:spPr>
            <a:xfrm>
              <a:off x="3474867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98" name="Rectangle 397"/>
            <p:cNvSpPr/>
            <p:nvPr/>
          </p:nvSpPr>
          <p:spPr>
            <a:xfrm>
              <a:off x="3563586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99" name="Rectangle 398"/>
            <p:cNvSpPr/>
            <p:nvPr/>
          </p:nvSpPr>
          <p:spPr>
            <a:xfrm>
              <a:off x="3652305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00" name="Rectangle 399"/>
            <p:cNvSpPr/>
            <p:nvPr/>
          </p:nvSpPr>
          <p:spPr>
            <a:xfrm>
              <a:off x="3741024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01" name="Rectangle 400"/>
            <p:cNvSpPr/>
            <p:nvPr/>
          </p:nvSpPr>
          <p:spPr>
            <a:xfrm>
              <a:off x="3829743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02" name="Rectangle 401"/>
            <p:cNvSpPr/>
            <p:nvPr/>
          </p:nvSpPr>
          <p:spPr>
            <a:xfrm>
              <a:off x="4095897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03" name="Rectangle 402"/>
            <p:cNvSpPr/>
            <p:nvPr/>
          </p:nvSpPr>
          <p:spPr>
            <a:xfrm>
              <a:off x="4007181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04" name="Rectangle 403"/>
            <p:cNvSpPr/>
            <p:nvPr/>
          </p:nvSpPr>
          <p:spPr>
            <a:xfrm>
              <a:off x="3918462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244" name="Parallelogram 243"/>
          <p:cNvSpPr>
            <a:spLocks noChangeAspect="1"/>
          </p:cNvSpPr>
          <p:nvPr/>
        </p:nvSpPr>
        <p:spPr>
          <a:xfrm rot="2340000">
            <a:off x="6624320" y="3714526"/>
            <a:ext cx="953030" cy="3930861"/>
          </a:xfrm>
          <a:prstGeom prst="parallelogram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Block Arc 19"/>
          <p:cNvSpPr/>
          <p:nvPr/>
        </p:nvSpPr>
        <p:spPr>
          <a:xfrm rot="21329571">
            <a:off x="-990600" y="3670300"/>
            <a:ext cx="23957280" cy="16014994"/>
          </a:xfrm>
          <a:prstGeom prst="blockArc">
            <a:avLst>
              <a:gd name="adj1" fmla="val 14524695"/>
              <a:gd name="adj2" fmla="val 15428135"/>
              <a:gd name="adj3" fmla="val 3155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45" name="Group 244"/>
          <p:cNvGrpSpPr/>
          <p:nvPr/>
        </p:nvGrpSpPr>
        <p:grpSpPr>
          <a:xfrm rot="2469614">
            <a:off x="7154176" y="5243144"/>
            <a:ext cx="648462" cy="27432"/>
            <a:chOff x="3474867" y="5631011"/>
            <a:chExt cx="648462" cy="27432"/>
          </a:xfrm>
        </p:grpSpPr>
        <p:sp>
          <p:nvSpPr>
            <p:cNvPr id="246" name="Rectangle 245"/>
            <p:cNvSpPr/>
            <p:nvPr/>
          </p:nvSpPr>
          <p:spPr>
            <a:xfrm>
              <a:off x="3474867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47" name="Rectangle 246"/>
            <p:cNvSpPr/>
            <p:nvPr/>
          </p:nvSpPr>
          <p:spPr>
            <a:xfrm>
              <a:off x="3563586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48" name="Rectangle 247"/>
            <p:cNvSpPr/>
            <p:nvPr/>
          </p:nvSpPr>
          <p:spPr>
            <a:xfrm>
              <a:off x="3652305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3741024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50" name="Rectangle 249"/>
            <p:cNvSpPr/>
            <p:nvPr/>
          </p:nvSpPr>
          <p:spPr>
            <a:xfrm>
              <a:off x="3829743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51" name="Rectangle 250"/>
            <p:cNvSpPr/>
            <p:nvPr/>
          </p:nvSpPr>
          <p:spPr>
            <a:xfrm>
              <a:off x="4095897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52" name="Rectangle 251"/>
            <p:cNvSpPr/>
            <p:nvPr/>
          </p:nvSpPr>
          <p:spPr>
            <a:xfrm>
              <a:off x="4007181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53" name="Rectangle 252"/>
            <p:cNvSpPr/>
            <p:nvPr/>
          </p:nvSpPr>
          <p:spPr>
            <a:xfrm>
              <a:off x="3918462" y="5631011"/>
              <a:ext cx="27432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255" name="Straight Connector 254"/>
          <p:cNvCxnSpPr>
            <a:stCxn id="271" idx="0"/>
          </p:cNvCxnSpPr>
          <p:nvPr/>
        </p:nvCxnSpPr>
        <p:spPr>
          <a:xfrm flipV="1">
            <a:off x="7982654" y="4504944"/>
            <a:ext cx="649282" cy="1185223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6" name="Straight Connector 255"/>
          <p:cNvCxnSpPr>
            <a:stCxn id="271" idx="2"/>
          </p:cNvCxnSpPr>
          <p:nvPr/>
        </p:nvCxnSpPr>
        <p:spPr>
          <a:xfrm flipV="1">
            <a:off x="8000614" y="4504945"/>
            <a:ext cx="627943" cy="1205956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Connector 256"/>
          <p:cNvCxnSpPr>
            <a:cxnSpLocks/>
          </p:cNvCxnSpPr>
          <p:nvPr/>
        </p:nvCxnSpPr>
        <p:spPr>
          <a:xfrm flipV="1">
            <a:off x="8461551" y="4476167"/>
            <a:ext cx="179513" cy="790536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8" name="Straight Connector 257"/>
          <p:cNvCxnSpPr>
            <a:stCxn id="276" idx="3"/>
          </p:cNvCxnSpPr>
          <p:nvPr/>
        </p:nvCxnSpPr>
        <p:spPr>
          <a:xfrm flipV="1">
            <a:off x="8471417" y="4469245"/>
            <a:ext cx="169647" cy="815705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Connector 258"/>
          <p:cNvCxnSpPr>
            <a:stCxn id="251" idx="3"/>
          </p:cNvCxnSpPr>
          <p:nvPr/>
        </p:nvCxnSpPr>
        <p:spPr>
          <a:xfrm flipH="1" flipV="1">
            <a:off x="7622800" y="4373696"/>
            <a:ext cx="99711" cy="1096562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Connector 259"/>
          <p:cNvCxnSpPr>
            <a:stCxn id="251" idx="2"/>
          </p:cNvCxnSpPr>
          <p:nvPr/>
        </p:nvCxnSpPr>
        <p:spPr>
          <a:xfrm flipH="1" flipV="1">
            <a:off x="7616360" y="4363507"/>
            <a:ext cx="86798" cy="110805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Connector 260"/>
          <p:cNvCxnSpPr>
            <a:stCxn id="246" idx="1"/>
          </p:cNvCxnSpPr>
          <p:nvPr/>
        </p:nvCxnSpPr>
        <p:spPr>
          <a:xfrm flipV="1">
            <a:off x="7234303" y="4373696"/>
            <a:ext cx="386047" cy="669766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Connector 261"/>
          <p:cNvCxnSpPr>
            <a:cxnSpLocks/>
          </p:cNvCxnSpPr>
          <p:nvPr/>
        </p:nvCxnSpPr>
        <p:spPr>
          <a:xfrm flipV="1">
            <a:off x="7246224" y="4376438"/>
            <a:ext cx="376718" cy="671489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3" name="Straight Arrow Connector 262"/>
          <p:cNvCxnSpPr>
            <a:cxnSpLocks/>
          </p:cNvCxnSpPr>
          <p:nvPr/>
        </p:nvCxnSpPr>
        <p:spPr>
          <a:xfrm flipH="1" flipV="1">
            <a:off x="8278933" y="4206815"/>
            <a:ext cx="324709" cy="185303"/>
          </a:xfrm>
          <a:prstGeom prst="straightConnector1">
            <a:avLst/>
          </a:prstGeom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7" name="Isosceles Triangle 266"/>
          <p:cNvSpPr/>
          <p:nvPr/>
        </p:nvSpPr>
        <p:spPr>
          <a:xfrm rot="638356">
            <a:off x="7333875" y="4360209"/>
            <a:ext cx="392975" cy="751199"/>
          </a:xfrm>
          <a:prstGeom prst="triangle">
            <a:avLst>
              <a:gd name="adj" fmla="val 55150"/>
            </a:avLst>
          </a:prstGeom>
          <a:solidFill>
            <a:schemeClr val="accent6">
              <a:lumMod val="40000"/>
              <a:lumOff val="60000"/>
              <a:alpha val="50196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8" name="Isosceles Triangle 267"/>
          <p:cNvSpPr/>
          <p:nvPr/>
        </p:nvSpPr>
        <p:spPr>
          <a:xfrm rot="1183122">
            <a:off x="8383321" y="4462157"/>
            <a:ext cx="228415" cy="838875"/>
          </a:xfrm>
          <a:prstGeom prst="triangle">
            <a:avLst/>
          </a:prstGeom>
          <a:solidFill>
            <a:schemeClr val="accent5">
              <a:lumMod val="60000"/>
              <a:lumOff val="40000"/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9" name="Rectangle 268"/>
          <p:cNvSpPr/>
          <p:nvPr/>
        </p:nvSpPr>
        <p:spPr>
          <a:xfrm>
            <a:off x="6998202" y="3282766"/>
            <a:ext cx="1930773" cy="58102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0" rIns="0" rtlCol="0" anchor="ctr"/>
          <a:lstStyle/>
          <a:p>
            <a:pPr algn="ctr" defTabSz="685800">
              <a:defRPr/>
            </a:pPr>
            <a:r>
              <a:rPr lang="en-US" sz="11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Overlapping Measurements</a:t>
            </a:r>
          </a:p>
          <a:p>
            <a:pPr algn="ctr" defTabSz="685800">
              <a:defRPr/>
            </a:pPr>
            <a:r>
              <a:rPr lang="en-US" sz="9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Co-located ground scenes</a:t>
            </a:r>
          </a:p>
          <a:p>
            <a:pPr algn="ctr" defTabSz="685800">
              <a:defRPr/>
            </a:pPr>
            <a:r>
              <a:rPr lang="en-US" sz="9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separated by 1-12 hours</a:t>
            </a:r>
            <a:endParaRPr lang="en-US" sz="10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0" name="Group 269"/>
          <p:cNvGrpSpPr/>
          <p:nvPr/>
        </p:nvGrpSpPr>
        <p:grpSpPr>
          <a:xfrm rot="19146068">
            <a:off x="7902111" y="5483516"/>
            <a:ext cx="648462" cy="27432"/>
            <a:chOff x="3474867" y="5631011"/>
            <a:chExt cx="648462" cy="27432"/>
          </a:xfrm>
          <a:solidFill>
            <a:srgbClr val="0070C0"/>
          </a:solidFill>
        </p:grpSpPr>
        <p:sp>
          <p:nvSpPr>
            <p:cNvPr id="271" name="Rectangle 270"/>
            <p:cNvSpPr/>
            <p:nvPr/>
          </p:nvSpPr>
          <p:spPr>
            <a:xfrm>
              <a:off x="3474867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72" name="Rectangle 271"/>
            <p:cNvSpPr/>
            <p:nvPr/>
          </p:nvSpPr>
          <p:spPr>
            <a:xfrm>
              <a:off x="3563586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73" name="Rectangle 272"/>
            <p:cNvSpPr/>
            <p:nvPr/>
          </p:nvSpPr>
          <p:spPr>
            <a:xfrm>
              <a:off x="3652305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74" name="Rectangle 273"/>
            <p:cNvSpPr/>
            <p:nvPr/>
          </p:nvSpPr>
          <p:spPr>
            <a:xfrm>
              <a:off x="3741024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75" name="Rectangle 274"/>
            <p:cNvSpPr/>
            <p:nvPr/>
          </p:nvSpPr>
          <p:spPr>
            <a:xfrm>
              <a:off x="3829743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76" name="Rectangle 275"/>
            <p:cNvSpPr/>
            <p:nvPr/>
          </p:nvSpPr>
          <p:spPr>
            <a:xfrm>
              <a:off x="4095897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77" name="Rectangle 276"/>
            <p:cNvSpPr/>
            <p:nvPr/>
          </p:nvSpPr>
          <p:spPr>
            <a:xfrm>
              <a:off x="4007181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78" name="Rectangle 277"/>
            <p:cNvSpPr/>
            <p:nvPr/>
          </p:nvSpPr>
          <p:spPr>
            <a:xfrm>
              <a:off x="3918462" y="5631011"/>
              <a:ext cx="27432" cy="274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28" name="Rounded Rectangle 27"/>
          <p:cNvSpPr/>
          <p:nvPr/>
        </p:nvSpPr>
        <p:spPr>
          <a:xfrm>
            <a:off x="728133" y="2308634"/>
            <a:ext cx="8263467" cy="4294694"/>
          </a:xfrm>
          <a:prstGeom prst="roundRect">
            <a:avLst>
              <a:gd name="adj" fmla="val 3122"/>
            </a:avLst>
          </a:prstGeom>
          <a:noFill/>
          <a:ln w="1905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350" kern="0" dirty="0"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639" name="Picture 638">
            <a:extLst>
              <a:ext uri="{FF2B5EF4-FFF2-40B4-BE49-F238E27FC236}">
                <a16:creationId xmlns:a16="http://schemas.microsoft.com/office/drawing/2014/main" id="{1ACF5404-F95B-4F71-9E5F-887E36222E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385" b="92109" l="5456" r="94345">
                        <a14:foregroundMark x1="15702" y1="21702" x2="8849" y2="10727"/>
                        <a14:foregroundMark x1="8849" y1="10727" x2="8184" y2="26634"/>
                        <a14:foregroundMark x1="8184" y1="26634" x2="16234" y2="31073"/>
                        <a14:foregroundMark x1="16234" y1="31073" x2="16500" y2="30333"/>
                        <a14:foregroundMark x1="5522" y1="18126" x2="6254" y2="8508"/>
                        <a14:foregroundMark x1="73520" y1="62022" x2="83034" y2="57830"/>
                        <a14:foregroundMark x1="83034" y1="57830" x2="91883" y2="61406"/>
                        <a14:foregroundMark x1="91883" y1="61406" x2="89155" y2="68804"/>
                        <a14:foregroundMark x1="93214" y1="53144" x2="90353" y2="60173"/>
                        <a14:foregroundMark x1="90486" y1="54747" x2="94411" y2="52898"/>
                        <a14:foregroundMark x1="25283" y1="84217" x2="28077" y2="87176"/>
                        <a14:foregroundMark x1="26414" y1="85327" x2="26613" y2="87423"/>
                        <a14:foregroundMark x1="27944" y1="89642" x2="27678" y2="92109"/>
                      </a14:backgroundRemoval>
                    </a14:imgEffect>
                  </a14:imgLayer>
                </a14:imgProps>
              </a:ext>
            </a:extLst>
          </a:blip>
          <a:srcRect t="3933" r="1319"/>
          <a:stretch/>
        </p:blipFill>
        <p:spPr>
          <a:xfrm rot="20038812">
            <a:off x="3364899" y="1364964"/>
            <a:ext cx="1060762" cy="557208"/>
          </a:xfrm>
          <a:prstGeom prst="rect">
            <a:avLst/>
          </a:prstGeom>
        </p:spPr>
      </p:pic>
      <p:pic>
        <p:nvPicPr>
          <p:cNvPr id="640" name="Picture 639">
            <a:extLst>
              <a:ext uri="{FF2B5EF4-FFF2-40B4-BE49-F238E27FC236}">
                <a16:creationId xmlns:a16="http://schemas.microsoft.com/office/drawing/2014/main" id="{BB20FF6E-FE65-4EBA-BFCB-29EFD7990F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77949">
            <a:off x="4920434" y="1265464"/>
            <a:ext cx="1189631" cy="545759"/>
          </a:xfrm>
          <a:prstGeom prst="rect">
            <a:avLst/>
          </a:prstGeom>
        </p:spPr>
      </p:pic>
      <p:pic>
        <p:nvPicPr>
          <p:cNvPr id="643" name="Picture 642">
            <a:extLst>
              <a:ext uri="{FF2B5EF4-FFF2-40B4-BE49-F238E27FC236}">
                <a16:creationId xmlns:a16="http://schemas.microsoft.com/office/drawing/2014/main" id="{957CB0BD-A809-4F67-A872-E65CF27733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385" b="92109" l="5456" r="94345">
                        <a14:foregroundMark x1="15702" y1="21702" x2="8849" y2="10727"/>
                        <a14:foregroundMark x1="8849" y1="10727" x2="8184" y2="26634"/>
                        <a14:foregroundMark x1="8184" y1="26634" x2="16234" y2="31073"/>
                        <a14:foregroundMark x1="16234" y1="31073" x2="16500" y2="30333"/>
                        <a14:foregroundMark x1="5522" y1="18126" x2="6254" y2="8508"/>
                        <a14:foregroundMark x1="73520" y1="62022" x2="83034" y2="57830"/>
                        <a14:foregroundMark x1="83034" y1="57830" x2="91883" y2="61406"/>
                        <a14:foregroundMark x1="91883" y1="61406" x2="89155" y2="68804"/>
                        <a14:foregroundMark x1="93214" y1="53144" x2="90353" y2="60173"/>
                        <a14:foregroundMark x1="90486" y1="54747" x2="94411" y2="52898"/>
                        <a14:foregroundMark x1="25283" y1="84217" x2="28077" y2="87176"/>
                        <a14:foregroundMark x1="26414" y1="85327" x2="26613" y2="87423"/>
                        <a14:foregroundMark x1="27944" y1="89642" x2="27678" y2="92109"/>
                      </a14:backgroundRemoval>
                    </a14:imgEffect>
                  </a14:imgLayer>
                </a14:imgProps>
              </a:ext>
            </a:extLst>
          </a:blip>
          <a:srcRect t="3933" r="1319"/>
          <a:stretch/>
        </p:blipFill>
        <p:spPr>
          <a:xfrm rot="15017549">
            <a:off x="7109936" y="3984382"/>
            <a:ext cx="803569" cy="422107"/>
          </a:xfrm>
          <a:prstGeom prst="rect">
            <a:avLst/>
          </a:prstGeom>
        </p:spPr>
      </p:pic>
      <p:pic>
        <p:nvPicPr>
          <p:cNvPr id="644" name="Picture 643">
            <a:extLst>
              <a:ext uri="{FF2B5EF4-FFF2-40B4-BE49-F238E27FC236}">
                <a16:creationId xmlns:a16="http://schemas.microsoft.com/office/drawing/2014/main" id="{5ADD0BC5-E368-47BD-B595-72EFCD17D6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21471">
            <a:off x="8020176" y="4234878"/>
            <a:ext cx="960944" cy="440846"/>
          </a:xfrm>
          <a:prstGeom prst="rect">
            <a:avLst/>
          </a:prstGeom>
        </p:spPr>
      </p:pic>
      <p:sp>
        <p:nvSpPr>
          <p:cNvPr id="641" name="Rectangle 640">
            <a:extLst>
              <a:ext uri="{FF2B5EF4-FFF2-40B4-BE49-F238E27FC236}">
                <a16:creationId xmlns:a16="http://schemas.microsoft.com/office/drawing/2014/main" id="{CCDD02A9-5198-4000-B10C-962A9F35861F}"/>
              </a:ext>
            </a:extLst>
          </p:cNvPr>
          <p:cNvSpPr/>
          <p:nvPr/>
        </p:nvSpPr>
        <p:spPr>
          <a:xfrm>
            <a:off x="822960" y="2377440"/>
            <a:ext cx="2546959" cy="88259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0" rIns="0" rtlCol="0" anchor="t"/>
          <a:lstStyle/>
          <a:p>
            <a:pPr defTabSz="685800">
              <a:spcAft>
                <a:spcPts val="400"/>
              </a:spcAft>
              <a:defRPr/>
            </a:pPr>
            <a:r>
              <a:rPr lang="en-US" sz="11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InfraRed Spectrometer (TIRS)</a:t>
            </a:r>
          </a:p>
          <a:p>
            <a:pPr defTabSz="685800">
              <a:defRPr/>
            </a:pPr>
            <a:r>
              <a:rPr lang="en-US" sz="9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to 53 </a:t>
            </a:r>
            <a:r>
              <a:rPr lang="en-US" sz="900" kern="0" dirty="0">
                <a:solidFill>
                  <a:schemeClr val="bg1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en-US" sz="9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spectral range</a:t>
            </a:r>
          </a:p>
          <a:p>
            <a:pPr defTabSz="685800">
              <a:defRPr/>
            </a:pPr>
            <a:r>
              <a:rPr lang="en-US" sz="9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0.84 </a:t>
            </a:r>
            <a:r>
              <a:rPr lang="en-US" sz="900" kern="0" dirty="0">
                <a:solidFill>
                  <a:schemeClr val="bg1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en-US" sz="9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sampling</a:t>
            </a:r>
          </a:p>
          <a:p>
            <a:pPr defTabSz="685800">
              <a:defRPr/>
            </a:pPr>
            <a:r>
              <a:rPr lang="en-US" sz="9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8x64 spatial x spectral channels</a:t>
            </a:r>
          </a:p>
          <a:p>
            <a:pPr defTabSz="685800">
              <a:defRPr/>
            </a:pPr>
            <a:r>
              <a:rPr lang="en-US" sz="9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Size: 4U     Mass: 3 kg     Power: 4.5 W</a:t>
            </a:r>
          </a:p>
        </p:txBody>
      </p:sp>
      <p:cxnSp>
        <p:nvCxnSpPr>
          <p:cNvPr id="265" name="Straight Arrow Connector 264"/>
          <p:cNvCxnSpPr>
            <a:cxnSpLocks/>
          </p:cNvCxnSpPr>
          <p:nvPr/>
        </p:nvCxnSpPr>
        <p:spPr>
          <a:xfrm flipH="1">
            <a:off x="7324397" y="4370818"/>
            <a:ext cx="269253" cy="152750"/>
          </a:xfrm>
          <a:prstGeom prst="straightConnector1">
            <a:avLst/>
          </a:prstGeom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B09A65F3-4B0F-439F-A190-37C453B8E4E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7" t="25440" r="22745" b="25841"/>
          <a:stretch/>
        </p:blipFill>
        <p:spPr>
          <a:xfrm>
            <a:off x="818287" y="1527720"/>
            <a:ext cx="713632" cy="353090"/>
          </a:xfrm>
          <a:prstGeom prst="rect">
            <a:avLst/>
          </a:prstGeom>
        </p:spPr>
      </p:pic>
      <p:grpSp>
        <p:nvGrpSpPr>
          <p:cNvPr id="642" name="Group 641">
            <a:extLst>
              <a:ext uri="{FF2B5EF4-FFF2-40B4-BE49-F238E27FC236}">
                <a16:creationId xmlns:a16="http://schemas.microsoft.com/office/drawing/2014/main" id="{B9C238CC-E1DE-1D45-8154-D8C6EC39AA4D}"/>
              </a:ext>
            </a:extLst>
          </p:cNvPr>
          <p:cNvGrpSpPr/>
          <p:nvPr/>
        </p:nvGrpSpPr>
        <p:grpSpPr>
          <a:xfrm>
            <a:off x="782576" y="3221780"/>
            <a:ext cx="1321571" cy="1162682"/>
            <a:chOff x="-1663661" y="3232902"/>
            <a:chExt cx="1321571" cy="1162682"/>
          </a:xfrm>
        </p:grpSpPr>
        <p:pic>
          <p:nvPicPr>
            <p:cNvPr id="684" name="Picture 683">
              <a:extLst>
                <a:ext uri="{FF2B5EF4-FFF2-40B4-BE49-F238E27FC236}">
                  <a16:creationId xmlns:a16="http://schemas.microsoft.com/office/drawing/2014/main" id="{30D6E9C7-0E94-4345-9273-1FF6A7741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-1663661" y="3232902"/>
              <a:ext cx="1080610" cy="946746"/>
            </a:xfrm>
            <a:prstGeom prst="rect">
              <a:avLst/>
            </a:prstGeom>
          </p:spPr>
        </p:pic>
        <p:sp>
          <p:nvSpPr>
            <p:cNvPr id="685" name="TextBox 684">
              <a:extLst>
                <a:ext uri="{FF2B5EF4-FFF2-40B4-BE49-F238E27FC236}">
                  <a16:creationId xmlns:a16="http://schemas.microsoft.com/office/drawing/2014/main" id="{84B582FF-94D1-AC48-A423-BD227D0F8A56}"/>
                </a:ext>
              </a:extLst>
            </p:cNvPr>
            <p:cNvSpPr txBox="1"/>
            <p:nvPr/>
          </p:nvSpPr>
          <p:spPr>
            <a:xfrm rot="20940000">
              <a:off x="-1370843" y="3995474"/>
              <a:ext cx="8146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Space View 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(calibration)</a:t>
              </a:r>
            </a:p>
          </p:txBody>
        </p:sp>
        <p:sp>
          <p:nvSpPr>
            <p:cNvPr id="686" name="TextBox 685">
              <a:extLst>
                <a:ext uri="{FF2B5EF4-FFF2-40B4-BE49-F238E27FC236}">
                  <a16:creationId xmlns:a16="http://schemas.microsoft.com/office/drawing/2014/main" id="{75783918-4DA1-444C-BC05-423A6B5D5C11}"/>
                </a:ext>
              </a:extLst>
            </p:cNvPr>
            <p:cNvSpPr txBox="1"/>
            <p:nvPr/>
          </p:nvSpPr>
          <p:spPr>
            <a:xfrm rot="20992745">
              <a:off x="-1121879" y="3514218"/>
              <a:ext cx="779789" cy="4001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Earth View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(FIR spectra)</a:t>
              </a:r>
            </a:p>
          </p:txBody>
        </p:sp>
      </p:grpSp>
      <p:sp>
        <p:nvSpPr>
          <p:cNvPr id="688" name="Rectangle 687">
            <a:extLst>
              <a:ext uri="{FF2B5EF4-FFF2-40B4-BE49-F238E27FC236}">
                <a16:creationId xmlns:a16="http://schemas.microsoft.com/office/drawing/2014/main" id="{FA64991E-E730-544F-BE1F-97DB8B9A7FA0}"/>
              </a:ext>
            </a:extLst>
          </p:cNvPr>
          <p:cNvSpPr/>
          <p:nvPr/>
        </p:nvSpPr>
        <p:spPr>
          <a:xfrm>
            <a:off x="1435510" y="1024128"/>
            <a:ext cx="99498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938" algn="ctr">
              <a:spcAft>
                <a:spcPts val="225"/>
              </a:spcAft>
              <a:defRPr/>
            </a:pPr>
            <a:r>
              <a:rPr lang="en-US" sz="1200" dirty="0">
                <a:solidFill>
                  <a:schemeClr val="bg1"/>
                </a:solidFill>
                <a:cs typeface="Arial"/>
              </a:rPr>
              <a:t>May 2024</a:t>
            </a:r>
          </a:p>
        </p:txBody>
      </p:sp>
      <p:sp>
        <p:nvSpPr>
          <p:cNvPr id="690" name="Rectangle 689">
            <a:extLst>
              <a:ext uri="{FF2B5EF4-FFF2-40B4-BE49-F238E27FC236}">
                <a16:creationId xmlns:a16="http://schemas.microsoft.com/office/drawing/2014/main" id="{E8BB8D8D-67A2-3B48-A510-8F170C018541}"/>
              </a:ext>
            </a:extLst>
          </p:cNvPr>
          <p:cNvSpPr/>
          <p:nvPr/>
        </p:nvSpPr>
        <p:spPr>
          <a:xfrm>
            <a:off x="6582064" y="5733003"/>
            <a:ext cx="16232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938" algn="ctr">
              <a:spcAft>
                <a:spcPts val="225"/>
              </a:spcAft>
              <a:defRPr/>
            </a:pPr>
            <a:r>
              <a:rPr lang="en-US" sz="1200" b="1" dirty="0">
                <a:cs typeface="Arial"/>
              </a:rPr>
              <a:t>Two 6U CubeSats </a:t>
            </a:r>
            <a:r>
              <a:rPr lang="en-US" sz="1200" dirty="0">
                <a:cs typeface="Arial"/>
              </a:rPr>
              <a:t>in</a:t>
            </a:r>
            <a:r>
              <a:rPr lang="en-US" sz="1200" b="1" dirty="0">
                <a:cs typeface="Arial"/>
              </a:rPr>
              <a:t> </a:t>
            </a:r>
            <a:r>
              <a:rPr lang="en-US" sz="1200" dirty="0">
                <a:cs typeface="Arial"/>
              </a:rPr>
              <a:t>asynchronous orbits reveal the fingerprints of Arctic processes</a:t>
            </a:r>
          </a:p>
        </p:txBody>
      </p:sp>
      <p:sp>
        <p:nvSpPr>
          <p:cNvPr id="737" name="Rectangle 736">
            <a:extLst>
              <a:ext uri="{FF2B5EF4-FFF2-40B4-BE49-F238E27FC236}">
                <a16:creationId xmlns:a16="http://schemas.microsoft.com/office/drawing/2014/main" id="{4623369A-66C3-9540-BEA8-7CF62A5CF39B}"/>
              </a:ext>
            </a:extLst>
          </p:cNvPr>
          <p:cNvSpPr/>
          <p:nvPr/>
        </p:nvSpPr>
        <p:spPr>
          <a:xfrm>
            <a:off x="7545050" y="1024128"/>
            <a:ext cx="1462849" cy="2286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r>
              <a:rPr lang="en-US" sz="1200" kern="0" dirty="0">
                <a:solidFill>
                  <a:schemeClr val="bg1"/>
                </a:solidFill>
                <a:cs typeface="Arial" panose="020B0604020202020204" pitchFamily="34" charset="0"/>
              </a:rPr>
              <a:t>10 months</a:t>
            </a:r>
          </a:p>
        </p:txBody>
      </p:sp>
      <p:pic>
        <p:nvPicPr>
          <p:cNvPr id="6" name="Picture 5" descr="A star filled sky&#10;&#10;Description automatically generated">
            <a:extLst>
              <a:ext uri="{FF2B5EF4-FFF2-40B4-BE49-F238E27FC236}">
                <a16:creationId xmlns:a16="http://schemas.microsoft.com/office/drawing/2014/main" id="{DAEBC8DF-8CCE-0DED-9CF6-32F2D59C07F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4" r="16949" b="82381"/>
          <a:stretch/>
        </p:blipFill>
        <p:spPr>
          <a:xfrm rot="5400000">
            <a:off x="-2550701" y="3598385"/>
            <a:ext cx="5820593" cy="69863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F00B4DB-612B-5D27-2BDA-C7C9E7BAC39A}"/>
              </a:ext>
            </a:extLst>
          </p:cNvPr>
          <p:cNvSpPr/>
          <p:nvPr/>
        </p:nvSpPr>
        <p:spPr>
          <a:xfrm>
            <a:off x="27165" y="1525406"/>
            <a:ext cx="795083" cy="4572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r>
              <a:rPr lang="en-US" sz="10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Deliver to Rocket Lab</a:t>
            </a:r>
          </a:p>
          <a:p>
            <a:pPr algn="ctr" defTabSz="685800">
              <a:defRPr/>
            </a:pPr>
            <a:endParaRPr lang="en-US" sz="10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 descr="A picture containing sitting, table, small, glass&#10;&#10;Description automatically generated">
            <a:extLst>
              <a:ext uri="{FF2B5EF4-FFF2-40B4-BE49-F238E27FC236}">
                <a16:creationId xmlns:a16="http://schemas.microsoft.com/office/drawing/2014/main" id="{6462F3C5-5067-1C72-F2E8-55E6AF53777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7" t="4494" r="4007" b="7415"/>
          <a:stretch/>
        </p:blipFill>
        <p:spPr>
          <a:xfrm>
            <a:off x="3071993" y="2900954"/>
            <a:ext cx="2291604" cy="219456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23EA7A5-7F0D-F38D-8285-5CC19CAE44F7}"/>
              </a:ext>
            </a:extLst>
          </p:cNvPr>
          <p:cNvCxnSpPr/>
          <p:nvPr/>
        </p:nvCxnSpPr>
        <p:spPr>
          <a:xfrm flipH="1" flipV="1">
            <a:off x="4373737" y="4858334"/>
            <a:ext cx="58458" cy="211043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1D13636-49F7-F11E-3DEF-711993E30FD0}"/>
              </a:ext>
            </a:extLst>
          </p:cNvPr>
          <p:cNvCxnSpPr/>
          <p:nvPr/>
        </p:nvCxnSpPr>
        <p:spPr>
          <a:xfrm flipV="1">
            <a:off x="3969528" y="4851515"/>
            <a:ext cx="58458" cy="211043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D94039BD-81DB-1EB1-98F3-1FF8AC9DB209}"/>
              </a:ext>
            </a:extLst>
          </p:cNvPr>
          <p:cNvSpPr/>
          <p:nvPr/>
        </p:nvSpPr>
        <p:spPr>
          <a:xfrm>
            <a:off x="3044573" y="2893780"/>
            <a:ext cx="2313661" cy="2206308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FE92B2E-03BF-BA67-4CCE-20893A09F70D}"/>
              </a:ext>
            </a:extLst>
          </p:cNvPr>
          <p:cNvCxnSpPr>
            <a:cxnSpLocks/>
          </p:cNvCxnSpPr>
          <p:nvPr/>
        </p:nvCxnSpPr>
        <p:spPr>
          <a:xfrm flipV="1">
            <a:off x="2765414" y="4148528"/>
            <a:ext cx="479261" cy="48265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ysDot"/>
            <a:miter lim="800000"/>
            <a:headEnd type="arrow"/>
            <a:tailEnd type="arrow"/>
          </a:ln>
          <a:effectLst/>
        </p:spPr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FA36D4E6-2E8C-406F-A0E1-251BEB004D28}"/>
              </a:ext>
            </a:extLst>
          </p:cNvPr>
          <p:cNvSpPr txBox="1"/>
          <p:nvPr/>
        </p:nvSpPr>
        <p:spPr>
          <a:xfrm>
            <a:off x="2500244" y="4345075"/>
            <a:ext cx="65274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n-US" sz="9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S-Band</a:t>
            </a:r>
          </a:p>
          <a:p>
            <a:pPr algn="ctr" defTabSz="685800">
              <a:defRPr/>
            </a:pPr>
            <a:r>
              <a:rPr lang="en-US" sz="9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Telecom</a:t>
            </a:r>
          </a:p>
          <a:p>
            <a:pPr algn="ctr" defTabSz="685800">
              <a:defRPr/>
            </a:pPr>
            <a:r>
              <a:rPr lang="en-US" sz="9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4x/Orbi</a:t>
            </a:r>
            <a:r>
              <a:rPr lang="en-US" sz="9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en-US" sz="75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rapezoid 29">
            <a:extLst>
              <a:ext uri="{FF2B5EF4-FFF2-40B4-BE49-F238E27FC236}">
                <a16:creationId xmlns:a16="http://schemas.microsoft.com/office/drawing/2014/main" id="{880D0B41-9B1B-9A31-FF14-133ADF641276}"/>
              </a:ext>
            </a:extLst>
          </p:cNvPr>
          <p:cNvSpPr/>
          <p:nvPr/>
        </p:nvSpPr>
        <p:spPr>
          <a:xfrm rot="16200000" flipH="1">
            <a:off x="4090208" y="3030185"/>
            <a:ext cx="2081060" cy="1925348"/>
          </a:xfrm>
          <a:prstGeom prst="trapezoid">
            <a:avLst>
              <a:gd name="adj" fmla="val 0"/>
            </a:avLst>
          </a:prstGeom>
          <a:gradFill flip="none" rotWithShape="1">
            <a:gsLst>
              <a:gs pos="100000">
                <a:sysClr val="window" lastClr="FFFFFF">
                  <a:alpha val="0"/>
                </a:sysClr>
              </a:gs>
              <a:gs pos="0">
                <a:sysClr val="windowText" lastClr="000000">
                  <a:alpha val="80000"/>
                </a:sysClr>
              </a:gs>
            </a:gsLst>
            <a:lin ang="54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900" kern="0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B299491-8392-B2E9-F685-1A535FD4CEF2}"/>
              </a:ext>
            </a:extLst>
          </p:cNvPr>
          <p:cNvSpPr/>
          <p:nvPr/>
        </p:nvSpPr>
        <p:spPr>
          <a:xfrm>
            <a:off x="5795552" y="2618898"/>
            <a:ext cx="2078594" cy="58102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0" rIns="0" rtlCol="0" anchor="ctr"/>
          <a:lstStyle/>
          <a:p>
            <a:pPr algn="ctr" defTabSz="685800">
              <a:defRPr/>
            </a:pPr>
            <a:r>
              <a:rPr lang="en-US" sz="105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 Avoidance</a:t>
            </a:r>
            <a:endParaRPr lang="en-US" sz="10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85800">
              <a:defRPr/>
            </a:pPr>
            <a:r>
              <a:rPr lang="en-US" sz="9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Spacecraft will Yaw 180</a:t>
            </a:r>
            <a:r>
              <a:rPr lang="en-US" sz="900" kern="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9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necessary</a:t>
            </a:r>
          </a:p>
          <a:p>
            <a:pPr algn="ctr" defTabSz="685800">
              <a:defRPr/>
            </a:pPr>
            <a:r>
              <a:rPr lang="en-US" sz="9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prevent Sun intrusion </a:t>
            </a:r>
          </a:p>
          <a:p>
            <a:pPr algn="ctr" defTabSz="685800">
              <a:defRPr/>
            </a:pPr>
            <a:r>
              <a:rPr lang="en-US" sz="9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apertures </a:t>
            </a:r>
            <a:endParaRPr lang="en-US" sz="10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877578C-3486-EB18-5430-7132F756FBA1}"/>
              </a:ext>
            </a:extLst>
          </p:cNvPr>
          <p:cNvCxnSpPr/>
          <p:nvPr/>
        </p:nvCxnSpPr>
        <p:spPr>
          <a:xfrm flipV="1">
            <a:off x="4555316" y="2992515"/>
            <a:ext cx="95940" cy="172305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BEA66D5-202E-1560-5216-47823DF2A481}"/>
              </a:ext>
            </a:extLst>
          </p:cNvPr>
          <p:cNvCxnSpPr/>
          <p:nvPr/>
        </p:nvCxnSpPr>
        <p:spPr>
          <a:xfrm flipH="1" flipV="1">
            <a:off x="3717566" y="2964288"/>
            <a:ext cx="95940" cy="172305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Arc 34">
            <a:extLst>
              <a:ext uri="{FF2B5EF4-FFF2-40B4-BE49-F238E27FC236}">
                <a16:creationId xmlns:a16="http://schemas.microsoft.com/office/drawing/2014/main" id="{5F8C77C1-884B-C43D-8326-0C7E9BE0B77C}"/>
              </a:ext>
            </a:extLst>
          </p:cNvPr>
          <p:cNvSpPr/>
          <p:nvPr/>
        </p:nvSpPr>
        <p:spPr>
          <a:xfrm>
            <a:off x="3497377" y="2880829"/>
            <a:ext cx="1386601" cy="727673"/>
          </a:xfrm>
          <a:prstGeom prst="arc">
            <a:avLst>
              <a:gd name="adj1" fmla="val 12495345"/>
              <a:gd name="adj2" fmla="val 19792794"/>
            </a:avLst>
          </a:prstGeom>
          <a:ln w="127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6" name="Octagon 35">
            <a:extLst>
              <a:ext uri="{FF2B5EF4-FFF2-40B4-BE49-F238E27FC236}">
                <a16:creationId xmlns:a16="http://schemas.microsoft.com/office/drawing/2014/main" id="{06F11D53-6EF7-D025-57A5-8D08DA706064}"/>
              </a:ext>
            </a:extLst>
          </p:cNvPr>
          <p:cNvSpPr/>
          <p:nvPr/>
        </p:nvSpPr>
        <p:spPr>
          <a:xfrm>
            <a:off x="3294160" y="3178682"/>
            <a:ext cx="110863" cy="107823"/>
          </a:xfrm>
          <a:prstGeom prst="octagon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050615FF-4BE2-69A2-306D-97E3FD278E25}"/>
              </a:ext>
            </a:extLst>
          </p:cNvPr>
          <p:cNvSpPr/>
          <p:nvPr/>
        </p:nvSpPr>
        <p:spPr>
          <a:xfrm>
            <a:off x="3815677" y="3001279"/>
            <a:ext cx="757995" cy="226891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8" name="Arc 37">
            <a:extLst>
              <a:ext uri="{FF2B5EF4-FFF2-40B4-BE49-F238E27FC236}">
                <a16:creationId xmlns:a16="http://schemas.microsoft.com/office/drawing/2014/main" id="{6D1E7E5E-FEA3-98AC-B6CF-9C6E5B156B00}"/>
              </a:ext>
            </a:extLst>
          </p:cNvPr>
          <p:cNvSpPr/>
          <p:nvPr/>
        </p:nvSpPr>
        <p:spPr>
          <a:xfrm flipV="1">
            <a:off x="3763259" y="4762663"/>
            <a:ext cx="925452" cy="336192"/>
          </a:xfrm>
          <a:prstGeom prst="arc">
            <a:avLst>
              <a:gd name="adj1" fmla="val 12440341"/>
              <a:gd name="adj2" fmla="val 19505624"/>
            </a:avLst>
          </a:prstGeom>
          <a:ln w="127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9" name="Octagon 38">
            <a:extLst>
              <a:ext uri="{FF2B5EF4-FFF2-40B4-BE49-F238E27FC236}">
                <a16:creationId xmlns:a16="http://schemas.microsoft.com/office/drawing/2014/main" id="{04697DFD-4599-375C-3115-AD895E401329}"/>
              </a:ext>
            </a:extLst>
          </p:cNvPr>
          <p:cNvSpPr/>
          <p:nvPr/>
        </p:nvSpPr>
        <p:spPr>
          <a:xfrm>
            <a:off x="3248859" y="4647820"/>
            <a:ext cx="110863" cy="107823"/>
          </a:xfrm>
          <a:prstGeom prst="octagon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6E59C28-38C6-4E9A-EE38-4794E6778EEF}"/>
              </a:ext>
            </a:extLst>
          </p:cNvPr>
          <p:cNvSpPr/>
          <p:nvPr/>
        </p:nvSpPr>
        <p:spPr>
          <a:xfrm>
            <a:off x="5147570" y="4297242"/>
            <a:ext cx="2078594" cy="58102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0" rIns="0" rtlCol="0" anchor="ctr"/>
          <a:lstStyle/>
          <a:p>
            <a:pPr algn="ctr" defTabSz="685800">
              <a:defRPr/>
            </a:pPr>
            <a:r>
              <a:rPr lang="en-US" sz="105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Calibration Sequences</a:t>
            </a:r>
            <a:endParaRPr lang="en-US" sz="10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85800">
              <a:defRPr/>
            </a:pPr>
            <a:r>
              <a:rPr lang="en-US" sz="9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Internal/Space View Switching </a:t>
            </a:r>
          </a:p>
          <a:p>
            <a:pPr algn="ctr" defTabSz="685800">
              <a:defRPr/>
            </a:pPr>
            <a:r>
              <a:rPr lang="en-US" sz="9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~10 seconds each</a:t>
            </a:r>
          </a:p>
          <a:p>
            <a:pPr algn="ctr" defTabSz="685800">
              <a:defRPr/>
            </a:pPr>
            <a:r>
              <a:rPr lang="en-US" sz="9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Nominally 8x per orbit</a:t>
            </a:r>
            <a:endParaRPr lang="en-US" sz="10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Octagon 40">
            <a:extLst>
              <a:ext uri="{FF2B5EF4-FFF2-40B4-BE49-F238E27FC236}">
                <a16:creationId xmlns:a16="http://schemas.microsoft.com/office/drawing/2014/main" id="{6B6CE8C0-834A-AE6A-07D0-9B105BBF0ECD}"/>
              </a:ext>
            </a:extLst>
          </p:cNvPr>
          <p:cNvSpPr/>
          <p:nvPr/>
        </p:nvSpPr>
        <p:spPr>
          <a:xfrm>
            <a:off x="5319466" y="3971568"/>
            <a:ext cx="110863" cy="107823"/>
          </a:xfrm>
          <a:prstGeom prst="octagon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2" name="Octagon 41">
            <a:extLst>
              <a:ext uri="{FF2B5EF4-FFF2-40B4-BE49-F238E27FC236}">
                <a16:creationId xmlns:a16="http://schemas.microsoft.com/office/drawing/2014/main" id="{8E33B573-BC4F-0767-4A16-54A38585BC72}"/>
              </a:ext>
            </a:extLst>
          </p:cNvPr>
          <p:cNvSpPr/>
          <p:nvPr/>
        </p:nvSpPr>
        <p:spPr>
          <a:xfrm>
            <a:off x="4975574" y="4719205"/>
            <a:ext cx="110863" cy="107823"/>
          </a:xfrm>
          <a:prstGeom prst="octagon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C93311C-00BA-79BE-5351-B192674475EF}"/>
              </a:ext>
            </a:extLst>
          </p:cNvPr>
          <p:cNvCxnSpPr>
            <a:cxnSpLocks/>
          </p:cNvCxnSpPr>
          <p:nvPr/>
        </p:nvCxnSpPr>
        <p:spPr>
          <a:xfrm flipV="1">
            <a:off x="4145763" y="4944511"/>
            <a:ext cx="1221127" cy="180485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0101BB6-ADF5-D60B-4508-5E3D9DBA16D4}"/>
              </a:ext>
            </a:extLst>
          </p:cNvPr>
          <p:cNvCxnSpPr>
            <a:cxnSpLocks/>
            <a:stCxn id="42" idx="0"/>
          </p:cNvCxnSpPr>
          <p:nvPr/>
        </p:nvCxnSpPr>
        <p:spPr>
          <a:xfrm>
            <a:off x="5086437" y="4750785"/>
            <a:ext cx="289248" cy="184290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EA167E18-F56B-2271-BAB3-C712771822D4}"/>
              </a:ext>
            </a:extLst>
          </p:cNvPr>
          <p:cNvCxnSpPr>
            <a:cxnSpLocks/>
          </p:cNvCxnSpPr>
          <p:nvPr/>
        </p:nvCxnSpPr>
        <p:spPr>
          <a:xfrm flipH="1">
            <a:off x="5376666" y="4082960"/>
            <a:ext cx="10977" cy="844248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Octagon 45">
            <a:extLst>
              <a:ext uri="{FF2B5EF4-FFF2-40B4-BE49-F238E27FC236}">
                <a16:creationId xmlns:a16="http://schemas.microsoft.com/office/drawing/2014/main" id="{99167DAA-FA91-91B7-60F5-D31788EA7A3F}"/>
              </a:ext>
            </a:extLst>
          </p:cNvPr>
          <p:cNvSpPr/>
          <p:nvPr/>
        </p:nvSpPr>
        <p:spPr>
          <a:xfrm>
            <a:off x="5012031" y="3196112"/>
            <a:ext cx="110863" cy="107823"/>
          </a:xfrm>
          <a:prstGeom prst="octagon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7" name="Octagon 46">
            <a:extLst>
              <a:ext uri="{FF2B5EF4-FFF2-40B4-BE49-F238E27FC236}">
                <a16:creationId xmlns:a16="http://schemas.microsoft.com/office/drawing/2014/main" id="{9D8C0983-05C8-015D-4E84-4C832B53988A}"/>
              </a:ext>
            </a:extLst>
          </p:cNvPr>
          <p:cNvSpPr/>
          <p:nvPr/>
        </p:nvSpPr>
        <p:spPr>
          <a:xfrm>
            <a:off x="4096712" y="2835885"/>
            <a:ext cx="110863" cy="107823"/>
          </a:xfrm>
          <a:prstGeom prst="octagon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8" name="Octagon 47">
            <a:extLst>
              <a:ext uri="{FF2B5EF4-FFF2-40B4-BE49-F238E27FC236}">
                <a16:creationId xmlns:a16="http://schemas.microsoft.com/office/drawing/2014/main" id="{AED2BD1A-4492-77E2-C1E0-A1CAC77C3BFB}"/>
              </a:ext>
            </a:extLst>
          </p:cNvPr>
          <p:cNvSpPr/>
          <p:nvPr/>
        </p:nvSpPr>
        <p:spPr>
          <a:xfrm>
            <a:off x="2995040" y="3935370"/>
            <a:ext cx="110863" cy="107823"/>
          </a:xfrm>
          <a:prstGeom prst="octagon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9" name="Octagon 48">
            <a:extLst>
              <a:ext uri="{FF2B5EF4-FFF2-40B4-BE49-F238E27FC236}">
                <a16:creationId xmlns:a16="http://schemas.microsoft.com/office/drawing/2014/main" id="{7CBF3090-7F5F-1FF1-DFA6-D78578143109}"/>
              </a:ext>
            </a:extLst>
          </p:cNvPr>
          <p:cNvSpPr/>
          <p:nvPr/>
        </p:nvSpPr>
        <p:spPr>
          <a:xfrm>
            <a:off x="4117839" y="5033105"/>
            <a:ext cx="110863" cy="107823"/>
          </a:xfrm>
          <a:prstGeom prst="octagon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31DF744-00A9-B614-11AD-28AE50CA9FE9}"/>
              </a:ext>
            </a:extLst>
          </p:cNvPr>
          <p:cNvSpPr/>
          <p:nvPr/>
        </p:nvSpPr>
        <p:spPr>
          <a:xfrm>
            <a:off x="3578768" y="2370653"/>
            <a:ext cx="1164013" cy="36313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0" rIns="0" rtlCol="0" anchor="ctr"/>
          <a:lstStyle/>
          <a:p>
            <a:pPr algn="ctr" defTabSz="685800">
              <a:defRPr/>
            </a:pPr>
            <a:r>
              <a:rPr lang="en-US" sz="14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Arctic</a:t>
            </a:r>
          </a:p>
          <a:p>
            <a:pPr algn="ctr" defTabSz="685800">
              <a:defRPr/>
            </a:pPr>
            <a:r>
              <a:rPr lang="en-US" sz="14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4E01180-8452-9625-6104-EC9C625DE124}"/>
              </a:ext>
            </a:extLst>
          </p:cNvPr>
          <p:cNvSpPr/>
          <p:nvPr/>
        </p:nvSpPr>
        <p:spPr>
          <a:xfrm>
            <a:off x="3360839" y="5233333"/>
            <a:ext cx="1642331" cy="36313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0" rIns="0" rtlCol="0" anchor="ctr"/>
          <a:lstStyle/>
          <a:p>
            <a:pPr algn="ctr" defTabSz="685800">
              <a:defRPr/>
            </a:pPr>
            <a:r>
              <a:rPr lang="en-US" sz="14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Antarctic</a:t>
            </a:r>
          </a:p>
          <a:p>
            <a:pPr algn="ctr" defTabSz="685800">
              <a:defRPr/>
            </a:pPr>
            <a:r>
              <a:rPr lang="en-US" sz="14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72A4A1AE-3956-75AC-3994-17573EB59C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21471">
            <a:off x="1635559" y="3839505"/>
            <a:ext cx="1556742" cy="71417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96A2A693-BF0F-3664-91ED-404926B3EE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385" b="92109" l="5456" r="94345">
                        <a14:foregroundMark x1="15702" y1="21702" x2="8849" y2="10727"/>
                        <a14:foregroundMark x1="8849" y1="10727" x2="8184" y2="26634"/>
                        <a14:foregroundMark x1="8184" y1="26634" x2="16234" y2="31073"/>
                        <a14:foregroundMark x1="16234" y1="31073" x2="16500" y2="30333"/>
                        <a14:foregroundMark x1="5522" y1="18126" x2="6254" y2="8508"/>
                        <a14:foregroundMark x1="73520" y1="62022" x2="83034" y2="57830"/>
                        <a14:foregroundMark x1="83034" y1="57830" x2="91883" y2="61406"/>
                        <a14:foregroundMark x1="91883" y1="61406" x2="89155" y2="68804"/>
                        <a14:foregroundMark x1="93214" y1="53144" x2="90353" y2="60173"/>
                        <a14:foregroundMark x1="90486" y1="54747" x2="94411" y2="52898"/>
                        <a14:foregroundMark x1="25283" y1="84217" x2="28077" y2="87176"/>
                        <a14:foregroundMark x1="26414" y1="85327" x2="26613" y2="87423"/>
                        <a14:foregroundMark x1="27944" y1="89642" x2="27678" y2="92109"/>
                      </a14:backgroundRemoval>
                    </a14:imgEffect>
                  </a14:imgLayer>
                </a14:imgProps>
              </a:ext>
            </a:extLst>
          </a:blip>
          <a:srcRect t="3933" r="1319"/>
          <a:stretch/>
        </p:blipFill>
        <p:spPr>
          <a:xfrm rot="2981275">
            <a:off x="4711398" y="2738747"/>
            <a:ext cx="1811277" cy="951447"/>
          </a:xfrm>
          <a:prstGeom prst="rect">
            <a:avLst/>
          </a:prstGeom>
        </p:spPr>
      </p:pic>
      <p:sp>
        <p:nvSpPr>
          <p:cNvPr id="54" name="Arc 53">
            <a:extLst>
              <a:ext uri="{FF2B5EF4-FFF2-40B4-BE49-F238E27FC236}">
                <a16:creationId xmlns:a16="http://schemas.microsoft.com/office/drawing/2014/main" id="{218716AE-F319-ED0E-63FE-429220BA4C80}"/>
              </a:ext>
            </a:extLst>
          </p:cNvPr>
          <p:cNvSpPr/>
          <p:nvPr/>
        </p:nvSpPr>
        <p:spPr>
          <a:xfrm flipH="1">
            <a:off x="5572683" y="3023127"/>
            <a:ext cx="209521" cy="155555"/>
          </a:xfrm>
          <a:prstGeom prst="arc">
            <a:avLst>
              <a:gd name="adj1" fmla="val 6901063"/>
              <a:gd name="adj2" fmla="val 19233436"/>
            </a:avLst>
          </a:prstGeom>
          <a:noFill/>
          <a:ln w="12700" cap="flat" cmpd="sng" algn="ctr">
            <a:solidFill>
              <a:schemeClr val="bg1"/>
            </a:solidFill>
            <a:prstDash val="sysDash"/>
            <a:miter lim="800000"/>
            <a:headEnd w="sm" len="sm"/>
            <a:tailEnd type="triangle" w="sm" len="sm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900" kern="0" dirty="0">
              <a:solidFill>
                <a:schemeClr val="bg1"/>
              </a:solidFill>
              <a:latin typeface="Calibri"/>
            </a:endParaRPr>
          </a:p>
        </p:txBody>
      </p:sp>
      <p:graphicFrame>
        <p:nvGraphicFramePr>
          <p:cNvPr id="55" name="Table 54">
            <a:extLst>
              <a:ext uri="{FF2B5EF4-FFF2-40B4-BE49-F238E27FC236}">
                <a16:creationId xmlns:a16="http://schemas.microsoft.com/office/drawing/2014/main" id="{C679FE6F-B4B7-4463-23E5-8B74D5863218}"/>
              </a:ext>
            </a:extLst>
          </p:cNvPr>
          <p:cNvGraphicFramePr>
            <a:graphicFrameLocks noGrp="1"/>
          </p:cNvGraphicFramePr>
          <p:nvPr/>
        </p:nvGraphicFramePr>
        <p:xfrm>
          <a:off x="3227651" y="5762348"/>
          <a:ext cx="1924847" cy="685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9628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2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bg1"/>
                          </a:solidFill>
                        </a:rPr>
                        <a:t>Altitude</a:t>
                      </a:r>
                      <a:endParaRPr lang="en-US" sz="1200" b="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/>
                        <a:t>510-540 km</a:t>
                      </a:r>
                      <a:endParaRPr lang="en-US" sz="12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bg1"/>
                          </a:solidFill>
                        </a:rPr>
                        <a:t>Inclination</a:t>
                      </a:r>
                      <a:endParaRPr lang="en-US" sz="1200" b="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/>
                        <a:t>82-98</a:t>
                      </a:r>
                      <a:r>
                        <a:rPr lang="en-US" sz="1200" b="0" baseline="30000" dirty="0"/>
                        <a:t>o</a:t>
                      </a:r>
                      <a:endParaRPr lang="en-US" sz="1200" b="0" baseline="30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Duration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latin typeface="Calibri"/>
                          <a:ea typeface="Calibri"/>
                          <a:cs typeface="Times New Roman"/>
                        </a:rPr>
                        <a:t>10 months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7" name="Rectangle 56">
            <a:extLst>
              <a:ext uri="{FF2B5EF4-FFF2-40B4-BE49-F238E27FC236}">
                <a16:creationId xmlns:a16="http://schemas.microsoft.com/office/drawing/2014/main" id="{01184534-A2C4-4364-7EF5-D766318D545E}"/>
              </a:ext>
            </a:extLst>
          </p:cNvPr>
          <p:cNvSpPr/>
          <p:nvPr/>
        </p:nvSpPr>
        <p:spPr>
          <a:xfrm>
            <a:off x="6954271" y="6594498"/>
            <a:ext cx="20116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938" algn="ctr">
              <a:spcAft>
                <a:spcPts val="225"/>
              </a:spcAft>
              <a:defRPr/>
            </a:pPr>
            <a:r>
              <a:rPr lang="en-US" sz="1200" dirty="0">
                <a:cs typeface="Arial"/>
              </a:rPr>
              <a:t>https://prefire.ssec.wisc.edu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CF04A111-0519-D3F9-EDEE-DD84D1817333}"/>
              </a:ext>
            </a:extLst>
          </p:cNvPr>
          <p:cNvSpPr/>
          <p:nvPr/>
        </p:nvSpPr>
        <p:spPr>
          <a:xfrm>
            <a:off x="862684" y="5176695"/>
            <a:ext cx="2058078" cy="115372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0" rIns="0" rtlCol="0" anchor="t"/>
          <a:lstStyle/>
          <a:p>
            <a:pPr defTabSz="685800">
              <a:spcAft>
                <a:spcPts val="400"/>
              </a:spcAft>
              <a:defRPr/>
            </a:pPr>
            <a:r>
              <a:rPr lang="en-US" sz="11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PREFIRE Science</a:t>
            </a:r>
          </a:p>
          <a:p>
            <a:pPr defTabSz="685800">
              <a:defRPr/>
            </a:pPr>
            <a:r>
              <a:rPr lang="en-US" sz="10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PREFIRE connects observations, analyses, and models to improve polar climate prediction including rates of Arctic warming, sea ice decline, and ice sheet melt</a:t>
            </a:r>
          </a:p>
          <a:p>
            <a:pPr defTabSz="685800">
              <a:defRPr/>
            </a:pPr>
            <a:endParaRPr lang="en-US" sz="10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defRPr/>
            </a:pPr>
            <a:r>
              <a:rPr lang="en-US" sz="10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month prime mission</a:t>
            </a:r>
          </a:p>
        </p:txBody>
      </p:sp>
    </p:spTree>
    <p:extLst>
      <p:ext uri="{BB962C8B-B14F-4D97-AF65-F5344CB8AC3E}">
        <p14:creationId xmlns:p14="http://schemas.microsoft.com/office/powerpoint/2010/main" val="41673783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Connecting Observations to Predictions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49482" y="3909680"/>
            <a:ext cx="1862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Add new graphic of GCM here</a:t>
            </a:r>
            <a:r>
              <a:rPr lang="is-IS" dirty="0">
                <a:solidFill>
                  <a:schemeClr val="bg1"/>
                </a:solidFill>
              </a:rPr>
              <a:t>…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99409" y="1150337"/>
            <a:ext cx="8717105" cy="148245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128591" indent="-128591" algn="ctr">
              <a:spcAft>
                <a:spcPts val="825"/>
              </a:spcAft>
              <a:defRPr/>
            </a:pPr>
            <a:r>
              <a:rPr lang="en-US" u="sng" dirty="0">
                <a:latin typeface="Arial"/>
                <a:cs typeface="Arial"/>
              </a:rPr>
              <a:t>PREFIRE Tests Two Hypotheses By Coupling Observations to Models</a:t>
            </a:r>
          </a:p>
          <a:p>
            <a:pPr marL="102872" indent="-102872" algn="just">
              <a:spcAft>
                <a:spcPts val="225"/>
              </a:spcAft>
              <a:buFont typeface="+mj-lt"/>
              <a:buAutoNum type="arabicPeriod"/>
              <a:defRPr/>
            </a:pPr>
            <a:r>
              <a:rPr lang="en-US" sz="1600" dirty="0">
                <a:latin typeface="Arial"/>
                <a:cs typeface="Arial"/>
              </a:rPr>
              <a:t>  Time-varying errors in far infrared </a:t>
            </a:r>
            <a:r>
              <a:rPr lang="en-US" sz="1600" dirty="0" err="1">
                <a:latin typeface="Arial"/>
                <a:cs typeface="Arial"/>
              </a:rPr>
              <a:t>emissivities</a:t>
            </a:r>
            <a:r>
              <a:rPr lang="en-US" sz="1600" dirty="0">
                <a:latin typeface="Arial"/>
                <a:cs typeface="Arial"/>
              </a:rPr>
              <a:t> and atmospheric greenhouse effects (GHE) bias estimates of energy exchanges between the surface and the atmosphere in the Arctic.</a:t>
            </a:r>
          </a:p>
          <a:p>
            <a:pPr marL="102872" indent="-102872" algn="just">
              <a:spcAft>
                <a:spcPts val="225"/>
              </a:spcAft>
              <a:buFont typeface="+mj-lt"/>
              <a:buAutoNum type="arabicPeriod"/>
              <a:defRPr/>
            </a:pPr>
            <a:r>
              <a:rPr lang="en-US" sz="1600" dirty="0">
                <a:latin typeface="Arial"/>
                <a:cs typeface="Arial"/>
              </a:rPr>
              <a:t>  These errors are responsible for a large fraction of the spread in projected rates of Arctic warming, sea ice loss, ice sheet melt, and sea level rise.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75881" y="5666058"/>
            <a:ext cx="8552235" cy="110286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7938" indent="-7938" algn="just">
              <a:spcAft>
                <a:spcPts val="225"/>
              </a:spcAft>
              <a:defRPr/>
            </a:pPr>
            <a:r>
              <a:rPr lang="en-US" sz="1600" b="1" dirty="0">
                <a:latin typeface="Arial"/>
                <a:cs typeface="Arial"/>
              </a:rPr>
              <a:t>Hypothesis 1</a:t>
            </a:r>
            <a:r>
              <a:rPr lang="en-US" sz="1600" dirty="0">
                <a:latin typeface="Arial"/>
                <a:cs typeface="Arial"/>
              </a:rPr>
              <a:t> is addressed by comparing observed spectral fluxes with those simulated from model output.</a:t>
            </a:r>
          </a:p>
          <a:p>
            <a:pPr algn="just">
              <a:spcAft>
                <a:spcPts val="225"/>
              </a:spcAft>
              <a:defRPr/>
            </a:pPr>
            <a:r>
              <a:rPr lang="en-US" sz="1600" b="1" dirty="0">
                <a:latin typeface="Arial"/>
                <a:cs typeface="Arial"/>
              </a:rPr>
              <a:t>Hypothesis 2</a:t>
            </a:r>
            <a:r>
              <a:rPr lang="en-US" sz="1600" dirty="0">
                <a:latin typeface="Arial"/>
                <a:cs typeface="Arial"/>
              </a:rPr>
              <a:t> is addressed by modifying emissivity models and examining impacts on ice sheet dynamic processes, ice sheet melt, Arctic warming, sea ice loss, and sea level rise.</a:t>
            </a:r>
          </a:p>
        </p:txBody>
      </p:sp>
      <p:sp>
        <p:nvSpPr>
          <p:cNvPr id="2" name="Chevron 1">
            <a:extLst>
              <a:ext uri="{FF2B5EF4-FFF2-40B4-BE49-F238E27FC236}">
                <a16:creationId xmlns:a16="http://schemas.microsoft.com/office/drawing/2014/main" id="{B49A8A31-E8CA-EC4D-BD38-35ABB8308A87}"/>
              </a:ext>
            </a:extLst>
          </p:cNvPr>
          <p:cNvSpPr/>
          <p:nvPr/>
        </p:nvSpPr>
        <p:spPr>
          <a:xfrm>
            <a:off x="205483" y="2834640"/>
            <a:ext cx="2352782" cy="1900719"/>
          </a:xfrm>
          <a:prstGeom prst="chevron">
            <a:avLst>
              <a:gd name="adj" fmla="val 2500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1B7A45E-42B8-3241-BB71-E2F530C67880}"/>
              </a:ext>
            </a:extLst>
          </p:cNvPr>
          <p:cNvSpPr/>
          <p:nvPr/>
        </p:nvSpPr>
        <p:spPr>
          <a:xfrm>
            <a:off x="1613365" y="4901184"/>
            <a:ext cx="1263722" cy="58562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Calibrate; geolocate; apply L2 algorithms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D29659F-365A-DF49-9063-DF22A3D970A3}"/>
              </a:ext>
            </a:extLst>
          </p:cNvPr>
          <p:cNvGrpSpPr>
            <a:grpSpLocks noChangeAspect="1"/>
          </p:cNvGrpSpPr>
          <p:nvPr/>
        </p:nvGrpSpPr>
        <p:grpSpPr>
          <a:xfrm>
            <a:off x="760287" y="3369332"/>
            <a:ext cx="1280160" cy="1280160"/>
            <a:chOff x="1654139" y="2989188"/>
            <a:chExt cx="2286000" cy="230714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8A2568F-9779-0D48-B660-A5E7731940FA}"/>
                </a:ext>
              </a:extLst>
            </p:cNvPr>
            <p:cNvSpPr/>
            <p:nvPr/>
          </p:nvSpPr>
          <p:spPr>
            <a:xfrm>
              <a:off x="1654139" y="3010328"/>
              <a:ext cx="2286000" cy="2286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 descr="A picture containing sitting, table, small, glass&#10;&#10;Description automatically generated">
              <a:extLst>
                <a:ext uri="{FF2B5EF4-FFF2-40B4-BE49-F238E27FC236}">
                  <a16:creationId xmlns:a16="http://schemas.microsoft.com/office/drawing/2014/main" id="{D36777B6-EDB0-0643-9FBB-9CA999C4E1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" t="4494" r="4007" b="7415"/>
            <a:stretch/>
          </p:blipFill>
          <p:spPr>
            <a:xfrm>
              <a:off x="1796916" y="3246633"/>
              <a:ext cx="1963426" cy="188027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D11DC01-E0E2-EA43-A025-62161CF42C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385" b="92109" l="5456" r="94345">
                          <a14:foregroundMark x1="15702" y1="21702" x2="8849" y2="10727"/>
                          <a14:foregroundMark x1="8849" y1="10727" x2="8184" y2="26634"/>
                          <a14:foregroundMark x1="8184" y1="26634" x2="16234" y2="31073"/>
                          <a14:foregroundMark x1="16234" y1="31073" x2="16500" y2="30333"/>
                          <a14:foregroundMark x1="5522" y1="18126" x2="6254" y2="8508"/>
                          <a14:foregroundMark x1="73520" y1="62022" x2="83034" y2="57830"/>
                          <a14:foregroundMark x1="83034" y1="57830" x2="91883" y2="61406"/>
                          <a14:foregroundMark x1="91883" y1="61406" x2="89155" y2="68804"/>
                          <a14:foregroundMark x1="93214" y1="53144" x2="90353" y2="60173"/>
                          <a14:foregroundMark x1="90486" y1="54747" x2="94411" y2="52898"/>
                          <a14:foregroundMark x1="25283" y1="84217" x2="28077" y2="87176"/>
                          <a14:foregroundMark x1="26414" y1="85327" x2="26613" y2="87423"/>
                          <a14:foregroundMark x1="27944" y1="89642" x2="27678" y2="92109"/>
                        </a14:backgroundRemoval>
                      </a14:imgEffect>
                    </a14:imgLayer>
                  </a14:imgProps>
                </a:ext>
              </a:extLst>
            </a:blip>
            <a:srcRect t="3933" r="1319"/>
            <a:stretch/>
          </p:blipFill>
          <p:spPr>
            <a:xfrm rot="20600050">
              <a:off x="2856332" y="2989188"/>
              <a:ext cx="1060763" cy="557207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0DD62A0C-7030-BD4C-973F-9A68F883D96F}"/>
              </a:ext>
            </a:extLst>
          </p:cNvPr>
          <p:cNvSpPr/>
          <p:nvPr/>
        </p:nvSpPr>
        <p:spPr>
          <a:xfrm>
            <a:off x="312989" y="2834640"/>
            <a:ext cx="1824035" cy="523220"/>
          </a:xfrm>
          <a:prstGeom prst="rect">
            <a:avLst/>
          </a:prstGeom>
          <a:noFill/>
          <a:ln/>
          <a:effectLst>
            <a:softEdge rad="1270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  <a:cs typeface="Arial" panose="020B0604020202020204" pitchFamily="34" charset="0"/>
              </a:rPr>
              <a:t>Observe FIR Spectra at the Poles</a:t>
            </a:r>
          </a:p>
        </p:txBody>
      </p:sp>
      <p:sp>
        <p:nvSpPr>
          <p:cNvPr id="17" name="Chevron 16">
            <a:extLst>
              <a:ext uri="{FF2B5EF4-FFF2-40B4-BE49-F238E27FC236}">
                <a16:creationId xmlns:a16="http://schemas.microsoft.com/office/drawing/2014/main" id="{133C622F-5088-624D-A7A2-B75B1044992B}"/>
              </a:ext>
            </a:extLst>
          </p:cNvPr>
          <p:cNvSpPr/>
          <p:nvPr/>
        </p:nvSpPr>
        <p:spPr>
          <a:xfrm>
            <a:off x="2370771" y="2834640"/>
            <a:ext cx="2352782" cy="1900719"/>
          </a:xfrm>
          <a:prstGeom prst="chevron">
            <a:avLst>
              <a:gd name="adj" fmla="val 2500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Chevron 17">
            <a:extLst>
              <a:ext uri="{FF2B5EF4-FFF2-40B4-BE49-F238E27FC236}">
                <a16:creationId xmlns:a16="http://schemas.microsoft.com/office/drawing/2014/main" id="{4E1D1391-B376-7B40-A05F-22664F038399}"/>
              </a:ext>
            </a:extLst>
          </p:cNvPr>
          <p:cNvSpPr/>
          <p:nvPr/>
        </p:nvSpPr>
        <p:spPr>
          <a:xfrm>
            <a:off x="6697038" y="2834640"/>
            <a:ext cx="2352782" cy="1900719"/>
          </a:xfrm>
          <a:prstGeom prst="chevron">
            <a:avLst>
              <a:gd name="adj" fmla="val 2500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026698" y="2834640"/>
            <a:ext cx="1246911" cy="954107"/>
          </a:xfrm>
          <a:prstGeom prst="rect">
            <a:avLst/>
          </a:prstGeom>
          <a:noFill/>
          <a:ln/>
          <a:effectLst>
            <a:softEdge rad="1270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  <a:cs typeface="Arial" panose="020B0604020202020204" pitchFamily="34" charset="0"/>
              </a:rPr>
              <a:t>Perform New Process and Climate Model Simulations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E4F86D49-DF13-C543-BCB8-B3B2E769DE8D}"/>
              </a:ext>
            </a:extLst>
          </p:cNvPr>
          <p:cNvSpPr/>
          <p:nvPr/>
        </p:nvSpPr>
        <p:spPr>
          <a:xfrm>
            <a:off x="5949983" y="4901184"/>
            <a:ext cx="1263722" cy="58562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Integrate and Test Emissivity Modules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59668A3-8003-0944-B1A5-94E1DD0A5489}"/>
              </a:ext>
            </a:extLst>
          </p:cNvPr>
          <p:cNvSpPr/>
          <p:nvPr/>
        </p:nvSpPr>
        <p:spPr>
          <a:xfrm>
            <a:off x="2498505" y="2834640"/>
            <a:ext cx="1929829" cy="523220"/>
          </a:xfrm>
          <a:prstGeom prst="rect">
            <a:avLst/>
          </a:prstGeom>
          <a:noFill/>
          <a:ln/>
          <a:effectLst>
            <a:softEdge rad="1270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  <a:cs typeface="Arial" panose="020B0604020202020204" pitchFamily="34" charset="0"/>
              </a:rPr>
              <a:t>Establish </a:t>
            </a:r>
            <a:r>
              <a:rPr lang="en-US" sz="1400" dirty="0" err="1">
                <a:solidFill>
                  <a:schemeClr val="tx1"/>
                </a:solidFill>
                <a:cs typeface="Arial" panose="020B0604020202020204" pitchFamily="34" charset="0"/>
              </a:rPr>
              <a:t>Climatologies</a:t>
            </a:r>
            <a:r>
              <a:rPr lang="en-US" sz="1400" dirty="0">
                <a:solidFill>
                  <a:schemeClr val="tx1"/>
                </a:solidFill>
                <a:cs typeface="Arial" panose="020B0604020202020204" pitchFamily="34" charset="0"/>
              </a:rPr>
              <a:t> and Process Signatures</a:t>
            </a:r>
          </a:p>
        </p:txBody>
      </p:sp>
      <p:sp>
        <p:nvSpPr>
          <p:cNvPr id="23" name="Chevron 22">
            <a:extLst>
              <a:ext uri="{FF2B5EF4-FFF2-40B4-BE49-F238E27FC236}">
                <a16:creationId xmlns:a16="http://schemas.microsoft.com/office/drawing/2014/main" id="{526B8779-F191-2B44-879D-DC5DB89FAB94}"/>
              </a:ext>
            </a:extLst>
          </p:cNvPr>
          <p:cNvSpPr/>
          <p:nvPr/>
        </p:nvSpPr>
        <p:spPr>
          <a:xfrm>
            <a:off x="4549913" y="2834640"/>
            <a:ext cx="2352782" cy="1900719"/>
          </a:xfrm>
          <a:prstGeom prst="chevron">
            <a:avLst>
              <a:gd name="adj" fmla="val 2500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FC31DE5-900B-084E-B1FD-8E63E1BF64A1}"/>
              </a:ext>
            </a:extLst>
          </p:cNvPr>
          <p:cNvSpPr/>
          <p:nvPr/>
        </p:nvSpPr>
        <p:spPr>
          <a:xfrm>
            <a:off x="4669235" y="2834640"/>
            <a:ext cx="1791499" cy="738664"/>
          </a:xfrm>
          <a:prstGeom prst="rect">
            <a:avLst/>
          </a:prstGeom>
          <a:noFill/>
          <a:ln/>
          <a:effectLst>
            <a:softEdge rad="1270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  <a:cs typeface="Arial" panose="020B0604020202020204" pitchFamily="34" charset="0"/>
              </a:rPr>
              <a:t>Evaluate and Improve Process and Climate Models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9548" y="3608726"/>
            <a:ext cx="687636" cy="10058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r="18332" b="12592"/>
          <a:stretch/>
        </p:blipFill>
        <p:spPr>
          <a:xfrm>
            <a:off x="5877285" y="3592658"/>
            <a:ext cx="731005" cy="731520"/>
          </a:xfrm>
          <a:prstGeom prst="rect">
            <a:avLst/>
          </a:prstGeom>
        </p:spPr>
      </p:pic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73FBF0A4-55CE-8049-9878-DCDEF23B7CD0}"/>
              </a:ext>
            </a:extLst>
          </p:cNvPr>
          <p:cNvSpPr/>
          <p:nvPr/>
        </p:nvSpPr>
        <p:spPr>
          <a:xfrm>
            <a:off x="3778426" y="4901184"/>
            <a:ext cx="1263722" cy="58562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Analyze L3 Products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A59D0F3-BD9E-C04D-9220-71F9AC77A9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39380" y="3288223"/>
            <a:ext cx="549682" cy="96577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EFCC175-D62D-9342-A1AC-5CB2E2D0A8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31291" y="3902092"/>
            <a:ext cx="1078750" cy="79319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777221B-E336-4A49-ABF2-B430EAA92713}"/>
              </a:ext>
            </a:extLst>
          </p:cNvPr>
          <p:cNvSpPr txBox="1"/>
          <p:nvPr/>
        </p:nvSpPr>
        <p:spPr>
          <a:xfrm rot="19780840">
            <a:off x="7385145" y="4091112"/>
            <a:ext cx="82630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rgbClr val="FF0000"/>
                </a:solidFill>
              </a:rPr>
              <a:t>Emissions Pathways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E10DD6D-CCEC-FC48-8BB3-186419D03975}"/>
              </a:ext>
            </a:extLst>
          </p:cNvPr>
          <p:cNvSpPr txBox="1"/>
          <p:nvPr/>
        </p:nvSpPr>
        <p:spPr>
          <a:xfrm>
            <a:off x="7555824" y="4362795"/>
            <a:ext cx="75201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rgbClr val="0070C0"/>
                </a:solidFill>
              </a:rPr>
              <a:t>Unforced Climate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990ED6-1D54-834B-98FD-BB585A66E360}"/>
              </a:ext>
            </a:extLst>
          </p:cNvPr>
          <p:cNvSpPr/>
          <p:nvPr/>
        </p:nvSpPr>
        <p:spPr>
          <a:xfrm>
            <a:off x="2743200" y="3361868"/>
            <a:ext cx="179222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cs typeface="Arial" panose="020B0604020202020204" pitchFamily="34" charset="0"/>
              </a:rPr>
              <a:t>Aggregate data using contextual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cs typeface="Arial" panose="020B0604020202020204" pitchFamily="34" charset="0"/>
              </a:rPr>
              <a:t>Time-difference TIRS 1 &amp; 2 spectra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8B5A2F3-BFF1-234C-AC51-CCA4DEABBEE7}"/>
              </a:ext>
            </a:extLst>
          </p:cNvPr>
          <p:cNvCxnSpPr>
            <a:stCxn id="26" idx="0"/>
          </p:cNvCxnSpPr>
          <p:nvPr/>
        </p:nvCxnSpPr>
        <p:spPr>
          <a:xfrm flipV="1">
            <a:off x="4410287" y="4623206"/>
            <a:ext cx="5945" cy="27797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D813520-4702-FC4E-961C-5CC15C720646}"/>
              </a:ext>
            </a:extLst>
          </p:cNvPr>
          <p:cNvCxnSpPr>
            <a:stCxn id="3" idx="0"/>
          </p:cNvCxnSpPr>
          <p:nvPr/>
        </p:nvCxnSpPr>
        <p:spPr>
          <a:xfrm flipV="1">
            <a:off x="2245226" y="4623206"/>
            <a:ext cx="6781" cy="27797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63D1A80-0DB8-494E-B3B2-3DB8E8DE82A6}"/>
              </a:ext>
            </a:extLst>
          </p:cNvPr>
          <p:cNvCxnSpPr>
            <a:stCxn id="21" idx="0"/>
          </p:cNvCxnSpPr>
          <p:nvPr/>
        </p:nvCxnSpPr>
        <p:spPr>
          <a:xfrm flipV="1">
            <a:off x="6581844" y="4615891"/>
            <a:ext cx="1836" cy="28529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57087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conOverlay xmlns="http://schemas.microsoft.com/sharepoint/v4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4E38CAB57B22440B3C72D9F69E610D1" ma:contentTypeVersion="1" ma:contentTypeDescription="Create a new document." ma:contentTypeScope="" ma:versionID="fd27dfed483327b2409cce96489f9777">
  <xsd:schema xmlns:xsd="http://www.w3.org/2001/XMLSchema" xmlns:xs="http://www.w3.org/2001/XMLSchema" xmlns:p="http://schemas.microsoft.com/office/2006/metadata/properties" xmlns:ns2="http://schemas.microsoft.com/sharepoint/v4" targetNamespace="http://schemas.microsoft.com/office/2006/metadata/properties" ma:root="true" ma:fieldsID="b79d66ebebf3d6c52cccf72df6617700" ns2:_=""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8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EC6EDF3-D9EF-43A6-A640-5D746A40F27C}">
  <ds:schemaRefs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http://purl.org/dc/terms/"/>
    <ds:schemaRef ds:uri="http://www.w3.org/XML/1998/namespace"/>
    <ds:schemaRef ds:uri="http://schemas.openxmlformats.org/package/2006/metadata/core-properties"/>
    <ds:schemaRef ds:uri="http://purl.org/dc/dcmitype/"/>
    <ds:schemaRef ds:uri="http://schemas.microsoft.com/sharepoint/v4"/>
  </ds:schemaRefs>
</ds:datastoreItem>
</file>

<file path=customXml/itemProps2.xml><?xml version="1.0" encoding="utf-8"?>
<ds:datastoreItem xmlns:ds="http://schemas.openxmlformats.org/officeDocument/2006/customXml" ds:itemID="{39911B90-98D5-4FFF-A474-F3A5C3069CD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2AE39C8-3D69-4E68-B8D2-FFB2836382D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4172</TotalTime>
  <Words>758</Words>
  <Application>Microsoft Macintosh PowerPoint</Application>
  <PresentationFormat>On-screen Show (4:3)</PresentationFormat>
  <Paragraphs>141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Arial</vt:lpstr>
      <vt:lpstr>Calibri</vt:lpstr>
      <vt:lpstr>Calibri Light</vt:lpstr>
      <vt:lpstr>Cambria Math</vt:lpstr>
      <vt:lpstr>Helvetica</vt:lpstr>
      <vt:lpstr>Symbol</vt:lpstr>
      <vt:lpstr>Wingdings</vt:lpstr>
      <vt:lpstr>Office Theme</vt:lpstr>
      <vt:lpstr>Polar Radiant Energy in the Far InfraRed Experiment</vt:lpstr>
      <vt:lpstr>Radiation, Climate, and Weather</vt:lpstr>
      <vt:lpstr>Goal: Reduce Uncertainty in Polar Climate Predictions by Constraining Earth’s Emission Spectrum </vt:lpstr>
      <vt:lpstr>The Far-Infrared Observing Gap</vt:lpstr>
      <vt:lpstr>Polar Radiant Energy in the Far InfraRed Experiment</vt:lpstr>
      <vt:lpstr>Polar Radiant Energy in the Far-InfraRed Experiment</vt:lpstr>
      <vt:lpstr>Connecting Observations to Predictions</vt:lpstr>
    </vt:vector>
  </TitlesOfParts>
  <Company>JPL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Lim, Boon H (382G)</dc:creator>
  <cp:lastModifiedBy>TRISTAN S L'ECUYER</cp:lastModifiedBy>
  <cp:revision>248</cp:revision>
  <dcterms:created xsi:type="dcterms:W3CDTF">2018-11-05T22:03:11Z</dcterms:created>
  <dcterms:modified xsi:type="dcterms:W3CDTF">2023-08-21T20:14:04Z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0x01010044E38CAB57B22440B3C72D9F69E610D1</vt:lpwstr>
  </property>
</Properties>
</file>