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6327"/>
  </p:normalViewPr>
  <p:slideViewPr>
    <p:cSldViewPr snapToGrid="0">
      <p:cViewPr varScale="1">
        <p:scale>
          <a:sx n="160" d="100"/>
          <a:sy n="160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06E6-CA1D-869F-2898-BE8F97585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9D639-6B69-0397-6E0D-041CA237E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894B-4792-D722-BE68-47D89652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E76E-5349-1BEC-9F24-D3970529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F345B-506F-0EE7-0DAA-15E0ADAD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194A-8E1E-84E0-A428-272EF80E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45AB6-BF02-0304-38EE-B85E84C18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A75F9-C56A-11E1-A47A-82DAB91D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00EC5-67E7-633F-59ED-043F324A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266F-A813-201E-3362-C01F8B94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BE7E6-E344-8FE8-BAE9-8E6DA0BCC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19EF5-4172-8E53-CBAC-32DC29116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CBC5C-9915-8B4B-E917-C030C50F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A683-5C46-D7A8-C004-83518309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6200-E99F-C222-92E6-D1E9FD6E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3837-71AF-5B0E-DC2B-167367B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4E54-410A-3FB5-7F05-55ED4FDE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9905-DFF7-F263-6AB1-A496EE8C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5FF46-9A7B-F98F-6970-1F6AA3A6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F55B-8D88-828A-5C74-FF1917A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D442-8C04-61EE-34AA-2DFE6A68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E486F-3899-C439-8273-D9A11BC7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ECA5-5EBE-CEA6-A653-F357F5AD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1C6C-CCE5-EF11-FDD1-9CD15EC5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B62D5-14F2-B8E7-4432-33AF8EF8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781A-B35F-E75A-CF8D-283CBB1C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526A-34A0-043C-55FE-5796B9A13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50CA7-8F19-4AE3-AA91-64FDA9DE7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C2F64-FFF4-9168-D3CA-F53140A1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B92B1-FA54-C692-DDDE-38F8DFBE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44F50-C8F5-F0FE-BF9B-162F5D5F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BC8C-0504-402A-E8DF-84E7778B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5B7D-6F15-CB3C-245F-DCB4BACE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CD3A1-C8C5-F8F7-4442-F2F1BB572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BAE5D-289B-948D-FEE1-34E840FFA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7B858-8319-61B2-F817-7E190B72E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C791B-0FE7-A907-DA88-73E0E1D0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9856E-73F8-77D2-ED50-95257F34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BE2EE-1EEA-A222-9CEC-307E08C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F74D-67AA-6127-8903-85BAECB5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5556B-3881-01F5-DA02-AB4D554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C1110-6E91-8F82-4BA1-AAE53F5C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1BDEC-F6FE-4FAA-81E5-8A39DE09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7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62C32-2A86-D572-46D7-F4C64147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E7CDD-846B-B743-E2C6-DF273317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21AE9-F15D-6B26-5F9D-60515456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A50-F40E-F03B-878D-8159827C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5FCE-94E8-FB0E-89E9-AF83D5D8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BBA1A-AB74-D52D-4A20-9E2850F2F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FFF7-5A33-E469-4661-E6D015FB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E40C0-33F4-D1F4-5D90-AFC84067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F1B04-C9CA-EAE2-9057-7FBFA10B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9C05-F902-3528-F5CE-DA2F30AB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854D6-5E93-9082-223F-95962756D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87AFE-D9EC-A1EF-01E6-FA515CE45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1D677-6D0D-C325-A383-537B7E24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6ED82-0676-712B-D5B1-FDFF1AA6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0F51E-BD20-CEBA-9794-A6879F2C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3E84A-8F8E-B1BA-8CB6-01846E08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DF015-7A12-E7D3-85D3-A50BF3FD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21A7-A982-230F-6890-565F57ABC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8F8E-99B4-8640-B24B-1CA8CD714547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9FBC-6FD7-F6A8-56E4-FAE5E5011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714F2-3C2E-3416-AD02-A3F0C5C46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212A-D92A-7A43-8F55-E41C42DA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7">
            <a:extLst>
              <a:ext uri="{FF2B5EF4-FFF2-40B4-BE49-F238E27FC236}">
                <a16:creationId xmlns:a16="http://schemas.microsoft.com/office/drawing/2014/main" id="{40B71FA1-209F-7B41-F60B-DA2091E021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17392"/>
          </a:xfrm>
          <a:prstGeom prst="rect">
            <a:avLst/>
          </a:prstGeom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C0A5E144-6D3E-8511-A15F-9DA6960F7F4D}"/>
              </a:ext>
            </a:extLst>
          </p:cNvPr>
          <p:cNvSpPr txBox="1"/>
          <p:nvPr/>
        </p:nvSpPr>
        <p:spPr>
          <a:xfrm>
            <a:off x="6635776" y="484510"/>
            <a:ext cx="1894665" cy="512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2" marR="5081">
              <a:lnSpc>
                <a:spcPct val="102099"/>
              </a:lnSpc>
              <a:spcBef>
                <a:spcPts val="92"/>
              </a:spcBef>
            </a:pP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Polarized</a:t>
            </a:r>
            <a:r>
              <a:rPr sz="1600" b="1" spc="45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Submillimeter </a:t>
            </a: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Ice-cloud</a:t>
            </a:r>
            <a:r>
              <a:rPr sz="1600" b="1" spc="12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Radiometer</a:t>
            </a:r>
            <a:endParaRPr sz="1600" dirty="0">
              <a:latin typeface="Myriad Pro Light Cond"/>
              <a:cs typeface="Myriad Pro Light Cond"/>
            </a:endParaRPr>
          </a:p>
        </p:txBody>
      </p:sp>
      <p:grpSp>
        <p:nvGrpSpPr>
          <p:cNvPr id="8" name="object 15">
            <a:extLst>
              <a:ext uri="{FF2B5EF4-FFF2-40B4-BE49-F238E27FC236}">
                <a16:creationId xmlns:a16="http://schemas.microsoft.com/office/drawing/2014/main" id="{E316DCE9-F89D-05CB-4075-AC751934BFBD}"/>
              </a:ext>
            </a:extLst>
          </p:cNvPr>
          <p:cNvGrpSpPr/>
          <p:nvPr/>
        </p:nvGrpSpPr>
        <p:grpSpPr>
          <a:xfrm>
            <a:off x="1987302" y="448447"/>
            <a:ext cx="7467600" cy="937261"/>
            <a:chOff x="152400" y="693084"/>
            <a:chExt cx="7467600" cy="937260"/>
          </a:xfrm>
        </p:grpSpPr>
        <p:pic>
          <p:nvPicPr>
            <p:cNvPr id="9" name="object 16">
              <a:extLst>
                <a:ext uri="{FF2B5EF4-FFF2-40B4-BE49-F238E27FC236}">
                  <a16:creationId xmlns:a16="http://schemas.microsoft.com/office/drawing/2014/main" id="{F26025EA-0BFA-8202-666B-2737E3E30B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932" y="693084"/>
              <a:ext cx="2353830" cy="584768"/>
            </a:xfrm>
            <a:prstGeom prst="rect">
              <a:avLst/>
            </a:prstGeom>
          </p:spPr>
        </p:pic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E9173336-0F59-6318-80E2-25E5C509E379}"/>
                </a:ext>
              </a:extLst>
            </p:cNvPr>
            <p:cNvSpPr/>
            <p:nvPr/>
          </p:nvSpPr>
          <p:spPr>
            <a:xfrm>
              <a:off x="152400" y="1580934"/>
              <a:ext cx="7467600" cy="48895"/>
            </a:xfrm>
            <a:custGeom>
              <a:avLst/>
              <a:gdLst/>
              <a:ahLst/>
              <a:cxnLst/>
              <a:rect l="l" t="t" r="r" b="b"/>
              <a:pathLst>
                <a:path w="7467600" h="48894">
                  <a:moveTo>
                    <a:pt x="7467600" y="0"/>
                  </a:moveTo>
                  <a:lnTo>
                    <a:pt x="0" y="0"/>
                  </a:lnTo>
                  <a:lnTo>
                    <a:pt x="0" y="48806"/>
                  </a:lnTo>
                  <a:lnTo>
                    <a:pt x="7467600" y="48806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75C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10">
            <a:extLst>
              <a:ext uri="{FF2B5EF4-FFF2-40B4-BE49-F238E27FC236}">
                <a16:creationId xmlns:a16="http://schemas.microsoft.com/office/drawing/2014/main" id="{2E6949FB-2382-3E50-EE61-A618F6A6FE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1472" y="87065"/>
            <a:ext cx="2363089" cy="1513078"/>
          </a:xfrm>
          <a:prstGeom prst="rect">
            <a:avLst/>
          </a:prstGeom>
        </p:spPr>
      </p:pic>
      <p:pic>
        <p:nvPicPr>
          <p:cNvPr id="21" name="object 10">
            <a:extLst>
              <a:ext uri="{FF2B5EF4-FFF2-40B4-BE49-F238E27FC236}">
                <a16:creationId xmlns:a16="http://schemas.microsoft.com/office/drawing/2014/main" id="{CE52EF68-4810-01C5-98AB-397900ABF0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98" y="415995"/>
            <a:ext cx="1335659" cy="855218"/>
          </a:xfrm>
          <a:prstGeom prst="rect">
            <a:avLst/>
          </a:prstGeom>
        </p:spPr>
      </p:pic>
      <p:sp>
        <p:nvSpPr>
          <p:cNvPr id="22" name="object 19">
            <a:extLst>
              <a:ext uri="{FF2B5EF4-FFF2-40B4-BE49-F238E27FC236}">
                <a16:creationId xmlns:a16="http://schemas.microsoft.com/office/drawing/2014/main" id="{F68DCDF5-EA58-615E-74DC-B683252EF4B2}"/>
              </a:ext>
            </a:extLst>
          </p:cNvPr>
          <p:cNvSpPr txBox="1"/>
          <p:nvPr/>
        </p:nvSpPr>
        <p:spPr>
          <a:xfrm>
            <a:off x="1031893" y="1787448"/>
            <a:ext cx="10128213" cy="995930"/>
          </a:xfrm>
          <a:prstGeom prst="rect">
            <a:avLst/>
          </a:prstGeom>
        </p:spPr>
        <p:txBody>
          <a:bodyPr vert="horz" wrap="square" lIns="0" tIns="66818" rIns="0" bIns="0" rtlCol="0">
            <a:spAutoFit/>
          </a:bodyPr>
          <a:lstStyle/>
          <a:p>
            <a:pPr marL="63636" algn="ctr">
              <a:spcBef>
                <a:spcPts val="526"/>
              </a:spcBef>
            </a:pPr>
            <a:r>
              <a:rPr lang="en-US" sz="2800" b="1" dirty="0">
                <a:solidFill>
                  <a:srgbClr val="003E70"/>
                </a:solidFill>
                <a:latin typeface="Myriad Pro Cond"/>
                <a:cs typeface="Myriad Pro Cond"/>
              </a:rPr>
              <a:t>The Polarized Submillimeter Ice-cloud Imager (POLSIR)</a:t>
            </a:r>
          </a:p>
          <a:p>
            <a:pPr marL="63636" algn="ctr">
              <a:spcBef>
                <a:spcPts val="526"/>
              </a:spcBef>
            </a:pPr>
            <a:endParaRPr lang="en-US" sz="400" b="1" dirty="0">
              <a:solidFill>
                <a:srgbClr val="003E70"/>
              </a:solidFill>
              <a:latin typeface="Myriad Pro Cond"/>
              <a:cs typeface="Myriad Pro Cond"/>
            </a:endParaRPr>
          </a:p>
          <a:p>
            <a:pPr marL="63636">
              <a:spcBef>
                <a:spcPts val="526"/>
              </a:spcBef>
            </a:pPr>
            <a:r>
              <a:rPr sz="2000" b="1" dirty="0">
                <a:solidFill>
                  <a:srgbClr val="003E70"/>
                </a:solidFill>
                <a:latin typeface="Myriad Pro Cond"/>
                <a:cs typeface="Myriad Pro Cond"/>
              </a:rPr>
              <a:t>Principle</a:t>
            </a:r>
            <a:r>
              <a:rPr sz="2000" b="1" spc="5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b="1" dirty="0">
                <a:solidFill>
                  <a:srgbClr val="003E70"/>
                </a:solidFill>
                <a:latin typeface="Myriad Pro Cond"/>
                <a:cs typeface="Myriad Pro Cond"/>
              </a:rPr>
              <a:t>Investigator:</a:t>
            </a:r>
            <a:r>
              <a:rPr sz="2000" b="1" spc="7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Ralf</a:t>
            </a:r>
            <a:r>
              <a:rPr sz="2000" spc="12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Bennartz,</a:t>
            </a:r>
            <a:r>
              <a:rPr sz="2000" spc="-10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Vanderbilt</a:t>
            </a:r>
            <a:r>
              <a:rPr sz="2000" spc="10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University</a:t>
            </a:r>
            <a:r>
              <a:rPr sz="2000" spc="2029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•</a:t>
            </a:r>
            <a:r>
              <a:rPr sz="2000" spc="2004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b="1" dirty="0">
                <a:solidFill>
                  <a:srgbClr val="003E70"/>
                </a:solidFill>
                <a:latin typeface="Myriad Pro Cond"/>
                <a:cs typeface="Myriad Pro Cond"/>
              </a:rPr>
              <a:t>Deputy</a:t>
            </a:r>
            <a:r>
              <a:rPr sz="2000" b="1" spc="12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b="1" dirty="0">
                <a:solidFill>
                  <a:srgbClr val="003E70"/>
                </a:solidFill>
                <a:latin typeface="Myriad Pro Cond"/>
                <a:cs typeface="Myriad Pro Cond"/>
              </a:rPr>
              <a:t>PI:</a:t>
            </a:r>
            <a:r>
              <a:rPr sz="2000" b="1" spc="7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Dong</a:t>
            </a:r>
            <a:r>
              <a:rPr sz="2000" spc="-10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Wu,</a:t>
            </a:r>
            <a:r>
              <a:rPr sz="2000" spc="12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spc="-100" dirty="0">
                <a:solidFill>
                  <a:srgbClr val="003E70"/>
                </a:solidFill>
                <a:latin typeface="Myriad Pro Cond"/>
                <a:cs typeface="Myriad Pro Cond"/>
              </a:rPr>
              <a:t>NASA’s</a:t>
            </a:r>
            <a:r>
              <a:rPr sz="2000" spc="10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Goddard</a:t>
            </a:r>
            <a:r>
              <a:rPr sz="2000" spc="12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Space</a:t>
            </a:r>
            <a:r>
              <a:rPr sz="2000" spc="100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dirty="0">
                <a:solidFill>
                  <a:srgbClr val="003E70"/>
                </a:solidFill>
                <a:latin typeface="Myriad Pro Cond"/>
                <a:cs typeface="Myriad Pro Cond"/>
              </a:rPr>
              <a:t>Flight</a:t>
            </a:r>
            <a:r>
              <a:rPr sz="2000" spc="125" dirty="0">
                <a:solidFill>
                  <a:srgbClr val="003E70"/>
                </a:solidFill>
                <a:latin typeface="Myriad Pro Cond"/>
                <a:cs typeface="Myriad Pro Cond"/>
              </a:rPr>
              <a:t> </a:t>
            </a:r>
            <a:r>
              <a:rPr sz="2000" spc="-50" dirty="0">
                <a:solidFill>
                  <a:srgbClr val="003E70"/>
                </a:solidFill>
                <a:latin typeface="Myriad Pro Cond"/>
                <a:cs typeface="Myriad Pro Cond"/>
              </a:rPr>
              <a:t>Center</a:t>
            </a:r>
            <a:endParaRPr sz="2000" dirty="0">
              <a:latin typeface="Myriad Pro Cond"/>
              <a:cs typeface="Myriad Pro Cond"/>
            </a:endParaRPr>
          </a:p>
        </p:txBody>
      </p:sp>
      <p:sp>
        <p:nvSpPr>
          <p:cNvPr id="23" name="object 79">
            <a:extLst>
              <a:ext uri="{FF2B5EF4-FFF2-40B4-BE49-F238E27FC236}">
                <a16:creationId xmlns:a16="http://schemas.microsoft.com/office/drawing/2014/main" id="{2407F119-15A7-6C86-CDC1-8CD73BF35F0A}"/>
              </a:ext>
            </a:extLst>
          </p:cNvPr>
          <p:cNvSpPr/>
          <p:nvPr/>
        </p:nvSpPr>
        <p:spPr>
          <a:xfrm>
            <a:off x="651531" y="3080277"/>
            <a:ext cx="10809268" cy="755205"/>
          </a:xfrm>
          <a:custGeom>
            <a:avLst/>
            <a:gdLst/>
            <a:ahLst/>
            <a:cxnLst/>
            <a:rect l="l" t="t" r="r" b="b"/>
            <a:pathLst>
              <a:path w="6589395" h="373379">
                <a:moveTo>
                  <a:pt x="6589052" y="0"/>
                </a:moveTo>
                <a:lnTo>
                  <a:pt x="0" y="0"/>
                </a:lnTo>
                <a:lnTo>
                  <a:pt x="0" y="373379"/>
                </a:lnTo>
                <a:lnTo>
                  <a:pt x="6589052" y="373379"/>
                </a:lnTo>
                <a:lnTo>
                  <a:pt x="6589052" y="0"/>
                </a:lnTo>
                <a:close/>
              </a:path>
            </a:pathLst>
          </a:custGeom>
          <a:solidFill>
            <a:srgbClr val="003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4">
            <a:extLst>
              <a:ext uri="{FF2B5EF4-FFF2-40B4-BE49-F238E27FC236}">
                <a16:creationId xmlns:a16="http://schemas.microsoft.com/office/drawing/2014/main" id="{A7837DC2-7FDB-3586-151D-254482D1ED3B}"/>
              </a:ext>
            </a:extLst>
          </p:cNvPr>
          <p:cNvSpPr txBox="1"/>
          <p:nvPr/>
        </p:nvSpPr>
        <p:spPr>
          <a:xfrm>
            <a:off x="651531" y="4135771"/>
            <a:ext cx="4563265" cy="2339171"/>
          </a:xfrm>
          <a:prstGeom prst="rect">
            <a:avLst/>
          </a:prstGeom>
        </p:spPr>
        <p:txBody>
          <a:bodyPr vert="horz" wrap="square" lIns="0" tIns="20388" rIns="0" bIns="0" rtlCol="0">
            <a:spAutoFit/>
          </a:bodyPr>
          <a:lstStyle/>
          <a:p>
            <a:pPr marL="94236" marR="114626" indent="-83765" algn="l">
              <a:spcBef>
                <a:spcPts val="161"/>
              </a:spcBef>
              <a:spcAft>
                <a:spcPts val="600"/>
              </a:spcAft>
              <a:buChar char="•"/>
              <a:tabLst>
                <a:tab pos="95338" algn="l"/>
              </a:tabLst>
            </a:pPr>
            <a:r>
              <a:rPr dirty="0"/>
              <a:t>The representation of ice clouds in Global Climate Model</a:t>
            </a:r>
            <a:r>
              <a:rPr lang="en-US" dirty="0"/>
              <a:t>s </a:t>
            </a:r>
            <a:r>
              <a:rPr dirty="0"/>
              <a:t>(GCMs) remains a major source of uncertainty in climat</a:t>
            </a:r>
            <a:r>
              <a:rPr lang="en-US" dirty="0"/>
              <a:t>e </a:t>
            </a:r>
            <a:r>
              <a:rPr dirty="0"/>
              <a:t>predictions.</a:t>
            </a:r>
          </a:p>
          <a:p>
            <a:pPr marL="94236" marR="4409" indent="-83765">
              <a:spcBef>
                <a:spcPts val="243"/>
              </a:spcBef>
              <a:spcAft>
                <a:spcPts val="600"/>
              </a:spcAft>
              <a:buChar char="•"/>
              <a:tabLst>
                <a:tab pos="95338" algn="l"/>
              </a:tabLst>
            </a:pPr>
            <a:r>
              <a:rPr dirty="0"/>
              <a:t>PolSIR will ultimately help society adapt to climate chang</a:t>
            </a:r>
            <a:r>
              <a:rPr lang="en-US" dirty="0"/>
              <a:t>e </a:t>
            </a:r>
            <a:r>
              <a:rPr dirty="0"/>
              <a:t>by providing key observational constraints on ice propertie</a:t>
            </a:r>
            <a:r>
              <a:rPr lang="en-US" dirty="0"/>
              <a:t>s </a:t>
            </a:r>
            <a:r>
              <a:rPr dirty="0"/>
              <a:t>enabling climate modelers to develop more accurate clou</a:t>
            </a:r>
            <a:r>
              <a:rPr lang="en-US" dirty="0"/>
              <a:t>d </a:t>
            </a:r>
            <a:r>
              <a:rPr dirty="0"/>
              <a:t>parameterizations.</a:t>
            </a:r>
          </a:p>
        </p:txBody>
      </p:sp>
      <p:sp>
        <p:nvSpPr>
          <p:cNvPr id="25" name="object 75">
            <a:extLst>
              <a:ext uri="{FF2B5EF4-FFF2-40B4-BE49-F238E27FC236}">
                <a16:creationId xmlns:a16="http://schemas.microsoft.com/office/drawing/2014/main" id="{EA23CE24-4722-AF51-C256-56F385B54A34}"/>
              </a:ext>
            </a:extLst>
          </p:cNvPr>
          <p:cNvSpPr txBox="1"/>
          <p:nvPr/>
        </p:nvSpPr>
        <p:spPr>
          <a:xfrm>
            <a:off x="5296595" y="4135771"/>
            <a:ext cx="6237838" cy="2359689"/>
          </a:xfrm>
          <a:prstGeom prst="rect">
            <a:avLst/>
          </a:prstGeom>
        </p:spPr>
        <p:txBody>
          <a:bodyPr vert="horz" wrap="square" lIns="0" tIns="20388" rIns="0" bIns="0" rtlCol="0">
            <a:spAutoFit/>
          </a:bodyPr>
          <a:lstStyle/>
          <a:p>
            <a:pPr marL="11022" marR="196738">
              <a:spcBef>
                <a:spcPts val="600"/>
              </a:spcBef>
              <a:spcAft>
                <a:spcPts val="600"/>
              </a:spcAft>
            </a:pPr>
            <a:r>
              <a:rPr sz="1400" b="1" dirty="0"/>
              <a:t>PolSIR addresses NASA objectives and contributes to critica</a:t>
            </a:r>
            <a:r>
              <a:rPr lang="en-US" sz="1400" b="1" dirty="0"/>
              <a:t>l </a:t>
            </a:r>
            <a:r>
              <a:rPr sz="1400" b="1" dirty="0"/>
              <a:t>international climate priorities:</a:t>
            </a:r>
          </a:p>
          <a:p>
            <a:pPr marL="11573">
              <a:spcBef>
                <a:spcPts val="600"/>
              </a:spcBef>
              <a:spcAft>
                <a:spcPts val="600"/>
              </a:spcAft>
            </a:pPr>
            <a:r>
              <a:rPr sz="1400" b="1" dirty="0">
                <a:solidFill>
                  <a:schemeClr val="accent1">
                    <a:lumMod val="75000"/>
                  </a:schemeClr>
                </a:solidFill>
              </a:rPr>
              <a:t>NASA DECADAL SURVEY OBJECTIVE</a:t>
            </a:r>
          </a:p>
          <a:p>
            <a:pPr marL="11022" marR="17635">
              <a:spcBef>
                <a:spcPts val="600"/>
              </a:spcBef>
              <a:spcAft>
                <a:spcPts val="600"/>
              </a:spcAft>
            </a:pPr>
            <a:r>
              <a:rPr sz="1400" dirty="0"/>
              <a:t>“Objective C-2a. Reduce uncertainty in low and high cloud feedback by a factor of 2 (Most Important).”</a:t>
            </a:r>
          </a:p>
          <a:p>
            <a:pPr marL="11573">
              <a:spcBef>
                <a:spcPts val="600"/>
              </a:spcBef>
              <a:spcAft>
                <a:spcPts val="600"/>
              </a:spcAft>
            </a:pPr>
            <a:r>
              <a:rPr sz="1400" b="1" dirty="0">
                <a:solidFill>
                  <a:schemeClr val="accent1">
                    <a:lumMod val="75000"/>
                  </a:schemeClr>
                </a:solidFill>
              </a:rPr>
              <a:t>IPCC AR6 WG 1 REPORT (2021)</a:t>
            </a:r>
          </a:p>
          <a:p>
            <a:pPr marL="11022" marR="4409">
              <a:spcBef>
                <a:spcPts val="600"/>
              </a:spcBef>
              <a:spcAft>
                <a:spcPts val="600"/>
              </a:spcAft>
            </a:pPr>
            <a:r>
              <a:rPr sz="1400" dirty="0"/>
              <a:t>“At present, cloud feedbacks remain the largest source of uncertainty in climate sensitivity estimates”</a:t>
            </a:r>
          </a:p>
        </p:txBody>
      </p:sp>
      <p:sp>
        <p:nvSpPr>
          <p:cNvPr id="26" name="object 76">
            <a:extLst>
              <a:ext uri="{FF2B5EF4-FFF2-40B4-BE49-F238E27FC236}">
                <a16:creationId xmlns:a16="http://schemas.microsoft.com/office/drawing/2014/main" id="{4BEBE25E-3915-BDD6-78E8-9EF582F752DC}"/>
              </a:ext>
            </a:extLst>
          </p:cNvPr>
          <p:cNvSpPr txBox="1"/>
          <p:nvPr/>
        </p:nvSpPr>
        <p:spPr>
          <a:xfrm>
            <a:off x="643366" y="3131915"/>
            <a:ext cx="10809268" cy="656171"/>
          </a:xfrm>
          <a:prstGeom prst="rect">
            <a:avLst/>
          </a:prstGeom>
        </p:spPr>
        <p:txBody>
          <a:bodyPr vert="horz" wrap="square" lIns="0" tIns="40225" rIns="0" bIns="0" rtlCol="0">
            <a:spAutoFit/>
          </a:bodyPr>
          <a:lstStyle/>
          <a:p>
            <a:pPr marL="406702" marR="4409" indent="-396231" algn="ctr">
              <a:spcBef>
                <a:spcPts val="317"/>
              </a:spcBef>
            </a:pP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Why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PolSIR?</a:t>
            </a:r>
            <a:r>
              <a:rPr sz="2000" b="1" spc="-13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000" b="1" spc="-13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PolSIR characterizes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the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diurnal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variability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of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ice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clouds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to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improve climate</a:t>
            </a:r>
            <a:r>
              <a:rPr sz="20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models</a:t>
            </a:r>
            <a:r>
              <a:rPr sz="20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and</a:t>
            </a:r>
            <a:r>
              <a:rPr sz="20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predictions</a:t>
            </a:r>
            <a:r>
              <a:rPr sz="20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in</a:t>
            </a:r>
            <a:r>
              <a:rPr sz="2000" b="1" spc="-17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the</a:t>
            </a:r>
            <a:r>
              <a:rPr lang="en-US"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crucial</a:t>
            </a:r>
            <a:r>
              <a:rPr sz="20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10-40-year</a:t>
            </a:r>
            <a:r>
              <a:rPr sz="2000" b="1" spc="-17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0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range</a:t>
            </a:r>
            <a:endParaRPr sz="2000" dirty="0">
              <a:latin typeface="Myriad Pro Light Cond"/>
              <a:cs typeface="Myriad Pro Light Cond"/>
            </a:endParaRPr>
          </a:p>
        </p:txBody>
      </p:sp>
    </p:spTree>
    <p:extLst>
      <p:ext uri="{BB962C8B-B14F-4D97-AF65-F5344CB8AC3E}">
        <p14:creationId xmlns:p14="http://schemas.microsoft.com/office/powerpoint/2010/main" val="373940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9">
            <a:extLst>
              <a:ext uri="{FF2B5EF4-FFF2-40B4-BE49-F238E27FC236}">
                <a16:creationId xmlns:a16="http://schemas.microsoft.com/office/drawing/2014/main" id="{E82B02E1-1F87-2FFA-92BD-4E38B2060F26}"/>
              </a:ext>
            </a:extLst>
          </p:cNvPr>
          <p:cNvSpPr/>
          <p:nvPr/>
        </p:nvSpPr>
        <p:spPr>
          <a:xfrm>
            <a:off x="0" y="1597877"/>
            <a:ext cx="12192000" cy="755205"/>
          </a:xfrm>
          <a:custGeom>
            <a:avLst/>
            <a:gdLst/>
            <a:ahLst/>
            <a:cxnLst/>
            <a:rect l="l" t="t" r="r" b="b"/>
            <a:pathLst>
              <a:path w="6589395" h="373379">
                <a:moveTo>
                  <a:pt x="6589052" y="0"/>
                </a:moveTo>
                <a:lnTo>
                  <a:pt x="0" y="0"/>
                </a:lnTo>
                <a:lnTo>
                  <a:pt x="0" y="373379"/>
                </a:lnTo>
                <a:lnTo>
                  <a:pt x="6589052" y="373379"/>
                </a:lnTo>
                <a:lnTo>
                  <a:pt x="6589052" y="0"/>
                </a:lnTo>
                <a:close/>
              </a:path>
            </a:pathLst>
          </a:custGeom>
          <a:solidFill>
            <a:srgbClr val="003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40B71FA1-209F-7B41-F60B-DA2091E021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17392"/>
          </a:xfrm>
          <a:prstGeom prst="rect">
            <a:avLst/>
          </a:prstGeom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C0A5E144-6D3E-8511-A15F-9DA6960F7F4D}"/>
              </a:ext>
            </a:extLst>
          </p:cNvPr>
          <p:cNvSpPr txBox="1"/>
          <p:nvPr/>
        </p:nvSpPr>
        <p:spPr>
          <a:xfrm>
            <a:off x="6635776" y="484510"/>
            <a:ext cx="1894665" cy="512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2" marR="5081">
              <a:lnSpc>
                <a:spcPct val="102099"/>
              </a:lnSpc>
              <a:spcBef>
                <a:spcPts val="92"/>
              </a:spcBef>
            </a:pP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Polarized</a:t>
            </a:r>
            <a:r>
              <a:rPr sz="1600" b="1" spc="45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Submillimeter </a:t>
            </a: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Ice-cloud</a:t>
            </a:r>
            <a:r>
              <a:rPr sz="1600" b="1" spc="12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Radiometer</a:t>
            </a:r>
            <a:endParaRPr sz="1600" dirty="0">
              <a:latin typeface="Myriad Pro Light Cond"/>
              <a:cs typeface="Myriad Pro Light Cond"/>
            </a:endParaRPr>
          </a:p>
        </p:txBody>
      </p:sp>
      <p:grpSp>
        <p:nvGrpSpPr>
          <p:cNvPr id="8" name="object 15">
            <a:extLst>
              <a:ext uri="{FF2B5EF4-FFF2-40B4-BE49-F238E27FC236}">
                <a16:creationId xmlns:a16="http://schemas.microsoft.com/office/drawing/2014/main" id="{E316DCE9-F89D-05CB-4075-AC751934BFBD}"/>
              </a:ext>
            </a:extLst>
          </p:cNvPr>
          <p:cNvGrpSpPr/>
          <p:nvPr/>
        </p:nvGrpSpPr>
        <p:grpSpPr>
          <a:xfrm>
            <a:off x="1987302" y="448447"/>
            <a:ext cx="7467600" cy="937261"/>
            <a:chOff x="152400" y="693084"/>
            <a:chExt cx="7467600" cy="937260"/>
          </a:xfrm>
        </p:grpSpPr>
        <p:pic>
          <p:nvPicPr>
            <p:cNvPr id="9" name="object 16">
              <a:extLst>
                <a:ext uri="{FF2B5EF4-FFF2-40B4-BE49-F238E27FC236}">
                  <a16:creationId xmlns:a16="http://schemas.microsoft.com/office/drawing/2014/main" id="{F26025EA-0BFA-8202-666B-2737E3E30B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932" y="693084"/>
              <a:ext cx="2353830" cy="584768"/>
            </a:xfrm>
            <a:prstGeom prst="rect">
              <a:avLst/>
            </a:prstGeom>
          </p:spPr>
        </p:pic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E9173336-0F59-6318-80E2-25E5C509E379}"/>
                </a:ext>
              </a:extLst>
            </p:cNvPr>
            <p:cNvSpPr/>
            <p:nvPr/>
          </p:nvSpPr>
          <p:spPr>
            <a:xfrm>
              <a:off x="152400" y="1580934"/>
              <a:ext cx="7467600" cy="48895"/>
            </a:xfrm>
            <a:custGeom>
              <a:avLst/>
              <a:gdLst/>
              <a:ahLst/>
              <a:cxnLst/>
              <a:rect l="l" t="t" r="r" b="b"/>
              <a:pathLst>
                <a:path w="7467600" h="48894">
                  <a:moveTo>
                    <a:pt x="7467600" y="0"/>
                  </a:moveTo>
                  <a:lnTo>
                    <a:pt x="0" y="0"/>
                  </a:lnTo>
                  <a:lnTo>
                    <a:pt x="0" y="48806"/>
                  </a:lnTo>
                  <a:lnTo>
                    <a:pt x="7467600" y="48806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75C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10">
            <a:extLst>
              <a:ext uri="{FF2B5EF4-FFF2-40B4-BE49-F238E27FC236}">
                <a16:creationId xmlns:a16="http://schemas.microsoft.com/office/drawing/2014/main" id="{2E6949FB-2382-3E50-EE61-A618F6A6FE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1472" y="87065"/>
            <a:ext cx="2363089" cy="1513078"/>
          </a:xfrm>
          <a:prstGeom prst="rect">
            <a:avLst/>
          </a:prstGeom>
        </p:spPr>
      </p:pic>
      <p:pic>
        <p:nvPicPr>
          <p:cNvPr id="21" name="object 10">
            <a:extLst>
              <a:ext uri="{FF2B5EF4-FFF2-40B4-BE49-F238E27FC236}">
                <a16:creationId xmlns:a16="http://schemas.microsoft.com/office/drawing/2014/main" id="{CE52EF68-4810-01C5-98AB-397900ABF0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98" y="415995"/>
            <a:ext cx="1335659" cy="855218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C5BA6B67-39CE-975D-45ED-31BA650207A3}"/>
              </a:ext>
            </a:extLst>
          </p:cNvPr>
          <p:cNvSpPr txBox="1"/>
          <p:nvPr/>
        </p:nvSpPr>
        <p:spPr>
          <a:xfrm>
            <a:off x="306125" y="2709978"/>
            <a:ext cx="3480646" cy="3698517"/>
          </a:xfrm>
          <a:prstGeom prst="rect">
            <a:avLst/>
          </a:prstGeom>
        </p:spPr>
        <p:txBody>
          <a:bodyPr vert="horz" wrap="square" lIns="0" tIns="20388" rIns="0" bIns="0" rtlCol="0">
            <a:spAutoFit/>
          </a:bodyPr>
          <a:lstStyle/>
          <a:p>
            <a:pPr marL="314325" marR="4409" indent="-304800">
              <a:spcBef>
                <a:spcPts val="161"/>
              </a:spcBef>
              <a:tabLst>
                <a:tab pos="73025" algn="l"/>
              </a:tabLst>
            </a:pPr>
            <a:r>
              <a:rPr b="1" dirty="0">
                <a:latin typeface="Myriad Pro Cond"/>
                <a:cs typeface="Myriad Pro Cond"/>
              </a:rPr>
              <a:t>O1:</a:t>
            </a:r>
            <a:r>
              <a:rPr b="1"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Constrain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seasonally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spc="-9" dirty="0">
                <a:latin typeface="Myriad Pro Cond"/>
                <a:cs typeface="Myriad Pro Cond"/>
              </a:rPr>
              <a:t>influence</a:t>
            </a:r>
            <a:r>
              <a:rPr lang="en-US" spc="-9" dirty="0">
                <a:latin typeface="Myriad Pro Cond"/>
                <a:cs typeface="Myriad Pro Cond"/>
              </a:rPr>
              <a:t>d </a:t>
            </a:r>
            <a:r>
              <a:rPr dirty="0">
                <a:latin typeface="Myriad Pro Cond"/>
                <a:cs typeface="Myriad Pro Cond"/>
              </a:rPr>
              <a:t>diurnal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cycle amplitude,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form, and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timing </a:t>
            </a:r>
            <a:r>
              <a:rPr spc="-22" dirty="0">
                <a:latin typeface="Myriad Pro Cond"/>
                <a:cs typeface="Myriad Pro Cond"/>
              </a:rPr>
              <a:t>o</a:t>
            </a:r>
            <a:r>
              <a:rPr lang="en-US" spc="-22" dirty="0">
                <a:latin typeface="Myriad Pro Cond"/>
                <a:cs typeface="Myriad Pro Cond"/>
              </a:rPr>
              <a:t>f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ice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water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path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(IWP)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and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particle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spc="-9" dirty="0">
                <a:latin typeface="Myriad Pro Cond"/>
                <a:cs typeface="Myriad Pro Cond"/>
              </a:rPr>
              <a:t>diamete</a:t>
            </a:r>
            <a:r>
              <a:rPr lang="en-US" spc="-9" dirty="0">
                <a:latin typeface="Myriad Pro Cond"/>
                <a:cs typeface="Myriad Pro Cond"/>
              </a:rPr>
              <a:t>r </a:t>
            </a:r>
            <a:r>
              <a:rPr dirty="0">
                <a:latin typeface="Myriad Pro Cond"/>
                <a:cs typeface="Myriad Pro Cond"/>
              </a:rPr>
              <a:t>in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tropical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and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sub-tropical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ice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spc="-9" dirty="0">
                <a:latin typeface="Myriad Pro Cond"/>
                <a:cs typeface="Myriad Pro Cond"/>
              </a:rPr>
              <a:t>clouds</a:t>
            </a:r>
            <a:endParaRPr dirty="0">
              <a:latin typeface="Myriad Pro Cond"/>
              <a:cs typeface="Myriad Pro Cond"/>
            </a:endParaRPr>
          </a:p>
          <a:p>
            <a:pPr marL="314325" marR="147140" indent="-304800" algn="just">
              <a:spcBef>
                <a:spcPts val="239"/>
              </a:spcBef>
              <a:tabLst>
                <a:tab pos="73025" algn="l"/>
              </a:tabLst>
            </a:pPr>
            <a:r>
              <a:rPr b="1" dirty="0">
                <a:latin typeface="Myriad Pro Cond"/>
                <a:cs typeface="Myriad Pro Cond"/>
              </a:rPr>
              <a:t>O2:</a:t>
            </a:r>
            <a:r>
              <a:rPr b="1"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Determine the diurnal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variability of </a:t>
            </a:r>
            <a:r>
              <a:rPr spc="-22" dirty="0">
                <a:latin typeface="Myriad Pro Cond"/>
                <a:cs typeface="Myriad Pro Cond"/>
              </a:rPr>
              <a:t>ic</a:t>
            </a:r>
            <a:r>
              <a:rPr lang="en-US" spc="-22" dirty="0">
                <a:latin typeface="Myriad Pro Cond"/>
                <a:cs typeface="Myriad Pro Cond"/>
              </a:rPr>
              <a:t>e </a:t>
            </a:r>
            <a:r>
              <a:rPr dirty="0">
                <a:latin typeface="Myriad Pro Cond"/>
                <a:cs typeface="Myriad Pro Cond"/>
              </a:rPr>
              <a:t>clouds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in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convective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outflow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areas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spc="-22" dirty="0">
                <a:latin typeface="Myriad Pro Cond"/>
                <a:cs typeface="Myriad Pro Cond"/>
              </a:rPr>
              <a:t>an</a:t>
            </a:r>
            <a:r>
              <a:rPr lang="en-US" spc="-22" dirty="0">
                <a:latin typeface="Myriad Pro Cond"/>
                <a:cs typeface="Myriad Pro Cond"/>
              </a:rPr>
              <a:t>d </a:t>
            </a:r>
            <a:r>
              <a:rPr dirty="0">
                <a:latin typeface="Myriad Pro Cond"/>
                <a:cs typeface="Myriad Pro Cond"/>
              </a:rPr>
              <a:t>understand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relation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to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deep</a:t>
            </a:r>
            <a:r>
              <a:rPr spc="-9" dirty="0">
                <a:latin typeface="Myriad Pro Cond"/>
                <a:cs typeface="Myriad Pro Cond"/>
              </a:rPr>
              <a:t> convection</a:t>
            </a:r>
            <a:endParaRPr dirty="0">
              <a:latin typeface="Myriad Pro Cond"/>
              <a:cs typeface="Myriad Pro Cond"/>
            </a:endParaRPr>
          </a:p>
          <a:p>
            <a:pPr marL="314325" marR="52904" indent="-304800">
              <a:spcBef>
                <a:spcPts val="239"/>
              </a:spcBef>
              <a:tabLst>
                <a:tab pos="73025" algn="l"/>
              </a:tabLst>
            </a:pPr>
            <a:r>
              <a:rPr b="1" dirty="0">
                <a:latin typeface="Myriad Pro Cond"/>
                <a:cs typeface="Myriad Pro Cond"/>
              </a:rPr>
              <a:t>O3:</a:t>
            </a:r>
            <a:r>
              <a:rPr b="1"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Determine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relationship</a:t>
            </a:r>
            <a:r>
              <a:rPr spc="-9" dirty="0">
                <a:latin typeface="Myriad Pro Cond"/>
                <a:cs typeface="Myriad Pro Cond"/>
              </a:rPr>
              <a:t> betwee</a:t>
            </a:r>
            <a:r>
              <a:rPr lang="en-US" spc="-9" dirty="0">
                <a:latin typeface="Myriad Pro Cond"/>
                <a:cs typeface="Myriad Pro Cond"/>
              </a:rPr>
              <a:t>n </a:t>
            </a:r>
            <a:r>
              <a:rPr dirty="0">
                <a:latin typeface="Myriad Pro Cond"/>
                <a:cs typeface="Myriad Pro Cond"/>
              </a:rPr>
              <a:t>shortwave</a:t>
            </a:r>
            <a:r>
              <a:rPr spc="-22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and</a:t>
            </a:r>
            <a:r>
              <a:rPr spc="-22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longwave</a:t>
            </a:r>
            <a:r>
              <a:rPr spc="-17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radiative</a:t>
            </a:r>
            <a:r>
              <a:rPr spc="-22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fluxes</a:t>
            </a:r>
            <a:r>
              <a:rPr spc="-17" dirty="0">
                <a:latin typeface="Myriad Pro Cond"/>
                <a:cs typeface="Myriad Pro Cond"/>
              </a:rPr>
              <a:t> </a:t>
            </a:r>
            <a:r>
              <a:rPr spc="-22" dirty="0">
                <a:latin typeface="Myriad Pro Cond"/>
                <a:cs typeface="Myriad Pro Cond"/>
              </a:rPr>
              <a:t>an</a:t>
            </a:r>
            <a:r>
              <a:rPr lang="en-US" spc="-22" dirty="0">
                <a:latin typeface="Myriad Pro Cond"/>
                <a:cs typeface="Myriad Pro Cond"/>
              </a:rPr>
              <a:t>d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diurnal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variability of</a:t>
            </a:r>
            <a:r>
              <a:rPr spc="-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ice </a:t>
            </a:r>
            <a:r>
              <a:rPr spc="-9" dirty="0">
                <a:latin typeface="Myriad Pro Cond"/>
                <a:cs typeface="Myriad Pro Cond"/>
              </a:rPr>
              <a:t>clouds</a:t>
            </a:r>
            <a:endParaRPr dirty="0">
              <a:latin typeface="Myriad Pro Cond"/>
              <a:cs typeface="Myriad Pro Cond"/>
            </a:endParaRPr>
          </a:p>
          <a:p>
            <a:pPr marL="314325" marR="25901" indent="-304800">
              <a:spcBef>
                <a:spcPts val="239"/>
              </a:spcBef>
              <a:tabLst>
                <a:tab pos="73025" algn="l"/>
              </a:tabLst>
            </a:pPr>
            <a:r>
              <a:rPr b="1" dirty="0">
                <a:latin typeface="Myriad Pro Cond"/>
                <a:cs typeface="Myriad Pro Cond"/>
              </a:rPr>
              <a:t>A1:</a:t>
            </a:r>
            <a:r>
              <a:rPr b="1" spc="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Enable</a:t>
            </a:r>
            <a:r>
              <a:rPr spc="4" dirty="0">
                <a:latin typeface="Myriad Pro Cond"/>
                <a:cs typeface="Myriad Pro Cond"/>
              </a:rPr>
              <a:t> </a:t>
            </a:r>
            <a:r>
              <a:rPr spc="-9" dirty="0">
                <a:latin typeface="Myriad Pro Cond"/>
                <a:cs typeface="Myriad Pro Cond"/>
              </a:rPr>
              <a:t>improvement</a:t>
            </a:r>
            <a:r>
              <a:rPr spc="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of</a:t>
            </a:r>
            <a:r>
              <a:rPr spc="4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climate</a:t>
            </a:r>
            <a:r>
              <a:rPr spc="4" dirty="0">
                <a:latin typeface="Myriad Pro Cond"/>
                <a:cs typeface="Myriad Pro Cond"/>
              </a:rPr>
              <a:t> </a:t>
            </a:r>
            <a:r>
              <a:rPr spc="-9" dirty="0">
                <a:latin typeface="Myriad Pro Cond"/>
                <a:cs typeface="Myriad Pro Cond"/>
              </a:rPr>
              <a:t>model</a:t>
            </a:r>
            <a:r>
              <a:rPr lang="en-US" spc="-9" dirty="0">
                <a:latin typeface="Myriad Pro Cond"/>
                <a:cs typeface="Myriad Pro Cond"/>
              </a:rPr>
              <a:t>s </a:t>
            </a:r>
            <a:r>
              <a:rPr dirty="0">
                <a:latin typeface="Myriad Pro Cond"/>
                <a:cs typeface="Myriad Pro Cond"/>
              </a:rPr>
              <a:t>by</a:t>
            </a:r>
            <a:r>
              <a:rPr spc="-22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providing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novel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observations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of</a:t>
            </a:r>
            <a:r>
              <a:rPr spc="-9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the</a:t>
            </a:r>
            <a:r>
              <a:rPr spc="-9" dirty="0">
                <a:latin typeface="Myriad Pro Cond"/>
                <a:cs typeface="Myriad Pro Cond"/>
              </a:rPr>
              <a:t> diurna</a:t>
            </a:r>
            <a:r>
              <a:rPr lang="en-US" spc="-9" dirty="0">
                <a:latin typeface="Myriad Pro Cond"/>
                <a:cs typeface="Myriad Pro Cond"/>
              </a:rPr>
              <a:t>l </a:t>
            </a:r>
            <a:r>
              <a:rPr dirty="0">
                <a:latin typeface="Myriad Pro Cond"/>
                <a:cs typeface="Myriad Pro Cond"/>
              </a:rPr>
              <a:t>cycle</a:t>
            </a:r>
            <a:r>
              <a:rPr spc="-13" dirty="0">
                <a:latin typeface="Myriad Pro Cond"/>
                <a:cs typeface="Myriad Pro Cond"/>
              </a:rPr>
              <a:t> </a:t>
            </a:r>
            <a:r>
              <a:rPr dirty="0">
                <a:latin typeface="Myriad Pro Cond"/>
                <a:cs typeface="Myriad Pro Cond"/>
              </a:rPr>
              <a:t>of ice </a:t>
            </a:r>
            <a:r>
              <a:rPr spc="-9" dirty="0">
                <a:latin typeface="Myriad Pro Cond"/>
                <a:cs typeface="Myriad Pro Cond"/>
              </a:rPr>
              <a:t>clouds</a:t>
            </a:r>
            <a:endParaRPr dirty="0">
              <a:latin typeface="Myriad Pro Cond"/>
              <a:cs typeface="Myriad Pro Cond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8D45FF51-BD6E-35B4-1CF1-B094074C4291}"/>
              </a:ext>
            </a:extLst>
          </p:cNvPr>
          <p:cNvSpPr txBox="1"/>
          <p:nvPr/>
        </p:nvSpPr>
        <p:spPr>
          <a:xfrm>
            <a:off x="3985054" y="2497543"/>
            <a:ext cx="4074059" cy="861600"/>
          </a:xfrm>
          <a:prstGeom prst="rect">
            <a:avLst/>
          </a:prstGeom>
        </p:spPr>
        <p:txBody>
          <a:bodyPr vert="horz" wrap="square" lIns="0" tIns="30307" rIns="0" bIns="0" rtlCol="0">
            <a:spAutoFit/>
          </a:bodyPr>
          <a:lstStyle/>
          <a:p>
            <a:pPr marL="11022" marR="4409" algn="just">
              <a:spcBef>
                <a:spcPts val="239"/>
              </a:spcBef>
            </a:pP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Ice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clouds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are</a:t>
            </a:r>
            <a:r>
              <a:rPr b="1" spc="13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poorly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constrained</a:t>
            </a:r>
            <a:r>
              <a:rPr b="1" spc="13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in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models</a:t>
            </a:r>
            <a:r>
              <a:rPr b="1" spc="13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and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observations,</a:t>
            </a:r>
            <a:r>
              <a:rPr b="1" spc="13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with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spc="-9" dirty="0">
                <a:solidFill>
                  <a:srgbClr val="003E70"/>
                </a:solidFill>
                <a:latin typeface="Myriad Pro Light Cond"/>
                <a:cs typeface="Myriad Pro Light Cond"/>
              </a:rPr>
              <a:t>clou</a:t>
            </a:r>
            <a:r>
              <a:rPr lang="en-US" b="1" spc="-9" dirty="0">
                <a:solidFill>
                  <a:srgbClr val="003E70"/>
                </a:solidFill>
                <a:latin typeface="Myriad Pro Light Cond"/>
                <a:cs typeface="Myriad Pro Light Cond"/>
              </a:rPr>
              <a:t>d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ice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estimates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varying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by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a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br>
              <a:rPr lang="en-US"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</a:b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factor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of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10.</a:t>
            </a:r>
            <a:r>
              <a:rPr b="1" spc="126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PolSIR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will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reduce</a:t>
            </a:r>
            <a:r>
              <a:rPr b="1" spc="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this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to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a</a:t>
            </a:r>
            <a:r>
              <a:rPr b="1" spc="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spc="-9" dirty="0">
                <a:solidFill>
                  <a:srgbClr val="003E70"/>
                </a:solidFill>
                <a:latin typeface="Myriad Pro Light Cond"/>
                <a:cs typeface="Myriad Pro Light Cond"/>
              </a:rPr>
              <a:t>facto</a:t>
            </a:r>
            <a:r>
              <a:rPr lang="en-US" b="1" spc="-9" dirty="0">
                <a:solidFill>
                  <a:srgbClr val="003E70"/>
                </a:solidFill>
                <a:latin typeface="Myriad Pro Light Cond"/>
                <a:cs typeface="Myriad Pro Light Cond"/>
              </a:rPr>
              <a:t>r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of</a:t>
            </a:r>
            <a:r>
              <a:rPr b="1" spc="-4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2</a:t>
            </a:r>
            <a:endParaRPr dirty="0">
              <a:latin typeface="Myriad Pro Light Cond"/>
              <a:cs typeface="Myriad Pro Light Cond"/>
            </a:endParaRPr>
          </a:p>
        </p:txBody>
      </p:sp>
      <p:sp>
        <p:nvSpPr>
          <p:cNvPr id="5" name="object 78">
            <a:extLst>
              <a:ext uri="{FF2B5EF4-FFF2-40B4-BE49-F238E27FC236}">
                <a16:creationId xmlns:a16="http://schemas.microsoft.com/office/drawing/2014/main" id="{FE9C958C-8D48-6FCB-CDBF-A55475106076}"/>
              </a:ext>
            </a:extLst>
          </p:cNvPr>
          <p:cNvSpPr txBox="1"/>
          <p:nvPr/>
        </p:nvSpPr>
        <p:spPr>
          <a:xfrm>
            <a:off x="2374557" y="1769752"/>
            <a:ext cx="6492213" cy="441458"/>
          </a:xfrm>
          <a:prstGeom prst="rect">
            <a:avLst/>
          </a:prstGeom>
        </p:spPr>
        <p:txBody>
          <a:bodyPr vert="horz" wrap="square" lIns="0" tIns="10469" rIns="0" bIns="0" rtlCol="0">
            <a:spAutoFit/>
          </a:bodyPr>
          <a:lstStyle/>
          <a:p>
            <a:pPr marL="11022" algn="ctr">
              <a:spcBef>
                <a:spcPts val="82"/>
              </a:spcBef>
            </a:pPr>
            <a:r>
              <a:rPr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Science</a:t>
            </a:r>
            <a:r>
              <a:rPr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and</a:t>
            </a:r>
            <a:r>
              <a:rPr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Application </a:t>
            </a:r>
            <a:r>
              <a:rPr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Objectives</a:t>
            </a:r>
            <a:r>
              <a:rPr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and</a:t>
            </a:r>
            <a:r>
              <a:rPr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 Science</a:t>
            </a:r>
            <a:r>
              <a:rPr sz="2800" b="1" spc="-35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sz="2800" b="1" spc="-17" dirty="0">
                <a:solidFill>
                  <a:srgbClr val="BCDBF3"/>
                </a:solidFill>
                <a:latin typeface="Myriad Pro Light Cond"/>
                <a:cs typeface="Myriad Pro Light Cond"/>
              </a:rPr>
              <a:t>Team</a:t>
            </a:r>
            <a:endParaRPr sz="2800" dirty="0">
              <a:latin typeface="Myriad Pro Light Cond"/>
              <a:cs typeface="Myriad Pro Light Cond"/>
            </a:endParaRPr>
          </a:p>
        </p:txBody>
      </p:sp>
      <p:graphicFrame>
        <p:nvGraphicFramePr>
          <p:cNvPr id="6" name="Table 170">
            <a:extLst>
              <a:ext uri="{FF2B5EF4-FFF2-40B4-BE49-F238E27FC236}">
                <a16:creationId xmlns:a16="http://schemas.microsoft.com/office/drawing/2014/main" id="{C15B782D-CD97-D56A-6463-2423A7223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62280"/>
              </p:ext>
            </p:extLst>
          </p:nvPr>
        </p:nvGraphicFramePr>
        <p:xfrm>
          <a:off x="8405230" y="2392344"/>
          <a:ext cx="3362354" cy="418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85">
                  <a:extLst>
                    <a:ext uri="{9D8B030D-6E8A-4147-A177-3AD203B41FA5}">
                      <a16:colId xmlns:a16="http://schemas.microsoft.com/office/drawing/2014/main" val="2538360181"/>
                    </a:ext>
                  </a:extLst>
                </a:gridCol>
                <a:gridCol w="681677">
                  <a:extLst>
                    <a:ext uri="{9D8B030D-6E8A-4147-A177-3AD203B41FA5}">
                      <a16:colId xmlns:a16="http://schemas.microsoft.com/office/drawing/2014/main" val="857188060"/>
                    </a:ext>
                  </a:extLst>
                </a:gridCol>
                <a:gridCol w="1559892">
                  <a:extLst>
                    <a:ext uri="{9D8B030D-6E8A-4147-A177-3AD203B41FA5}">
                      <a16:colId xmlns:a16="http://schemas.microsoft.com/office/drawing/2014/main" val="1500033319"/>
                    </a:ext>
                  </a:extLst>
                </a:gridCol>
              </a:tblGrid>
              <a:tr h="2019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Science Team</a:t>
                      </a:r>
                    </a:p>
                  </a:txBody>
                  <a:tcPr marL="15836" marR="15836" marT="7918" marB="791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25776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Bennartz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Ralf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Vanderbilt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3353414920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Dong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803334683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Adams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272616125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Barahona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Donifan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1505419606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Berndt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Emily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NASA-MSFC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3988752587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Brogniez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Helene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Paris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Saclay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759785513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Ehsan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Negar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771570800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Elsaesser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Greg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GISS/Columbia U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785139401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Gong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Jie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1693913662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UCAR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1916099740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Karpowicz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 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GMAO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2277853153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Kroodsma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Rachael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1424506749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Merrelli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Aronne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U-Michigan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456734390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Pettersen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U-Michigan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1804973319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Racette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NASA-GSFC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959677942"/>
                  </a:ext>
                </a:extLst>
              </a:tr>
              <a:tr h="198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Anita D. </a:t>
                      </a:r>
                    </a:p>
                  </a:txBody>
                  <a:tcPr marL="1650" marR="1650" marT="16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A&amp;M</a:t>
                      </a:r>
                    </a:p>
                  </a:txBody>
                  <a:tcPr marL="1650" marR="1650" marT="1650" marB="0" anchor="b"/>
                </a:tc>
                <a:extLst>
                  <a:ext uri="{0D108BD9-81ED-4DB2-BD59-A6C34878D82A}">
                    <a16:rowId xmlns:a16="http://schemas.microsoft.com/office/drawing/2014/main" val="256776402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5A652C2-DDB7-898C-4D6F-FAA339B09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054" y="3375021"/>
            <a:ext cx="3880976" cy="31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9">
            <a:extLst>
              <a:ext uri="{FF2B5EF4-FFF2-40B4-BE49-F238E27FC236}">
                <a16:creationId xmlns:a16="http://schemas.microsoft.com/office/drawing/2014/main" id="{E82B02E1-1F87-2FFA-92BD-4E38B2060F26}"/>
              </a:ext>
            </a:extLst>
          </p:cNvPr>
          <p:cNvSpPr/>
          <p:nvPr/>
        </p:nvSpPr>
        <p:spPr>
          <a:xfrm>
            <a:off x="0" y="1597877"/>
            <a:ext cx="12192000" cy="899666"/>
          </a:xfrm>
          <a:custGeom>
            <a:avLst/>
            <a:gdLst/>
            <a:ahLst/>
            <a:cxnLst/>
            <a:rect l="l" t="t" r="r" b="b"/>
            <a:pathLst>
              <a:path w="6589395" h="373379">
                <a:moveTo>
                  <a:pt x="6589052" y="0"/>
                </a:moveTo>
                <a:lnTo>
                  <a:pt x="0" y="0"/>
                </a:lnTo>
                <a:lnTo>
                  <a:pt x="0" y="373379"/>
                </a:lnTo>
                <a:lnTo>
                  <a:pt x="6589052" y="373379"/>
                </a:lnTo>
                <a:lnTo>
                  <a:pt x="6589052" y="0"/>
                </a:lnTo>
                <a:close/>
              </a:path>
            </a:pathLst>
          </a:custGeom>
          <a:solidFill>
            <a:srgbClr val="003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40B71FA1-209F-7B41-F60B-DA2091E021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17392"/>
          </a:xfrm>
          <a:prstGeom prst="rect">
            <a:avLst/>
          </a:prstGeom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C0A5E144-6D3E-8511-A15F-9DA6960F7F4D}"/>
              </a:ext>
            </a:extLst>
          </p:cNvPr>
          <p:cNvSpPr txBox="1"/>
          <p:nvPr/>
        </p:nvSpPr>
        <p:spPr>
          <a:xfrm>
            <a:off x="6635776" y="484510"/>
            <a:ext cx="1894665" cy="512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2" marR="5081">
              <a:lnSpc>
                <a:spcPct val="102099"/>
              </a:lnSpc>
              <a:spcBef>
                <a:spcPts val="92"/>
              </a:spcBef>
            </a:pP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Polarized</a:t>
            </a:r>
            <a:r>
              <a:rPr sz="1600" b="1" spc="45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Submillimeter </a:t>
            </a:r>
            <a:r>
              <a:rPr sz="1600" b="1" dirty="0">
                <a:solidFill>
                  <a:srgbClr val="003E70"/>
                </a:solidFill>
                <a:latin typeface="Myriad Pro Light Cond"/>
                <a:cs typeface="Myriad Pro Light Cond"/>
              </a:rPr>
              <a:t>Ice-cloud</a:t>
            </a:r>
            <a:r>
              <a:rPr sz="1600" b="1" spc="129" dirty="0">
                <a:solidFill>
                  <a:srgbClr val="003E70"/>
                </a:solidFill>
                <a:latin typeface="Myriad Pro Light Cond"/>
                <a:cs typeface="Myriad Pro Light Cond"/>
              </a:rPr>
              <a:t> </a:t>
            </a:r>
            <a:r>
              <a:rPr sz="1600" b="1" spc="-12" dirty="0">
                <a:solidFill>
                  <a:srgbClr val="003E70"/>
                </a:solidFill>
                <a:latin typeface="Myriad Pro Light Cond"/>
                <a:cs typeface="Myriad Pro Light Cond"/>
              </a:rPr>
              <a:t>Radiometer</a:t>
            </a:r>
            <a:endParaRPr sz="1600" dirty="0">
              <a:latin typeface="Myriad Pro Light Cond"/>
              <a:cs typeface="Myriad Pro Light Cond"/>
            </a:endParaRPr>
          </a:p>
        </p:txBody>
      </p:sp>
      <p:grpSp>
        <p:nvGrpSpPr>
          <p:cNvPr id="8" name="object 15">
            <a:extLst>
              <a:ext uri="{FF2B5EF4-FFF2-40B4-BE49-F238E27FC236}">
                <a16:creationId xmlns:a16="http://schemas.microsoft.com/office/drawing/2014/main" id="{E316DCE9-F89D-05CB-4075-AC751934BFBD}"/>
              </a:ext>
            </a:extLst>
          </p:cNvPr>
          <p:cNvGrpSpPr/>
          <p:nvPr/>
        </p:nvGrpSpPr>
        <p:grpSpPr>
          <a:xfrm>
            <a:off x="1987302" y="448447"/>
            <a:ext cx="7467600" cy="937261"/>
            <a:chOff x="152400" y="693084"/>
            <a:chExt cx="7467600" cy="937260"/>
          </a:xfrm>
        </p:grpSpPr>
        <p:pic>
          <p:nvPicPr>
            <p:cNvPr id="9" name="object 16">
              <a:extLst>
                <a:ext uri="{FF2B5EF4-FFF2-40B4-BE49-F238E27FC236}">
                  <a16:creationId xmlns:a16="http://schemas.microsoft.com/office/drawing/2014/main" id="{F26025EA-0BFA-8202-666B-2737E3E30B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932" y="693084"/>
              <a:ext cx="2353830" cy="584768"/>
            </a:xfrm>
            <a:prstGeom prst="rect">
              <a:avLst/>
            </a:prstGeom>
          </p:spPr>
        </p:pic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E9173336-0F59-6318-80E2-25E5C509E379}"/>
                </a:ext>
              </a:extLst>
            </p:cNvPr>
            <p:cNvSpPr/>
            <p:nvPr/>
          </p:nvSpPr>
          <p:spPr>
            <a:xfrm>
              <a:off x="152400" y="1580934"/>
              <a:ext cx="7467600" cy="48895"/>
            </a:xfrm>
            <a:custGeom>
              <a:avLst/>
              <a:gdLst/>
              <a:ahLst/>
              <a:cxnLst/>
              <a:rect l="l" t="t" r="r" b="b"/>
              <a:pathLst>
                <a:path w="7467600" h="48894">
                  <a:moveTo>
                    <a:pt x="7467600" y="0"/>
                  </a:moveTo>
                  <a:lnTo>
                    <a:pt x="0" y="0"/>
                  </a:lnTo>
                  <a:lnTo>
                    <a:pt x="0" y="48806"/>
                  </a:lnTo>
                  <a:lnTo>
                    <a:pt x="7467600" y="48806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75C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10">
            <a:extLst>
              <a:ext uri="{FF2B5EF4-FFF2-40B4-BE49-F238E27FC236}">
                <a16:creationId xmlns:a16="http://schemas.microsoft.com/office/drawing/2014/main" id="{2E6949FB-2382-3E50-EE61-A618F6A6FE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1472" y="87065"/>
            <a:ext cx="2363089" cy="1513078"/>
          </a:xfrm>
          <a:prstGeom prst="rect">
            <a:avLst/>
          </a:prstGeom>
        </p:spPr>
      </p:pic>
      <p:pic>
        <p:nvPicPr>
          <p:cNvPr id="21" name="object 10">
            <a:extLst>
              <a:ext uri="{FF2B5EF4-FFF2-40B4-BE49-F238E27FC236}">
                <a16:creationId xmlns:a16="http://schemas.microsoft.com/office/drawing/2014/main" id="{CE52EF68-4810-01C5-98AB-397900ABF0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98" y="415995"/>
            <a:ext cx="1335659" cy="855218"/>
          </a:xfrm>
          <a:prstGeom prst="rect">
            <a:avLst/>
          </a:prstGeom>
        </p:spPr>
      </p:pic>
      <p:sp>
        <p:nvSpPr>
          <p:cNvPr id="5" name="object 78">
            <a:extLst>
              <a:ext uri="{FF2B5EF4-FFF2-40B4-BE49-F238E27FC236}">
                <a16:creationId xmlns:a16="http://schemas.microsoft.com/office/drawing/2014/main" id="{FE9C958C-8D48-6FCB-CDBF-A55475106076}"/>
              </a:ext>
            </a:extLst>
          </p:cNvPr>
          <p:cNvSpPr txBox="1"/>
          <p:nvPr/>
        </p:nvSpPr>
        <p:spPr>
          <a:xfrm>
            <a:off x="760534" y="1769752"/>
            <a:ext cx="10492923" cy="698837"/>
          </a:xfrm>
          <a:prstGeom prst="rect">
            <a:avLst/>
          </a:prstGeom>
        </p:spPr>
        <p:txBody>
          <a:bodyPr vert="horz" wrap="square" lIns="0" tIns="10469" rIns="0" bIns="0" rtlCol="0">
            <a:spAutoFit/>
          </a:bodyPr>
          <a:lstStyle/>
          <a:p>
            <a:pPr marL="737905" marR="4409" indent="-727435">
              <a:lnSpc>
                <a:spcPct val="77100"/>
              </a:lnSpc>
              <a:spcBef>
                <a:spcPts val="404"/>
              </a:spcBef>
            </a:pP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Investigation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overview:</a:t>
            </a:r>
            <a:r>
              <a:rPr lang="en-US" sz="2800" b="1" spc="-30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Two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identical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12U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 err="1">
                <a:solidFill>
                  <a:srgbClr val="BCDBF3"/>
                </a:solidFill>
                <a:latin typeface="Myriad Pro Light Cond"/>
                <a:cs typeface="Myriad Pro Light Cond"/>
              </a:rPr>
              <a:t>Cubesats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are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separated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in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equator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crossing</a:t>
            </a:r>
            <a:r>
              <a:rPr lang="en-US" sz="2800" b="1" spc="-4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17" dirty="0">
                <a:solidFill>
                  <a:srgbClr val="BCDBF3"/>
                </a:solidFill>
                <a:latin typeface="Myriad Pro Light Cond"/>
                <a:cs typeface="Myriad Pro Light Cond"/>
              </a:rPr>
              <a:t>time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 to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allow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for</a:t>
            </a:r>
            <a:r>
              <a:rPr lang="en-US" sz="28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full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diurnal</a:t>
            </a:r>
            <a:r>
              <a:rPr lang="en-US" sz="28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sampling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over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the</a:t>
            </a:r>
            <a:r>
              <a:rPr lang="en-US" sz="28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course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of</a:t>
            </a:r>
            <a:r>
              <a:rPr lang="en-US" sz="2800" b="1" spc="-22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dirty="0">
                <a:solidFill>
                  <a:srgbClr val="BCDBF3"/>
                </a:solidFill>
                <a:latin typeface="Myriad Pro Light Cond"/>
                <a:cs typeface="Myriad Pro Light Cond"/>
              </a:rPr>
              <a:t>a</a:t>
            </a:r>
            <a:r>
              <a:rPr lang="en-US" sz="2800" b="1" spc="-26" dirty="0">
                <a:solidFill>
                  <a:srgbClr val="BCDBF3"/>
                </a:solidFill>
                <a:latin typeface="Myriad Pro Light Cond"/>
                <a:cs typeface="Myriad Pro Light Cond"/>
              </a:rPr>
              <a:t> </a:t>
            </a:r>
            <a:r>
              <a:rPr lang="en-US" sz="2800" b="1" spc="-9" dirty="0">
                <a:solidFill>
                  <a:srgbClr val="BCDBF3"/>
                </a:solidFill>
                <a:latin typeface="Myriad Pro Light Cond"/>
                <a:cs typeface="Myriad Pro Light Cond"/>
              </a:rPr>
              <a:t>month</a:t>
            </a:r>
            <a:endParaRPr lang="en-US" sz="2800" dirty="0">
              <a:latin typeface="Myriad Pro Light Cond"/>
              <a:cs typeface="Myriad Pro Light Cond"/>
            </a:endParaRPr>
          </a:p>
        </p:txBody>
      </p:sp>
      <p:pic>
        <p:nvPicPr>
          <p:cNvPr id="2" name="object 82">
            <a:extLst>
              <a:ext uri="{FF2B5EF4-FFF2-40B4-BE49-F238E27FC236}">
                <a16:creationId xmlns:a16="http://schemas.microsoft.com/office/drawing/2014/main" id="{B5625587-7812-9996-A9FA-B3455C8963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5230" y="2578028"/>
            <a:ext cx="3797300" cy="1219200"/>
          </a:xfrm>
          <a:prstGeom prst="rect">
            <a:avLst/>
          </a:prstGeom>
        </p:spPr>
      </p:pic>
      <p:sp>
        <p:nvSpPr>
          <p:cNvPr id="14" name="object 83">
            <a:extLst>
              <a:ext uri="{FF2B5EF4-FFF2-40B4-BE49-F238E27FC236}">
                <a16:creationId xmlns:a16="http://schemas.microsoft.com/office/drawing/2014/main" id="{E7220BE7-9589-1D43-84A1-02EA7CA94B3E}"/>
              </a:ext>
            </a:extLst>
          </p:cNvPr>
          <p:cNvSpPr txBox="1"/>
          <p:nvPr/>
        </p:nvSpPr>
        <p:spPr>
          <a:xfrm>
            <a:off x="641781" y="3823165"/>
            <a:ext cx="4994680" cy="1397427"/>
          </a:xfrm>
          <a:prstGeom prst="rect">
            <a:avLst/>
          </a:prstGeom>
        </p:spPr>
        <p:txBody>
          <a:bodyPr vert="horz" wrap="square" lIns="0" tIns="27552" rIns="0" bIns="0" rtlCol="0">
            <a:spAutoFit/>
          </a:bodyPr>
          <a:lstStyle/>
          <a:p>
            <a:pPr marL="11022" marR="49047">
              <a:spcBef>
                <a:spcPts val="217"/>
              </a:spcBef>
              <a:spcAft>
                <a:spcPts val="600"/>
              </a:spcAft>
            </a:pPr>
            <a:r>
              <a:rPr sz="1400" b="1" dirty="0">
                <a:latin typeface="Myriad Pro Light Cond"/>
                <a:cs typeface="Myriad Pro Light Cond"/>
              </a:rPr>
              <a:t>PolSIR</a:t>
            </a:r>
            <a:r>
              <a:rPr sz="1400" b="1" spc="-17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observes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ice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clouds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at</a:t>
            </a:r>
            <a:r>
              <a:rPr sz="1400" b="1" spc="-4" dirty="0">
                <a:latin typeface="Myriad Pro Light Cond"/>
                <a:cs typeface="Myriad Pro Light Cond"/>
              </a:rPr>
              <a:t> </a:t>
            </a:r>
            <a:r>
              <a:rPr sz="1400" b="1" spc="-9" dirty="0">
                <a:latin typeface="Myriad Pro Light Cond"/>
                <a:cs typeface="Myriad Pro Light Cond"/>
              </a:rPr>
              <a:t>tim</a:t>
            </a:r>
            <a:r>
              <a:rPr lang="en-US" sz="1400" b="1" spc="-9" dirty="0">
                <a:latin typeface="Myriad Pro Light Cond"/>
                <a:cs typeface="Myriad Pro Light Cond"/>
              </a:rPr>
              <a:t>e</a:t>
            </a:r>
            <a:r>
              <a:rPr sz="1400" b="1" dirty="0">
                <a:latin typeface="Myriad Pro Light Cond"/>
                <a:cs typeface="Myriad Pro Light Cond"/>
              </a:rPr>
              <a:t>scales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necessary</a:t>
            </a:r>
            <a:r>
              <a:rPr sz="1400" b="1" spc="-4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to</a:t>
            </a:r>
            <a:r>
              <a:rPr sz="1400" b="1" spc="-4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improve</a:t>
            </a:r>
            <a:r>
              <a:rPr sz="1400" b="1" spc="-4" dirty="0">
                <a:latin typeface="Myriad Pro Light Cond"/>
                <a:cs typeface="Myriad Pro Light Cond"/>
              </a:rPr>
              <a:t> </a:t>
            </a:r>
            <a:r>
              <a:rPr sz="1400" b="1" spc="-9" dirty="0">
                <a:latin typeface="Myriad Pro Light Cond"/>
                <a:cs typeface="Myriad Pro Light Cond"/>
              </a:rPr>
              <a:t>climat</a:t>
            </a:r>
            <a:r>
              <a:rPr lang="en-US" sz="1400" b="1" spc="-9" dirty="0">
                <a:latin typeface="Myriad Pro Light Cond"/>
                <a:cs typeface="Myriad Pro Light Cond"/>
              </a:rPr>
              <a:t>e </a:t>
            </a:r>
            <a:r>
              <a:rPr sz="1400" b="1" dirty="0">
                <a:latin typeface="Myriad Pro Light Cond"/>
                <a:cs typeface="Myriad Pro Light Cond"/>
              </a:rPr>
              <a:t>modeling.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Ground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tracks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for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spc="-9" dirty="0">
                <a:latin typeface="Myriad Pro Cond"/>
                <a:cs typeface="Myriad Pro Cond"/>
              </a:rPr>
              <a:t>PolSIR-</a:t>
            </a:r>
            <a:r>
              <a:rPr lang="en-US" sz="1400" spc="-43" dirty="0">
                <a:latin typeface="Myriad Pro Cond"/>
                <a:cs typeface="Myriad Pro Cond"/>
              </a:rPr>
              <a:t>1 </a:t>
            </a:r>
            <a:r>
              <a:rPr sz="1400" dirty="0">
                <a:latin typeface="Myriad Pro Cond"/>
                <a:cs typeface="Myriad Pro Cond"/>
              </a:rPr>
              <a:t>(red)</a:t>
            </a:r>
            <a:r>
              <a:rPr sz="1400" spc="-9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and </a:t>
            </a:r>
            <a:r>
              <a:rPr sz="1400" spc="-9" dirty="0">
                <a:latin typeface="Myriad Pro Cond"/>
                <a:cs typeface="Myriad Pro Cond"/>
              </a:rPr>
              <a:t>PolSIR-</a:t>
            </a:r>
            <a:r>
              <a:rPr sz="1400" dirty="0">
                <a:latin typeface="Myriad Pro Cond"/>
                <a:cs typeface="Myriad Pro Cond"/>
              </a:rPr>
              <a:t>2</a:t>
            </a:r>
            <a:r>
              <a:rPr sz="1400" spc="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(blue) for one</a:t>
            </a:r>
            <a:r>
              <a:rPr sz="1400" spc="4" dirty="0">
                <a:latin typeface="Myriad Pro Cond"/>
                <a:cs typeface="Myriad Pro Cond"/>
              </a:rPr>
              <a:t> </a:t>
            </a:r>
            <a:r>
              <a:rPr sz="1400" spc="-17" dirty="0">
                <a:latin typeface="Myriad Pro Cond"/>
                <a:cs typeface="Myriad Pro Cond"/>
              </a:rPr>
              <a:t>ful</a:t>
            </a:r>
            <a:r>
              <a:rPr lang="en-US" sz="1400" spc="-17" dirty="0">
                <a:latin typeface="Myriad Pro Cond"/>
                <a:cs typeface="Myriad Pro Cond"/>
              </a:rPr>
              <a:t>l </a:t>
            </a:r>
            <a:r>
              <a:rPr sz="1400" spc="-22" dirty="0">
                <a:latin typeface="Myriad Pro Cond"/>
                <a:cs typeface="Myriad Pro Cond"/>
              </a:rPr>
              <a:t>day.</a:t>
            </a:r>
            <a:r>
              <a:rPr sz="1400" spc="-35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The blue and red semi-</a:t>
            </a:r>
            <a:r>
              <a:rPr sz="1400" spc="-9" dirty="0">
                <a:latin typeface="Myriad Pro Cond"/>
                <a:cs typeface="Myriad Pro Cond"/>
              </a:rPr>
              <a:t>transparent</a:t>
            </a:r>
            <a:r>
              <a:rPr sz="1400" spc="43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areas</a:t>
            </a:r>
            <a:r>
              <a:rPr sz="1400" spc="-26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show</a:t>
            </a:r>
            <a:r>
              <a:rPr sz="1400" spc="-17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the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swath</a:t>
            </a:r>
            <a:r>
              <a:rPr sz="1400" spc="-17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coverage</a:t>
            </a:r>
            <a:r>
              <a:rPr sz="1400" spc="-17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for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spc="-17" dirty="0">
                <a:latin typeface="Myriad Pro Cond"/>
                <a:cs typeface="Myriad Pro Cond"/>
              </a:rPr>
              <a:t>three</a:t>
            </a:r>
            <a:r>
              <a:rPr lang="en-US" sz="1400" spc="-17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consecutive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spc="-9" dirty="0">
                <a:latin typeface="Myriad Pro Cond"/>
                <a:cs typeface="Myriad Pro Cond"/>
              </a:rPr>
              <a:t>orbits.</a:t>
            </a:r>
            <a:r>
              <a:rPr sz="1400" spc="-35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The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two spacecraft </a:t>
            </a:r>
            <a:r>
              <a:rPr sz="1400" spc="-22" dirty="0">
                <a:latin typeface="Myriad Pro Cond"/>
                <a:cs typeface="Myriad Pro Cond"/>
              </a:rPr>
              <a:t>are</a:t>
            </a:r>
            <a:r>
              <a:rPr lang="en-US" sz="1400" spc="-22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separated</a:t>
            </a:r>
            <a:r>
              <a:rPr sz="1400" spc="-22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90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degrees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in</a:t>
            </a:r>
            <a:r>
              <a:rPr sz="1400" spc="-9" dirty="0">
                <a:latin typeface="Myriad Pro Cond"/>
                <a:cs typeface="Myriad Pro Cond"/>
              </a:rPr>
              <a:t> RAAN.</a:t>
            </a:r>
            <a:endParaRPr sz="1400" dirty="0">
              <a:latin typeface="Myriad Pro Cond"/>
              <a:cs typeface="Myriad Pro Cond"/>
            </a:endParaRPr>
          </a:p>
          <a:p>
            <a:pPr marL="11022" marR="11022">
              <a:spcAft>
                <a:spcPts val="600"/>
              </a:spcAft>
            </a:pPr>
            <a:r>
              <a:rPr sz="1400" b="1" dirty="0">
                <a:latin typeface="Myriad Pro Light Cond"/>
                <a:cs typeface="Myriad Pro Light Cond"/>
              </a:rPr>
              <a:t>PolSIR</a:t>
            </a:r>
            <a:r>
              <a:rPr sz="1400" b="1" spc="-22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provides</a:t>
            </a:r>
            <a:r>
              <a:rPr sz="1400" b="1" spc="-13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launch</a:t>
            </a:r>
            <a:r>
              <a:rPr sz="1400" b="1" spc="-13" dirty="0">
                <a:latin typeface="Myriad Pro Light Cond"/>
                <a:cs typeface="Myriad Pro Light Cond"/>
              </a:rPr>
              <a:t> </a:t>
            </a:r>
            <a:r>
              <a:rPr sz="1400" b="1" dirty="0">
                <a:latin typeface="Myriad Pro Light Cond"/>
                <a:cs typeface="Myriad Pro Light Cond"/>
              </a:rPr>
              <a:t>and</a:t>
            </a:r>
            <a:r>
              <a:rPr sz="1400" b="1" spc="-9" dirty="0">
                <a:latin typeface="Myriad Pro Light Cond"/>
                <a:cs typeface="Myriad Pro Light Cond"/>
              </a:rPr>
              <a:t> </a:t>
            </a:r>
            <a:r>
              <a:rPr sz="1400" b="1" spc="-17" dirty="0">
                <a:latin typeface="Myriad Pro Light Cond"/>
                <a:cs typeface="Myriad Pro Light Cond"/>
              </a:rPr>
              <a:t>orbi</a:t>
            </a:r>
            <a:r>
              <a:rPr lang="en-US" sz="1400" b="1" spc="-17" dirty="0">
                <a:latin typeface="Myriad Pro Light Cond"/>
                <a:cs typeface="Myriad Pro Light Cond"/>
              </a:rPr>
              <a:t>t </a:t>
            </a:r>
            <a:r>
              <a:rPr sz="1400" b="1" dirty="0">
                <a:latin typeface="Myriad Pro Light Cond"/>
                <a:cs typeface="Myriad Pro Light Cond"/>
              </a:rPr>
              <a:t>flexibility:</a:t>
            </a:r>
            <a:r>
              <a:rPr sz="1400" b="1" spc="-17" dirty="0">
                <a:latin typeface="Myriad Pro Light Cond"/>
                <a:cs typeface="Myriad Pro Light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PolSIR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can</a:t>
            </a:r>
            <a:r>
              <a:rPr sz="1400" spc="-9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be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launched</a:t>
            </a:r>
            <a:r>
              <a:rPr sz="1400" spc="-9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to</a:t>
            </a:r>
            <a:r>
              <a:rPr sz="1400" spc="-13" dirty="0">
                <a:latin typeface="Myriad Pro Cond"/>
                <a:cs typeface="Myriad Pro Cond"/>
              </a:rPr>
              <a:t> </a:t>
            </a:r>
            <a:r>
              <a:rPr sz="1400" spc="-22" dirty="0">
                <a:latin typeface="Myriad Pro Cond"/>
                <a:cs typeface="Myriad Pro Cond"/>
              </a:rPr>
              <a:t>an</a:t>
            </a:r>
            <a:r>
              <a:rPr lang="en-US" sz="1400" spc="-22" dirty="0">
                <a:latin typeface="Myriad Pro Cond"/>
                <a:cs typeface="Myriad Pro Cond"/>
              </a:rPr>
              <a:t>y </a:t>
            </a:r>
            <a:r>
              <a:rPr sz="1400" dirty="0">
                <a:latin typeface="Myriad Pro Cond"/>
                <a:cs typeface="Myriad Pro Cond"/>
              </a:rPr>
              <a:t>orbit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between 35° and 55</a:t>
            </a:r>
            <a:r>
              <a:rPr lang="en-US" sz="1400" dirty="0">
                <a:latin typeface="Myriad Pro Cond"/>
                <a:cs typeface="Myriad Pro Cond"/>
              </a:rPr>
              <a:t>° </a:t>
            </a:r>
            <a:r>
              <a:rPr sz="1400" spc="-9" dirty="0">
                <a:latin typeface="Myriad Pro Cond"/>
                <a:cs typeface="Myriad Pro Cond"/>
              </a:rPr>
              <a:t>inclinatio</a:t>
            </a:r>
            <a:r>
              <a:rPr lang="en-US" sz="1400" spc="-9" dirty="0">
                <a:latin typeface="Myriad Pro Cond"/>
                <a:cs typeface="Myriad Pro Cond"/>
              </a:rPr>
              <a:t>n </a:t>
            </a:r>
            <a:r>
              <a:rPr sz="1400" dirty="0">
                <a:latin typeface="Myriad Pro Cond"/>
                <a:cs typeface="Myriad Pro Cond"/>
              </a:rPr>
              <a:t>and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between 450 and</a:t>
            </a:r>
            <a:r>
              <a:rPr sz="1400" spc="-4" dirty="0">
                <a:latin typeface="Myriad Pro Cond"/>
                <a:cs typeface="Myriad Pro Cond"/>
              </a:rPr>
              <a:t> </a:t>
            </a:r>
            <a:r>
              <a:rPr sz="1400" dirty="0">
                <a:latin typeface="Myriad Pro Cond"/>
                <a:cs typeface="Myriad Pro Cond"/>
              </a:rPr>
              <a:t>510 km </a:t>
            </a:r>
            <a:r>
              <a:rPr sz="1400" spc="-9" dirty="0">
                <a:latin typeface="Myriad Pro Cond"/>
                <a:cs typeface="Myriad Pro Cond"/>
              </a:rPr>
              <a:t>orbit.</a:t>
            </a:r>
            <a:endParaRPr sz="1400" dirty="0">
              <a:latin typeface="Myriad Pro Cond"/>
              <a:cs typeface="Myriad Pro Con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13BA8D-B4D5-46AE-CFF2-528865D7F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59" y="5625253"/>
            <a:ext cx="5280643" cy="899665"/>
          </a:xfrm>
          <a:prstGeom prst="rect">
            <a:avLst/>
          </a:prstGeom>
        </p:spPr>
      </p:pic>
      <p:sp>
        <p:nvSpPr>
          <p:cNvPr id="16" name="object 83">
            <a:extLst>
              <a:ext uri="{FF2B5EF4-FFF2-40B4-BE49-F238E27FC236}">
                <a16:creationId xmlns:a16="http://schemas.microsoft.com/office/drawing/2014/main" id="{14B1F6B5-0D72-2609-7558-5E6A5C300FD6}"/>
              </a:ext>
            </a:extLst>
          </p:cNvPr>
          <p:cNvSpPr txBox="1"/>
          <p:nvPr/>
        </p:nvSpPr>
        <p:spPr>
          <a:xfrm>
            <a:off x="513559" y="5392604"/>
            <a:ext cx="5280643" cy="202869"/>
          </a:xfrm>
          <a:prstGeom prst="rect">
            <a:avLst/>
          </a:prstGeom>
        </p:spPr>
        <p:txBody>
          <a:bodyPr vert="horz" wrap="square" lIns="0" tIns="27552" rIns="0" bIns="0" rtlCol="0">
            <a:spAutoFit/>
          </a:bodyPr>
          <a:lstStyle/>
          <a:p>
            <a:pPr marL="11022" marR="49047" algn="ctr">
              <a:lnSpc>
                <a:spcPts val="1085"/>
              </a:lnSpc>
              <a:spcBef>
                <a:spcPts val="217"/>
              </a:spcBef>
            </a:pPr>
            <a:r>
              <a:rPr b="1" dirty="0">
                <a:latin typeface="Myriad Pro Light Cond"/>
                <a:cs typeface="Myriad Pro Light Cond"/>
              </a:rPr>
              <a:t>PolSIR</a:t>
            </a:r>
            <a:r>
              <a:rPr b="1" spc="-17" dirty="0">
                <a:latin typeface="Myriad Pro Light Cond"/>
                <a:cs typeface="Myriad Pro Light Cond"/>
              </a:rPr>
              <a:t> </a:t>
            </a:r>
            <a:r>
              <a:rPr lang="en-US" b="1" dirty="0">
                <a:latin typeface="Myriad Pro Light Cond"/>
                <a:cs typeface="Myriad Pro Light Cond"/>
              </a:rPr>
              <a:t>is currently scheduled for launch in </a:t>
            </a:r>
            <a:r>
              <a:rPr lang="en-US" b="1">
                <a:latin typeface="Myriad Pro Light Cond"/>
                <a:cs typeface="Myriad Pro Light Cond"/>
              </a:rPr>
              <a:t>late 2027</a:t>
            </a:r>
            <a:endParaRPr dirty="0">
              <a:latin typeface="Myriad Pro Cond"/>
              <a:cs typeface="Myriad Pro Cond"/>
            </a:endParaRPr>
          </a:p>
        </p:txBody>
      </p:sp>
      <p:sp>
        <p:nvSpPr>
          <p:cNvPr id="17" name="object 84">
            <a:extLst>
              <a:ext uri="{FF2B5EF4-FFF2-40B4-BE49-F238E27FC236}">
                <a16:creationId xmlns:a16="http://schemas.microsoft.com/office/drawing/2014/main" id="{4CA9BDD2-62EE-D4FC-212E-799CD5FFC539}"/>
              </a:ext>
            </a:extLst>
          </p:cNvPr>
          <p:cNvSpPr txBox="1"/>
          <p:nvPr/>
        </p:nvSpPr>
        <p:spPr>
          <a:xfrm>
            <a:off x="6237838" y="5013206"/>
            <a:ext cx="5388361" cy="1258927"/>
          </a:xfrm>
          <a:prstGeom prst="rect">
            <a:avLst/>
          </a:prstGeom>
        </p:spPr>
        <p:txBody>
          <a:bodyPr vert="horz" wrap="square" lIns="0" tIns="27552" rIns="0" bIns="0" rtlCol="0">
            <a:spAutoFit/>
          </a:bodyPr>
          <a:lstStyle/>
          <a:p>
            <a:pPr marL="11022" marR="4409">
              <a:spcBef>
                <a:spcPts val="217"/>
              </a:spcBef>
            </a:pPr>
            <a:r>
              <a:rPr sz="1600" dirty="0">
                <a:latin typeface="Myriad Pro Cond"/>
                <a:cs typeface="Myriad Pro Cond"/>
              </a:rPr>
              <a:t>PolSIR</a:t>
            </a:r>
            <a:r>
              <a:rPr sz="1600" spc="-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observes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the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Earth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in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six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channels: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four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around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the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325.15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GHz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water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vapor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spc="-9" dirty="0">
                <a:latin typeface="Myriad Pro Cond"/>
                <a:cs typeface="Myriad Pro Cond"/>
              </a:rPr>
              <a:t>absor</a:t>
            </a:r>
            <a:r>
              <a:rPr lang="en-US" sz="1600" spc="-9" dirty="0">
                <a:latin typeface="Myriad Pro Cond"/>
                <a:cs typeface="Myriad Pro Cond"/>
              </a:rPr>
              <a:t>p</a:t>
            </a:r>
            <a:r>
              <a:rPr sz="1600" dirty="0">
                <a:latin typeface="Myriad Pro Cond"/>
                <a:cs typeface="Myriad Pro Cond"/>
              </a:rPr>
              <a:t>tion</a:t>
            </a:r>
            <a:r>
              <a:rPr sz="1600" spc="-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line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and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two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at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683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GHz.</a:t>
            </a:r>
            <a:r>
              <a:rPr sz="1600" spc="-3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These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channels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are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highly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sensitive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to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tropical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ice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clouds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spc="-22" dirty="0">
                <a:latin typeface="Myriad Pro Cond"/>
                <a:cs typeface="Myriad Pro Cond"/>
              </a:rPr>
              <a:t>bu</a:t>
            </a:r>
            <a:r>
              <a:rPr lang="en-US" sz="1600" spc="-22" dirty="0">
                <a:latin typeface="Myriad Pro Cond"/>
                <a:cs typeface="Myriad Pro Cond"/>
              </a:rPr>
              <a:t>t </a:t>
            </a:r>
            <a:r>
              <a:rPr sz="1600" spc="-9" dirty="0">
                <a:latin typeface="Myriad Pro Cond"/>
                <a:cs typeface="Myriad Pro Cond"/>
              </a:rPr>
              <a:t>‘surface-</a:t>
            </a:r>
            <a:r>
              <a:rPr sz="1600" spc="-22" dirty="0">
                <a:latin typeface="Myriad Pro Cond"/>
                <a:cs typeface="Myriad Pro Cond"/>
              </a:rPr>
              <a:t>blind,’</a:t>
            </a:r>
            <a:r>
              <a:rPr sz="1600" spc="-6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and</a:t>
            </a:r>
            <a:r>
              <a:rPr sz="1600" spc="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thus</a:t>
            </a:r>
            <a:r>
              <a:rPr sz="1600" spc="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not</a:t>
            </a:r>
            <a:r>
              <a:rPr sz="1600" spc="13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adversely</a:t>
            </a:r>
            <a:r>
              <a:rPr sz="1600" spc="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affected</a:t>
            </a:r>
            <a:r>
              <a:rPr sz="1600" spc="13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by</a:t>
            </a:r>
            <a:r>
              <a:rPr sz="1600" spc="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surface</a:t>
            </a:r>
            <a:r>
              <a:rPr sz="1600" spc="17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emissivity</a:t>
            </a:r>
            <a:r>
              <a:rPr sz="1600" spc="13" dirty="0">
                <a:latin typeface="Myriad Pro Cond"/>
                <a:cs typeface="Myriad Pro Cond"/>
              </a:rPr>
              <a:t> </a:t>
            </a:r>
            <a:r>
              <a:rPr sz="1600" spc="-9" dirty="0">
                <a:latin typeface="Myriad Pro Cond"/>
                <a:cs typeface="Myriad Pro Cond"/>
              </a:rPr>
              <a:t>variations.</a:t>
            </a:r>
            <a:r>
              <a:rPr sz="1600" spc="-22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The</a:t>
            </a:r>
            <a:r>
              <a:rPr sz="1600" spc="13" dirty="0">
                <a:latin typeface="Myriad Pro Cond"/>
                <a:cs typeface="Myriad Pro Cond"/>
              </a:rPr>
              <a:t> </a:t>
            </a:r>
            <a:r>
              <a:rPr sz="1600" spc="-9" dirty="0">
                <a:latin typeface="Myriad Pro Cond"/>
                <a:cs typeface="Myriad Pro Cond"/>
              </a:rPr>
              <a:t>channel</a:t>
            </a:r>
            <a:r>
              <a:rPr lang="en-US" sz="1600" spc="-9" dirty="0">
                <a:latin typeface="Myriad Pro Cond"/>
                <a:cs typeface="Myriad Pro Cond"/>
              </a:rPr>
              <a:t>s </a:t>
            </a:r>
            <a:r>
              <a:rPr sz="1600" dirty="0">
                <a:latin typeface="Myriad Pro Cond"/>
                <a:cs typeface="Myriad Pro Cond"/>
              </a:rPr>
              <a:t>at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683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GHz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and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325.15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±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9.5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GHz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are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polarized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and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provide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critical</a:t>
            </a:r>
            <a:r>
              <a:rPr sz="1600" spc="-9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information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about</a:t>
            </a:r>
            <a:r>
              <a:rPr sz="1600" spc="-4" dirty="0">
                <a:latin typeface="Myriad Pro Cond"/>
                <a:cs typeface="Myriad Pro Cond"/>
              </a:rPr>
              <a:t> </a:t>
            </a:r>
            <a:r>
              <a:rPr sz="1600" spc="-22" dirty="0">
                <a:latin typeface="Myriad Pro Cond"/>
                <a:cs typeface="Myriad Pro Cond"/>
              </a:rPr>
              <a:t>ic</a:t>
            </a:r>
            <a:r>
              <a:rPr lang="en-US" sz="1600" spc="-22" dirty="0">
                <a:latin typeface="Myriad Pro Cond"/>
                <a:cs typeface="Myriad Pro Cond"/>
              </a:rPr>
              <a:t>e </a:t>
            </a:r>
            <a:r>
              <a:rPr sz="1600" dirty="0">
                <a:latin typeface="Myriad Pro Cond"/>
                <a:cs typeface="Myriad Pro Cond"/>
              </a:rPr>
              <a:t>particle size</a:t>
            </a:r>
            <a:r>
              <a:rPr sz="1600" spc="4" dirty="0">
                <a:latin typeface="Myriad Pro Cond"/>
                <a:cs typeface="Myriad Pro Cond"/>
              </a:rPr>
              <a:t> </a:t>
            </a:r>
            <a:r>
              <a:rPr sz="1600" dirty="0">
                <a:latin typeface="Myriad Pro Cond"/>
                <a:cs typeface="Myriad Pro Cond"/>
              </a:rPr>
              <a:t>and</a:t>
            </a:r>
            <a:r>
              <a:rPr sz="1600" spc="4" dirty="0">
                <a:latin typeface="Myriad Pro Cond"/>
                <a:cs typeface="Myriad Pro Cond"/>
              </a:rPr>
              <a:t> </a:t>
            </a:r>
            <a:r>
              <a:rPr sz="1600" spc="-9" dirty="0">
                <a:latin typeface="Myriad Pro Cond"/>
                <a:cs typeface="Myriad Pro Cond"/>
              </a:rPr>
              <a:t>habit</a:t>
            </a:r>
            <a:endParaRPr sz="1600" dirty="0">
              <a:latin typeface="Myriad Pro Cond"/>
              <a:cs typeface="Myriad Pro Cond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F6F93-0441-B5D4-8110-06FB2AB4B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995" y="2584129"/>
            <a:ext cx="5444372" cy="23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6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574</Words>
  <Application>Microsoft Macintosh PowerPoint</Application>
  <PresentationFormat>Widescreen</PresentationFormat>
  <Paragraphs>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Myriad Pro Cond</vt:lpstr>
      <vt:lpstr>Myriad Pro Light Cond</vt:lpstr>
      <vt:lpstr>Office Theme 2013 - 2022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Bennartz, Ralf</dc:creator>
  <cp:lastModifiedBy>Bennartz, Ralf</cp:lastModifiedBy>
  <cp:revision>6</cp:revision>
  <dcterms:created xsi:type="dcterms:W3CDTF">2023-08-03T09:41:12Z</dcterms:created>
  <dcterms:modified xsi:type="dcterms:W3CDTF">2023-08-03T15:25:58Z</dcterms:modified>
</cp:coreProperties>
</file>