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 id="2147483691" r:id="rId2"/>
    <p:sldMasterId id="2147483749" r:id="rId3"/>
    <p:sldMasterId id="2147483776" r:id="rId4"/>
  </p:sldMasterIdLst>
  <p:notesMasterIdLst>
    <p:notesMasterId r:id="rId19"/>
  </p:notesMasterIdLst>
  <p:handoutMasterIdLst>
    <p:handoutMasterId r:id="rId20"/>
  </p:handoutMasterIdLst>
  <p:sldIdLst>
    <p:sldId id="2443" r:id="rId5"/>
    <p:sldId id="5065" r:id="rId6"/>
    <p:sldId id="5042" r:id="rId7"/>
    <p:sldId id="5067" r:id="rId8"/>
    <p:sldId id="5016" r:id="rId9"/>
    <p:sldId id="5012" r:id="rId10"/>
    <p:sldId id="5017" r:id="rId11"/>
    <p:sldId id="5163" r:id="rId12"/>
    <p:sldId id="5048" r:id="rId13"/>
    <p:sldId id="5049" r:id="rId14"/>
    <p:sldId id="5058" r:id="rId15"/>
    <p:sldId id="5060" r:id="rId16"/>
    <p:sldId id="5164" r:id="rId17"/>
    <p:sldId id="5051"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F8CC8D-DE52-F441-ABD5-0FF21EBE36E1}">
          <p14:sldIdLst>
            <p14:sldId id="2443"/>
            <p14:sldId id="5065"/>
            <p14:sldId id="5042"/>
            <p14:sldId id="5067"/>
            <p14:sldId id="5016"/>
            <p14:sldId id="5012"/>
            <p14:sldId id="5017"/>
            <p14:sldId id="5163"/>
            <p14:sldId id="5048"/>
            <p14:sldId id="5049"/>
            <p14:sldId id="5058"/>
            <p14:sldId id="5060"/>
            <p14:sldId id="5164"/>
            <p14:sldId id="5051"/>
          </p14:sldIdLst>
        </p14:section>
        <p14:section name="Backup slides" id="{A60CA4D2-472A-9F48-A0C7-7E188C5C6B06}">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35B5E5"/>
    <a:srgbClr val="4F8DE2"/>
    <a:srgbClr val="FF9300"/>
    <a:srgbClr val="0432FF"/>
    <a:srgbClr val="FF40FF"/>
    <a:srgbClr val="FFB0A1"/>
    <a:srgbClr val="FF8681"/>
    <a:srgbClr val="425D72"/>
    <a:srgbClr val="FF8246"/>
    <a:srgbClr val="3B55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07"/>
    <p:restoredTop sz="96197" autoAdjust="0"/>
  </p:normalViewPr>
  <p:slideViewPr>
    <p:cSldViewPr snapToGrid="0" snapToObjects="1">
      <p:cViewPr varScale="1">
        <p:scale>
          <a:sx n="151" d="100"/>
          <a:sy n="151" d="100"/>
        </p:scale>
        <p:origin x="216" y="408"/>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0B02C6-681B-9840-ABDC-A89109A2084A}" type="datetimeFigureOut">
              <a:rPr lang="en-US" smtClean="0"/>
              <a:t>8/22/23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C5C25AD-73C9-464E-B62C-631C513CA26A}" type="slidenum">
              <a:rPr lang="en-US" smtClean="0"/>
              <a:t>‹#›</a:t>
            </a:fld>
            <a:endParaRPr lang="en-US"/>
          </a:p>
        </p:txBody>
      </p:sp>
    </p:spTree>
    <p:extLst>
      <p:ext uri="{BB962C8B-B14F-4D97-AF65-F5344CB8AC3E}">
        <p14:creationId xmlns:p14="http://schemas.microsoft.com/office/powerpoint/2010/main" val="40944910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0E336E-3907-8D4E-9CE3-52AB8CB771A1}" type="datetimeFigureOut">
              <a:rPr lang="en-US" smtClean="0"/>
              <a:t>8/22/23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377B6E-B5CA-D945-92DF-40152F9069B4}" type="slidenum">
              <a:rPr lang="en-US" smtClean="0"/>
              <a:t>‹#›</a:t>
            </a:fld>
            <a:endParaRPr lang="en-US"/>
          </a:p>
        </p:txBody>
      </p:sp>
    </p:spTree>
    <p:extLst>
      <p:ext uri="{BB962C8B-B14F-4D97-AF65-F5344CB8AC3E}">
        <p14:creationId xmlns:p14="http://schemas.microsoft.com/office/powerpoint/2010/main" val="10399440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80AB40-CF9C-CB44-AF47-E5E5B00AC330}"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37393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A81F39-B9DB-7A48-AE0D-D8A34228810F}"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9854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377B6E-B5CA-D945-92DF-40152F9069B4}" type="slidenum">
              <a:rPr lang="en-US" smtClean="0"/>
              <a:t>12</a:t>
            </a:fld>
            <a:endParaRPr lang="en-US"/>
          </a:p>
        </p:txBody>
      </p:sp>
    </p:spTree>
    <p:extLst>
      <p:ext uri="{BB962C8B-B14F-4D97-AF65-F5344CB8AC3E}">
        <p14:creationId xmlns:p14="http://schemas.microsoft.com/office/powerpoint/2010/main" val="373595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377B6E-B5CA-D945-92DF-40152F9069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714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pic>
        <p:nvPicPr>
          <p:cNvPr id="11" name="Picture 10"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720" y="854098"/>
            <a:ext cx="2001680" cy="1167645"/>
          </a:xfrm>
          <a:prstGeom prst="rect">
            <a:avLst/>
          </a:prstGeom>
        </p:spPr>
      </p:pic>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 Directorate, Division, Section or Group Name, Presented by, Job Title, Date, etc.</a:t>
            </a:r>
          </a:p>
        </p:txBody>
      </p:sp>
      <p:sp>
        <p:nvSpPr>
          <p:cNvPr id="6" name="Footer Placeholder 5"/>
          <p:cNvSpPr>
            <a:spLocks noGrp="1"/>
          </p:cNvSpPr>
          <p:nvPr>
            <p:ph type="ftr" sz="quarter" idx="20"/>
          </p:nvPr>
        </p:nvSpPr>
        <p:spPr>
          <a:xfrm>
            <a:off x="925513" y="4802823"/>
            <a:ext cx="7483464" cy="274637"/>
          </a:xfrm>
        </p:spPr>
        <p:txBody>
          <a:bodyPr/>
          <a:lstStyle>
            <a:lvl1pPr algn="l">
              <a:defRPr/>
            </a:lvl1pPr>
          </a:lstStyle>
          <a:p>
            <a:endParaRPr lang="en-US" dirty="0"/>
          </a:p>
        </p:txBody>
      </p:sp>
    </p:spTree>
    <p:extLst>
      <p:ext uri="{BB962C8B-B14F-4D97-AF65-F5344CB8AC3E}">
        <p14:creationId xmlns:p14="http://schemas.microsoft.com/office/powerpoint/2010/main" val="2291923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Date Placeholder 1"/>
          <p:cNvSpPr>
            <a:spLocks noGrp="1"/>
          </p:cNvSpPr>
          <p:nvPr>
            <p:ph type="dt" sz="half" idx="21"/>
          </p:nvPr>
        </p:nvSpPr>
        <p:spPr/>
        <p:txBody>
          <a:bodyPr/>
          <a:lstStyle/>
          <a:p>
            <a:fld id="{E4077994-25CB-8A4C-8A63-D9D66A637F0A}" type="datetime1">
              <a:rPr lang="en-US" smtClean="0"/>
              <a:t>8/22/23</a:t>
            </a:fld>
            <a:endParaRPr lang="en-US" dirty="0"/>
          </a:p>
        </p:txBody>
      </p:sp>
      <p:sp>
        <p:nvSpPr>
          <p:cNvPr id="3" name="Footer Placeholder 2"/>
          <p:cNvSpPr>
            <a:spLocks noGrp="1"/>
          </p:cNvSpPr>
          <p:nvPr>
            <p:ph type="ftr" sz="quarter" idx="22"/>
          </p:nvPr>
        </p:nvSpPr>
        <p:spPr/>
        <p:txBody>
          <a:bodyPr/>
          <a:lstStyle/>
          <a:p>
            <a:endParaRPr lang="en-US" dirty="0"/>
          </a:p>
        </p:txBody>
      </p:sp>
      <p:sp>
        <p:nvSpPr>
          <p:cNvPr id="8" name="Slide Number Placeholder 7"/>
          <p:cNvSpPr>
            <a:spLocks noGrp="1"/>
          </p:cNvSpPr>
          <p:nvPr>
            <p:ph type="sldNum" sz="quarter" idx="23"/>
          </p:nvPr>
        </p:nvSpPr>
        <p:spPr/>
        <p:txBody>
          <a:bodyPr/>
          <a:lstStyle/>
          <a:p>
            <a:fld id="{A9EAE6FE-6903-4614-A8F9-1C4316AD21CA}" type="slidenum">
              <a:rPr lang="en-US" smtClean="0"/>
              <a:pPr/>
              <a:t>‹#›</a:t>
            </a:fld>
            <a:endParaRPr lang="en-US" dirty="0"/>
          </a:p>
        </p:txBody>
      </p:sp>
    </p:spTree>
    <p:extLst>
      <p:ext uri="{BB962C8B-B14F-4D97-AF65-F5344CB8AC3E}">
        <p14:creationId xmlns:p14="http://schemas.microsoft.com/office/powerpoint/2010/main" val="403494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5"/>
          </p:nvPr>
        </p:nvSpPr>
        <p:spPr/>
        <p:txBody>
          <a:bodyPr/>
          <a:lstStyle/>
          <a:p>
            <a:fld id="{65B47A2D-A569-AF45-955E-2F47FBCB796D}" type="datetime1">
              <a:rPr lang="en-US" smtClean="0"/>
              <a:t>8/22/23</a:t>
            </a:fld>
            <a:endParaRPr lang="en-US" dirty="0"/>
          </a:p>
        </p:txBody>
      </p:sp>
      <p:sp>
        <p:nvSpPr>
          <p:cNvPr id="3" name="Footer Placeholder 2"/>
          <p:cNvSpPr>
            <a:spLocks noGrp="1"/>
          </p:cNvSpPr>
          <p:nvPr>
            <p:ph type="ftr" sz="quarter" idx="26"/>
          </p:nvPr>
        </p:nvSpPr>
        <p:spPr/>
        <p:txBody>
          <a:bodyPr/>
          <a:lstStyle/>
          <a:p>
            <a:endParaRPr lang="en-US" dirty="0"/>
          </a:p>
        </p:txBody>
      </p:sp>
      <p:sp>
        <p:nvSpPr>
          <p:cNvPr id="8" name="Slide Number Placeholder 7"/>
          <p:cNvSpPr>
            <a:spLocks noGrp="1"/>
          </p:cNvSpPr>
          <p:nvPr>
            <p:ph type="sldNum" sz="quarter" idx="27"/>
          </p:nvPr>
        </p:nvSpPr>
        <p:spPr/>
        <p:txBody>
          <a:bodyPr/>
          <a:lstStyle/>
          <a:p>
            <a:fld id="{85A09567-7461-4DFE-973D-AB9DA5965084}" type="slidenum">
              <a:rPr lang="en-US" smtClean="0"/>
              <a:pPr/>
              <a:t>‹#›</a:t>
            </a:fld>
            <a:endParaRPr lang="en-US" dirty="0"/>
          </a:p>
        </p:txBody>
      </p:sp>
    </p:spTree>
    <p:extLst>
      <p:ext uri="{BB962C8B-B14F-4D97-AF65-F5344CB8AC3E}">
        <p14:creationId xmlns:p14="http://schemas.microsoft.com/office/powerpoint/2010/main" val="3421051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 name="Date Placeholder 1"/>
          <p:cNvSpPr>
            <a:spLocks noGrp="1"/>
          </p:cNvSpPr>
          <p:nvPr>
            <p:ph type="dt" sz="half" idx="25"/>
          </p:nvPr>
        </p:nvSpPr>
        <p:spPr/>
        <p:txBody>
          <a:bodyPr/>
          <a:lstStyle/>
          <a:p>
            <a:fld id="{036746EE-4009-144B-B92E-9B46D0555DDB}" type="datetime1">
              <a:rPr lang="en-US" smtClean="0"/>
              <a:t>8/22/23</a:t>
            </a:fld>
            <a:endParaRPr lang="en-US" dirty="0"/>
          </a:p>
        </p:txBody>
      </p:sp>
      <p:sp>
        <p:nvSpPr>
          <p:cNvPr id="3" name="Footer Placeholder 2"/>
          <p:cNvSpPr>
            <a:spLocks noGrp="1"/>
          </p:cNvSpPr>
          <p:nvPr>
            <p:ph type="ftr" sz="quarter" idx="26"/>
          </p:nvPr>
        </p:nvSpPr>
        <p:spPr/>
        <p:txBody>
          <a:bodyPr/>
          <a:lstStyle/>
          <a:p>
            <a:endParaRPr lang="en-US" dirty="0"/>
          </a:p>
        </p:txBody>
      </p:sp>
      <p:sp>
        <p:nvSpPr>
          <p:cNvPr id="8" name="Slide Number Placeholder 7"/>
          <p:cNvSpPr>
            <a:spLocks noGrp="1"/>
          </p:cNvSpPr>
          <p:nvPr>
            <p:ph type="sldNum" sz="quarter" idx="27"/>
          </p:nvPr>
        </p:nvSpPr>
        <p:spPr/>
        <p:txBody>
          <a:bodyPr/>
          <a:lstStyle/>
          <a:p>
            <a:fld id="{204C9DC4-AEC6-4356-9DD4-079F37A6ADD1}" type="slidenum">
              <a:rPr lang="en-US" smtClean="0"/>
              <a:pPr/>
              <a:t>‹#›</a:t>
            </a:fld>
            <a:endParaRPr lang="en-US" dirty="0"/>
          </a:p>
        </p:txBody>
      </p:sp>
    </p:spTree>
    <p:extLst>
      <p:ext uri="{BB962C8B-B14F-4D97-AF65-F5344CB8AC3E}">
        <p14:creationId xmlns:p14="http://schemas.microsoft.com/office/powerpoint/2010/main" val="275847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Black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fld id="{773FE983-0FB6-C048-A231-AED00F024D99}" type="datetime1">
              <a:rPr lang="en-US" smtClean="0"/>
              <a:t>8/22/23</a:t>
            </a:fld>
            <a:endParaRPr lang="en-US" dirty="0"/>
          </a:p>
        </p:txBody>
      </p:sp>
      <p:sp>
        <p:nvSpPr>
          <p:cNvPr id="3" name="Footer Placeholder 2"/>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F4DC5B55-12B8-4596-98D1-70488E5A10F3}" type="slidenum">
              <a:rPr lang="en-US" smtClean="0"/>
              <a:pPr/>
              <a:t>‹#›</a:t>
            </a:fld>
            <a:endParaRPr lang="en-US" dirty="0"/>
          </a:p>
        </p:txBody>
      </p:sp>
    </p:spTree>
    <p:extLst>
      <p:ext uri="{BB962C8B-B14F-4D97-AF65-F5344CB8AC3E}">
        <p14:creationId xmlns:p14="http://schemas.microsoft.com/office/powerpoint/2010/main" val="2852703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Gray Strip">
    <p:spTree>
      <p:nvGrpSpPr>
        <p:cNvPr id="1" name=""/>
        <p:cNvGrpSpPr/>
        <p:nvPr/>
      </p:nvGrpSpPr>
      <p:grpSpPr>
        <a:xfrm>
          <a:off x="0" y="0"/>
          <a:ext cx="0" cy="0"/>
          <a:chOff x="0" y="0"/>
          <a:chExt cx="0" cy="0"/>
        </a:xfrm>
      </p:grpSpPr>
      <p:sp>
        <p:nvSpPr>
          <p:cNvPr id="14" name="Rectangle 13"/>
          <p:cNvSpPr/>
          <p:nvPr userDrawn="1"/>
        </p:nvSpPr>
        <p:spPr>
          <a:xfrm>
            <a:off x="0" y="1161143"/>
            <a:ext cx="9144000" cy="355849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 name="Date Placeholder 1"/>
          <p:cNvSpPr>
            <a:spLocks noGrp="1"/>
          </p:cNvSpPr>
          <p:nvPr>
            <p:ph type="dt" sz="half" idx="18"/>
          </p:nvPr>
        </p:nvSpPr>
        <p:spPr/>
        <p:txBody>
          <a:bodyPr/>
          <a:lstStyle/>
          <a:p>
            <a:fld id="{9266B3B0-9C95-B043-9CCA-AAEC77189870}" type="datetime1">
              <a:rPr lang="en-US" smtClean="0"/>
              <a:t>8/22/23</a:t>
            </a:fld>
            <a:endParaRPr lang="en-US" dirty="0"/>
          </a:p>
        </p:txBody>
      </p:sp>
      <p:sp>
        <p:nvSpPr>
          <p:cNvPr id="3" name="Footer Placeholder 2"/>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4425C30-09A2-472C-AF1A-B979687D1AB0}" type="slidenum">
              <a:rPr lang="en-US" smtClean="0"/>
              <a:pPr/>
              <a:t>‹#›</a:t>
            </a:fld>
            <a:endParaRPr lang="en-US" dirty="0"/>
          </a:p>
        </p:txBody>
      </p:sp>
    </p:spTree>
    <p:extLst>
      <p:ext uri="{BB962C8B-B14F-4D97-AF65-F5344CB8AC3E}">
        <p14:creationId xmlns:p14="http://schemas.microsoft.com/office/powerpoint/2010/main" val="3982541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2" name="Date Placeholder 1"/>
          <p:cNvSpPr>
            <a:spLocks noGrp="1"/>
          </p:cNvSpPr>
          <p:nvPr>
            <p:ph type="dt" sz="half" idx="10"/>
          </p:nvPr>
        </p:nvSpPr>
        <p:spPr/>
        <p:txBody>
          <a:bodyPr/>
          <a:lstStyle/>
          <a:p>
            <a:fld id="{FA3768D6-E1AB-F244-B3CE-8CFDD1FF6B89}" type="datetime1">
              <a:rPr lang="en-US" smtClean="0"/>
              <a:t>8/22/23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80BF43-B564-4D0D-B75D-ACB07BE0847B}" type="slidenum">
              <a:rPr lang="en-US" smtClean="0"/>
              <a:pPr/>
              <a:t>‹#›</a:t>
            </a:fld>
            <a:endParaRPr lang="en-US" dirty="0"/>
          </a:p>
        </p:txBody>
      </p:sp>
    </p:spTree>
    <p:extLst>
      <p:ext uri="{BB962C8B-B14F-4D97-AF65-F5344CB8AC3E}">
        <p14:creationId xmlns:p14="http://schemas.microsoft.com/office/powerpoint/2010/main" val="3051327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lvl1pPr>
          </a:lstStyle>
          <a:p>
            <a:pPr lvl="0"/>
            <a:r>
              <a:rPr lang="en-US" dirty="0"/>
              <a:t>Click to add section header</a:t>
            </a:r>
          </a:p>
        </p:txBody>
      </p:sp>
      <p:sp>
        <p:nvSpPr>
          <p:cNvPr id="2" name="Date Placeholder 1"/>
          <p:cNvSpPr>
            <a:spLocks noGrp="1"/>
          </p:cNvSpPr>
          <p:nvPr>
            <p:ph type="dt" sz="half" idx="14"/>
          </p:nvPr>
        </p:nvSpPr>
        <p:spPr/>
        <p:txBody>
          <a:bodyPr/>
          <a:lstStyle/>
          <a:p>
            <a:fld id="{4933B306-BD1E-C644-B653-81B31A9B19B6}" type="datetime1">
              <a:rPr lang="en-US" smtClean="0"/>
              <a:t>8/22/23</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715518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_Gray">
    <p:bg>
      <p:bgPr>
        <a:solidFill>
          <a:schemeClr val="bg1">
            <a:lumMod val="65000"/>
          </a:schemeClr>
        </a:solidFill>
        <a:effectLst/>
      </p:bgPr>
    </p:bg>
    <p:spTree>
      <p:nvGrpSpPr>
        <p:cNvPr id="1" name=""/>
        <p:cNvGrpSpPr/>
        <p:nvPr/>
      </p:nvGrpSpPr>
      <p:grpSpPr>
        <a:xfrm>
          <a:off x="0" y="0"/>
          <a:ext cx="0" cy="0"/>
          <a:chOff x="0" y="0"/>
          <a:chExt cx="0" cy="0"/>
        </a:xfrm>
      </p:grpSpPr>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3" name="Text Placeholder 2"/>
          <p:cNvSpPr>
            <a:spLocks noGrp="1"/>
          </p:cNvSpPr>
          <p:nvPr>
            <p:ph type="body" sz="quarter" idx="13" hasCustomPrompt="1"/>
          </p:nvPr>
        </p:nvSpPr>
        <p:spPr>
          <a:xfrm>
            <a:off x="467360" y="1839278"/>
            <a:ext cx="8229600" cy="1462722"/>
          </a:xfrm>
        </p:spPr>
        <p:txBody>
          <a:bodyPr anchor="ctr">
            <a:noAutofit/>
          </a:bodyPr>
          <a:lstStyle>
            <a:lvl1pPr marL="0" indent="0" algn="ctr">
              <a:buNone/>
              <a:defRPr sz="3600" baseline="0">
                <a:solidFill>
                  <a:schemeClr val="bg1"/>
                </a:solidFill>
              </a:defRPr>
            </a:lvl1pPr>
          </a:lstStyle>
          <a:p>
            <a:pPr lvl="0"/>
            <a:r>
              <a:rPr lang="en-US" dirty="0"/>
              <a:t>Click to add section header</a:t>
            </a:r>
          </a:p>
        </p:txBody>
      </p:sp>
      <p:sp>
        <p:nvSpPr>
          <p:cNvPr id="2" name="Date Placeholder 1"/>
          <p:cNvSpPr>
            <a:spLocks noGrp="1"/>
          </p:cNvSpPr>
          <p:nvPr>
            <p:ph type="dt" sz="half" idx="14"/>
          </p:nvPr>
        </p:nvSpPr>
        <p:spPr/>
        <p:txBody>
          <a:bodyPr/>
          <a:lstStyle/>
          <a:p>
            <a:fld id="{722C7539-AF31-FA4D-BBDE-79D0761153FB}" type="datetime1">
              <a:rPr lang="en-US" smtClean="0"/>
              <a:t>8/22/23</a:t>
            </a:fld>
            <a:endParaRPr lang="en-US" dirty="0"/>
          </a:p>
        </p:txBody>
      </p:sp>
      <p:sp>
        <p:nvSpPr>
          <p:cNvPr id="4" name="Footer Placeholder 3"/>
          <p:cNvSpPr>
            <a:spLocks noGrp="1"/>
          </p:cNvSpPr>
          <p:nvPr>
            <p:ph type="ftr" sz="quarter" idx="15"/>
          </p:nvPr>
        </p:nvSpPr>
        <p:spPr/>
        <p:txBody>
          <a:bodyPr/>
          <a:lstStyle/>
          <a:p>
            <a:endParaRPr lang="en-US" dirty="0"/>
          </a:p>
        </p:txBody>
      </p:sp>
      <p:sp>
        <p:nvSpPr>
          <p:cNvPr id="5" name="Slide Number Placeholder 4"/>
          <p:cNvSpPr>
            <a:spLocks noGrp="1"/>
          </p:cNvSpPr>
          <p:nvPr>
            <p:ph type="sldNum" sz="quarter" idx="16"/>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4136427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743DA-E2CB-FF40-833C-6061732229E7}" type="datetime1">
              <a:rPr lang="en-US" smtClean="0"/>
              <a:t>8/22/23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1478844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0" y="1642110"/>
            <a:ext cx="3200400" cy="1866900"/>
          </a:xfrm>
          <a:prstGeom prst="rect">
            <a:avLst/>
          </a:prstGeom>
        </p:spPr>
      </p:pic>
      <p:sp>
        <p:nvSpPr>
          <p:cNvPr id="4" name="Footer Placeholder 3"/>
          <p:cNvSpPr>
            <a:spLocks noGrp="1"/>
          </p:cNvSpPr>
          <p:nvPr>
            <p:ph type="ftr" sz="quarter" idx="11"/>
          </p:nvPr>
        </p:nvSpPr>
        <p:spPr/>
        <p:txBody>
          <a:bodyPr/>
          <a:lstStyle/>
          <a:p>
            <a:endParaRPr lang="en-US" dirty="0"/>
          </a:p>
        </p:txBody>
      </p:sp>
      <p:sp>
        <p:nvSpPr>
          <p:cNvPr id="6" name="Date Placeholder 5"/>
          <p:cNvSpPr>
            <a:spLocks noGrp="1"/>
          </p:cNvSpPr>
          <p:nvPr>
            <p:ph type="dt" sz="half" idx="12"/>
          </p:nvPr>
        </p:nvSpPr>
        <p:spPr/>
        <p:txBody>
          <a:bodyPr/>
          <a:lstStyle/>
          <a:p>
            <a:fld id="{C35893A9-DC2D-B747-9E32-1E11552B0678}" type="datetime1">
              <a:rPr lang="en-US" smtClean="0"/>
              <a:t>8/22/23</a:t>
            </a:fld>
            <a:endParaRPr lang="en-US" dirty="0"/>
          </a:p>
        </p:txBody>
      </p:sp>
      <p:sp>
        <p:nvSpPr>
          <p:cNvPr id="7" name="Slide Number Placeholder 6"/>
          <p:cNvSpPr>
            <a:spLocks noGrp="1"/>
          </p:cNvSpPr>
          <p:nvPr>
            <p:ph type="sldNum" sz="quarter" idx="13"/>
          </p:nvPr>
        </p:nvSpPr>
        <p:spPr/>
        <p:txBody>
          <a:body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4270005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pic>
        <p:nvPicPr>
          <p:cNvPr id="7" name="Picture 6"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6933" y="3586873"/>
            <a:ext cx="2001680" cy="1167645"/>
          </a:xfrm>
          <a:prstGeom prst="rect">
            <a:avLst/>
          </a:prstGeom>
        </p:spPr>
      </p:pic>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 | Directorate, Division, Section or Group Name</a:t>
            </a:r>
            <a:br>
              <a:rPr lang="en-US" dirty="0"/>
            </a:br>
            <a:r>
              <a:rPr lang="en-US" dirty="0"/>
              <a:t>Presented by, Job Title, Date, etc.</a:t>
            </a:r>
          </a:p>
        </p:txBody>
      </p:sp>
      <p:sp>
        <p:nvSpPr>
          <p:cNvPr id="3" name="Footer Placeholder 2"/>
          <p:cNvSpPr>
            <a:spLocks noGrp="1"/>
          </p:cNvSpPr>
          <p:nvPr>
            <p:ph type="ftr" sz="quarter" idx="18"/>
          </p:nvPr>
        </p:nvSpPr>
        <p:spPr>
          <a:xfrm>
            <a:off x="5687784" y="4802823"/>
            <a:ext cx="3347357" cy="274637"/>
          </a:xfrm>
        </p:spPr>
        <p:txBody>
          <a:bodyPr/>
          <a:lstStyle>
            <a:lvl1pPr>
              <a:defRPr>
                <a:solidFill>
                  <a:schemeClr val="accent1"/>
                </a:solidFill>
              </a:defRPr>
            </a:lvl1pPr>
          </a:lstStyle>
          <a:p>
            <a:endParaRPr lang="en-US" dirty="0"/>
          </a:p>
        </p:txBody>
      </p:sp>
    </p:spTree>
    <p:extLst>
      <p:ext uri="{BB962C8B-B14F-4D97-AF65-F5344CB8AC3E}">
        <p14:creationId xmlns:p14="http://schemas.microsoft.com/office/powerpoint/2010/main" val="18626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09235-DD2C-4572-AD1C-AA2C007AFA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CC6E1D-B23D-4FF2-8231-72B4057668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C3F9E-2955-4BA7-B515-D2B026AD2305}"/>
              </a:ext>
            </a:extLst>
          </p:cNvPr>
          <p:cNvSpPr>
            <a:spLocks noGrp="1"/>
          </p:cNvSpPr>
          <p:nvPr>
            <p:ph type="dt" sz="half" idx="10"/>
          </p:nvPr>
        </p:nvSpPr>
        <p:spPr/>
        <p:txBody>
          <a:bodyPr/>
          <a:lstStyle/>
          <a:p>
            <a:fld id="{6C81B79B-0C80-0746-9A24-37F3FB29D57E}" type="datetime1">
              <a:rPr lang="en-US" smtClean="0"/>
              <a:t>8/22/23</a:t>
            </a:fld>
            <a:endParaRPr lang="en-US"/>
          </a:p>
        </p:txBody>
      </p:sp>
      <p:sp>
        <p:nvSpPr>
          <p:cNvPr id="5" name="Footer Placeholder 4">
            <a:extLst>
              <a:ext uri="{FF2B5EF4-FFF2-40B4-BE49-F238E27FC236}">
                <a16:creationId xmlns:a16="http://schemas.microsoft.com/office/drawing/2014/main" id="{2A762DF7-9D25-4A97-854C-A1DDD2E1FE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C0D37-C16B-46CD-8B7D-27203BA2BEEB}"/>
              </a:ext>
            </a:extLst>
          </p:cNvPr>
          <p:cNvSpPr>
            <a:spLocks noGrp="1"/>
          </p:cNvSpPr>
          <p:nvPr>
            <p:ph type="sldNum" sz="quarter" idx="12"/>
          </p:nvPr>
        </p:nvSpPr>
        <p:spPr/>
        <p:txBody>
          <a:bodyPr/>
          <a:lstStyle/>
          <a:p>
            <a:fld id="{96B234A6-8336-43DA-97DD-F407C5C52644}" type="slidenum">
              <a:rPr lang="en-US" smtClean="0"/>
              <a:t>‹#›</a:t>
            </a:fld>
            <a:endParaRPr lang="en-US"/>
          </a:p>
        </p:txBody>
      </p:sp>
    </p:spTree>
    <p:extLst>
      <p:ext uri="{BB962C8B-B14F-4D97-AF65-F5344CB8AC3E}">
        <p14:creationId xmlns:p14="http://schemas.microsoft.com/office/powerpoint/2010/main" val="2134982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E6A06D0-A950-B147-ADA7-B444DB4EF7FE}"/>
              </a:ext>
            </a:extLst>
          </p:cNvPr>
          <p:cNvSpPr>
            <a:spLocks noGrp="1"/>
          </p:cNvSpPr>
          <p:nvPr>
            <p:ph type="sldNum" sz="quarter" idx="12"/>
          </p:nvPr>
        </p:nvSpPr>
        <p:spPr>
          <a:xfrm>
            <a:off x="6906006" y="4767263"/>
            <a:ext cx="2057400" cy="273844"/>
          </a:xfrm>
        </p:spPr>
        <p:txBody>
          <a:bodyPr/>
          <a:lstStyle>
            <a:lvl1pPr>
              <a:defRPr>
                <a:solidFill>
                  <a:schemeClr val="bg1"/>
                </a:solidFill>
              </a:defRPr>
            </a:lvl1pPr>
          </a:lstStyle>
          <a:p>
            <a:fld id="{6CBF3D6B-7512-DC4E-9AD6-900204DF0DDD}" type="slidenum">
              <a:rPr lang="en-US" smtClean="0"/>
              <a:pPr/>
              <a:t>‹#›</a:t>
            </a:fld>
            <a:endParaRPr lang="en-US" dirty="0"/>
          </a:p>
        </p:txBody>
      </p:sp>
    </p:spTree>
    <p:extLst>
      <p:ext uri="{BB962C8B-B14F-4D97-AF65-F5344CB8AC3E}">
        <p14:creationId xmlns:p14="http://schemas.microsoft.com/office/powerpoint/2010/main" val="3614079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7274A7B-E2E3-E349-AC45-3D483D11591B}"/>
              </a:ext>
            </a:extLst>
          </p:cNvPr>
          <p:cNvPicPr>
            <a:picLocks noChangeAspect="1"/>
          </p:cNvPicPr>
          <p:nvPr userDrawn="1"/>
        </p:nvPicPr>
        <p:blipFill>
          <a:blip r:embed="rId2"/>
          <a:srcRect/>
          <a:stretch/>
        </p:blipFill>
        <p:spPr>
          <a:xfrm>
            <a:off x="781812" y="1"/>
            <a:ext cx="6448425" cy="5143499"/>
          </a:xfrm>
          <a:prstGeom prst="rect">
            <a:avLst/>
          </a:prstGeom>
        </p:spPr>
      </p:pic>
      <p:sp>
        <p:nvSpPr>
          <p:cNvPr id="6" name="Slide Number Placeholder 5">
            <a:extLst>
              <a:ext uri="{FF2B5EF4-FFF2-40B4-BE49-F238E27FC236}">
                <a16:creationId xmlns:a16="http://schemas.microsoft.com/office/drawing/2014/main" id="{4E6A06D0-A950-B147-ADA7-B444DB4EF7FE}"/>
              </a:ext>
            </a:extLst>
          </p:cNvPr>
          <p:cNvSpPr>
            <a:spLocks noGrp="1"/>
          </p:cNvSpPr>
          <p:nvPr>
            <p:ph type="sldNum" sz="quarter" idx="12"/>
          </p:nvPr>
        </p:nvSpPr>
        <p:spPr>
          <a:xfrm>
            <a:off x="6906006" y="4767263"/>
            <a:ext cx="2057400" cy="273844"/>
          </a:xfrm>
        </p:spPr>
        <p:txBody>
          <a:bodyPr/>
          <a:lstStyle>
            <a:lvl1pPr>
              <a:defRPr>
                <a:solidFill>
                  <a:schemeClr val="bg1"/>
                </a:solidFill>
              </a:defRPr>
            </a:lvl1pPr>
          </a:lstStyle>
          <a:p>
            <a:fld id="{6CBF3D6B-7512-DC4E-9AD6-900204DF0DDD}" type="slidenum">
              <a:rPr lang="en-US" smtClean="0"/>
              <a:pPr/>
              <a:t>‹#›</a:t>
            </a:fld>
            <a:endParaRPr lang="en-US" dirty="0"/>
          </a:p>
        </p:txBody>
      </p:sp>
      <p:sp>
        <p:nvSpPr>
          <p:cNvPr id="15" name="Title 1">
            <a:extLst>
              <a:ext uri="{FF2B5EF4-FFF2-40B4-BE49-F238E27FC236}">
                <a16:creationId xmlns:a16="http://schemas.microsoft.com/office/drawing/2014/main" id="{9FCDB93F-6CF0-F744-A59F-0754214D4846}"/>
              </a:ext>
            </a:extLst>
          </p:cNvPr>
          <p:cNvSpPr>
            <a:spLocks noGrp="1"/>
          </p:cNvSpPr>
          <p:nvPr>
            <p:ph type="title"/>
          </p:nvPr>
        </p:nvSpPr>
        <p:spPr>
          <a:xfrm>
            <a:off x="677119" y="963595"/>
            <a:ext cx="7587206" cy="434051"/>
          </a:xfrm>
        </p:spPr>
        <p:txBody>
          <a:bodyPr>
            <a:noAutofit/>
          </a:bodyPr>
          <a:lstStyle>
            <a:lvl1pPr>
              <a:defRPr sz="2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Content Placeholder 2">
            <a:extLst>
              <a:ext uri="{FF2B5EF4-FFF2-40B4-BE49-F238E27FC236}">
                <a16:creationId xmlns:a16="http://schemas.microsoft.com/office/drawing/2014/main" id="{50008321-2E4F-0E49-8A22-91818B01EC8C}"/>
              </a:ext>
            </a:extLst>
          </p:cNvPr>
          <p:cNvSpPr>
            <a:spLocks noGrp="1"/>
          </p:cNvSpPr>
          <p:nvPr>
            <p:ph idx="1"/>
          </p:nvPr>
        </p:nvSpPr>
        <p:spPr>
          <a:xfrm>
            <a:off x="677118" y="1371597"/>
            <a:ext cx="7778188" cy="3350874"/>
          </a:xfrm>
        </p:spPr>
        <p:txBody>
          <a:bodyPr>
            <a:noAutofit/>
          </a:bodyPr>
          <a:lstStyle>
            <a:lvl1pPr marL="0" indent="0">
              <a:lnSpc>
                <a:spcPts val="2070"/>
              </a:lnSpc>
              <a:buNone/>
              <a:defRPr sz="1350">
                <a:solidFill>
                  <a:schemeClr val="bg1"/>
                </a:solidFill>
                <a:latin typeface="Arial" panose="020B0604020202020204" pitchFamily="34" charset="0"/>
                <a:cs typeface="Arial" panose="020B0604020202020204" pitchFamily="34" charset="0"/>
              </a:defRPr>
            </a:lvl1pPr>
            <a:lvl2pPr marL="342900" indent="0">
              <a:buNone/>
              <a:defRPr sz="1350">
                <a:solidFill>
                  <a:schemeClr val="bg1"/>
                </a:solidFill>
                <a:latin typeface="Arial" panose="020B0604020202020204" pitchFamily="34" charset="0"/>
                <a:cs typeface="Arial" panose="020B0604020202020204" pitchFamily="34" charset="0"/>
              </a:defRPr>
            </a:lvl2pPr>
            <a:lvl3pPr marL="685800" indent="0">
              <a:buNone/>
              <a:defRPr sz="1350">
                <a:solidFill>
                  <a:schemeClr val="bg1"/>
                </a:solidFill>
                <a:latin typeface="Arial" panose="020B0604020202020204" pitchFamily="34" charset="0"/>
                <a:cs typeface="Arial" panose="020B0604020202020204" pitchFamily="34" charset="0"/>
              </a:defRPr>
            </a:lvl3pPr>
            <a:lvl4pPr marL="1028700" indent="0">
              <a:buNone/>
              <a:defRPr sz="1350">
                <a:solidFill>
                  <a:schemeClr val="bg1"/>
                </a:solidFill>
                <a:latin typeface="Arial" panose="020B0604020202020204" pitchFamily="34" charset="0"/>
                <a:cs typeface="Arial" panose="020B0604020202020204" pitchFamily="34" charset="0"/>
              </a:defRPr>
            </a:lvl4pPr>
            <a:lvl5pPr marL="1371600" indent="0">
              <a:buNone/>
              <a:defRPr sz="135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762381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7444BEA3-30A2-7644-B7DC-56A862598D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2665" y="0"/>
            <a:ext cx="6448425" cy="5143500"/>
          </a:xfrm>
          <a:prstGeom prst="rect">
            <a:avLst/>
          </a:prstGeom>
        </p:spPr>
      </p:pic>
      <p:sp>
        <p:nvSpPr>
          <p:cNvPr id="2" name="Title 1">
            <a:extLst>
              <a:ext uri="{FF2B5EF4-FFF2-40B4-BE49-F238E27FC236}">
                <a16:creationId xmlns:a16="http://schemas.microsoft.com/office/drawing/2014/main" id="{B60F2BAF-D58D-3D40-BDAF-EDF77B0F068F}"/>
              </a:ext>
            </a:extLst>
          </p:cNvPr>
          <p:cNvSpPr>
            <a:spLocks noGrp="1"/>
          </p:cNvSpPr>
          <p:nvPr>
            <p:ph type="title"/>
          </p:nvPr>
        </p:nvSpPr>
        <p:spPr>
          <a:xfrm>
            <a:off x="1067765" y="1536541"/>
            <a:ext cx="4371011" cy="434051"/>
          </a:xfrm>
        </p:spPr>
        <p:txBody>
          <a:bodyPr>
            <a:noAutofit/>
          </a:bodyPr>
          <a:lstStyle>
            <a:lvl1pPr>
              <a:defRPr sz="2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E12A87-0E06-E44B-9305-695270104C1D}"/>
              </a:ext>
            </a:extLst>
          </p:cNvPr>
          <p:cNvSpPr>
            <a:spLocks noGrp="1"/>
          </p:cNvSpPr>
          <p:nvPr>
            <p:ph idx="1"/>
          </p:nvPr>
        </p:nvSpPr>
        <p:spPr>
          <a:xfrm>
            <a:off x="1067765" y="1944544"/>
            <a:ext cx="4371011" cy="2491451"/>
          </a:xfrm>
        </p:spPr>
        <p:txBody>
          <a:bodyPr>
            <a:noAutofit/>
          </a:bodyPr>
          <a:lstStyle>
            <a:lvl1pPr marL="0" indent="0">
              <a:lnSpc>
                <a:spcPts val="2070"/>
              </a:lnSpc>
              <a:buNone/>
              <a:defRPr sz="1350">
                <a:solidFill>
                  <a:schemeClr val="bg1"/>
                </a:solidFill>
                <a:latin typeface="Arial" panose="020B0604020202020204" pitchFamily="34" charset="0"/>
                <a:cs typeface="Arial" panose="020B0604020202020204" pitchFamily="34" charset="0"/>
              </a:defRPr>
            </a:lvl1pPr>
            <a:lvl2pPr marL="342900" indent="0">
              <a:buNone/>
              <a:defRPr sz="1350">
                <a:solidFill>
                  <a:schemeClr val="bg1"/>
                </a:solidFill>
                <a:latin typeface="Arial" panose="020B0604020202020204" pitchFamily="34" charset="0"/>
                <a:cs typeface="Arial" panose="020B0604020202020204" pitchFamily="34" charset="0"/>
              </a:defRPr>
            </a:lvl2pPr>
            <a:lvl3pPr marL="685800" indent="0">
              <a:buNone/>
              <a:defRPr sz="1350">
                <a:solidFill>
                  <a:schemeClr val="bg1"/>
                </a:solidFill>
                <a:latin typeface="Arial" panose="020B0604020202020204" pitchFamily="34" charset="0"/>
                <a:cs typeface="Arial" panose="020B0604020202020204" pitchFamily="34" charset="0"/>
              </a:defRPr>
            </a:lvl3pPr>
            <a:lvl4pPr marL="1028700" indent="0">
              <a:buNone/>
              <a:defRPr sz="1350">
                <a:solidFill>
                  <a:schemeClr val="bg1"/>
                </a:solidFill>
                <a:latin typeface="Arial" panose="020B0604020202020204" pitchFamily="34" charset="0"/>
                <a:cs typeface="Arial" panose="020B0604020202020204" pitchFamily="34" charset="0"/>
              </a:defRPr>
            </a:lvl4pPr>
            <a:lvl5pPr marL="1371600" indent="0">
              <a:buNone/>
              <a:defRPr sz="135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18CFF9C8-8B09-2D4F-BD3D-5966A5A38ACD}"/>
              </a:ext>
            </a:extLst>
          </p:cNvPr>
          <p:cNvSpPr>
            <a:spLocks noGrp="1"/>
          </p:cNvSpPr>
          <p:nvPr>
            <p:ph type="sldNum" sz="quarter" idx="12"/>
          </p:nvPr>
        </p:nvSpPr>
        <p:spPr>
          <a:xfrm>
            <a:off x="6906006" y="4767263"/>
            <a:ext cx="2057400" cy="273844"/>
          </a:xfrm>
        </p:spPr>
        <p:txBody>
          <a:bodyPr/>
          <a:lstStyle>
            <a:lvl1pPr>
              <a:defRPr>
                <a:solidFill>
                  <a:schemeClr val="bg1"/>
                </a:solidFill>
              </a:defRPr>
            </a:lvl1pPr>
          </a:lstStyle>
          <a:p>
            <a:fld id="{6CBF3D6B-7512-DC4E-9AD6-900204DF0DDD}" type="slidenum">
              <a:rPr lang="en-US" smtClean="0"/>
              <a:pPr/>
              <a:t>‹#›</a:t>
            </a:fld>
            <a:endParaRPr lang="en-US" dirty="0"/>
          </a:p>
        </p:txBody>
      </p:sp>
      <p:pic>
        <p:nvPicPr>
          <p:cNvPr id="12" name="Picture 11" descr="A black and white logo&#10;&#10;Description automatically generated with low confidence">
            <a:extLst>
              <a:ext uri="{FF2B5EF4-FFF2-40B4-BE49-F238E27FC236}">
                <a16:creationId xmlns:a16="http://schemas.microsoft.com/office/drawing/2014/main" id="{4E21AEE7-A9C8-B24D-B695-BEA861267F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82502" y="268519"/>
            <a:ext cx="1189233" cy="697848"/>
          </a:xfrm>
          <a:prstGeom prst="rect">
            <a:avLst/>
          </a:prstGeom>
        </p:spPr>
      </p:pic>
      <p:sp>
        <p:nvSpPr>
          <p:cNvPr id="9" name="Rectangle 8">
            <a:extLst>
              <a:ext uri="{FF2B5EF4-FFF2-40B4-BE49-F238E27FC236}">
                <a16:creationId xmlns:a16="http://schemas.microsoft.com/office/drawing/2014/main" id="{A42A5E26-B9E7-7342-BAB6-BE570E42C7DD}"/>
              </a:ext>
            </a:extLst>
          </p:cNvPr>
          <p:cNvSpPr/>
          <p:nvPr userDrawn="1"/>
        </p:nvSpPr>
        <p:spPr>
          <a:xfrm>
            <a:off x="1" y="0"/>
            <a:ext cx="694481" cy="5143500"/>
          </a:xfrm>
          <a:prstGeom prst="rect">
            <a:avLst/>
          </a:prstGeom>
          <a:solidFill>
            <a:srgbClr val="29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88018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08DED2-A6AF-174C-A508-833E50649D5B}"/>
              </a:ext>
            </a:extLst>
          </p:cNvPr>
          <p:cNvSpPr>
            <a:spLocks noGrp="1"/>
          </p:cNvSpPr>
          <p:nvPr>
            <p:ph sz="half" idx="1"/>
          </p:nvPr>
        </p:nvSpPr>
        <p:spPr>
          <a:xfrm>
            <a:off x="1362075" y="819151"/>
            <a:ext cx="3531870" cy="3299222"/>
          </a:xfrm>
          <a:solidFill>
            <a:srgbClr val="344358"/>
          </a:solidFill>
          <a:ln w="15875">
            <a:solidFill>
              <a:srgbClr val="82899E"/>
            </a:solidFill>
          </a:ln>
        </p:spPr>
        <p:txBody>
          <a:bodyPr anchor="ctr"/>
          <a:lstStyle>
            <a:lvl1pPr marL="0" indent="0" algn="ctr">
              <a:spcBef>
                <a:spcPts val="0"/>
              </a:spcBef>
              <a:buNone/>
              <a:defRPr>
                <a:solidFill>
                  <a:srgbClr val="7182A4"/>
                </a:solidFill>
              </a:defRPr>
            </a:lvl1pPr>
          </a:lstStyle>
          <a:p>
            <a:pPr lvl="0"/>
            <a:endParaRPr lang="en-US" dirty="0"/>
          </a:p>
        </p:txBody>
      </p:sp>
      <p:sp>
        <p:nvSpPr>
          <p:cNvPr id="4" name="Content Placeholder 3">
            <a:extLst>
              <a:ext uri="{FF2B5EF4-FFF2-40B4-BE49-F238E27FC236}">
                <a16:creationId xmlns:a16="http://schemas.microsoft.com/office/drawing/2014/main" id="{7E289A26-1D74-9A46-85EB-D165EDD59BA2}"/>
              </a:ext>
            </a:extLst>
          </p:cNvPr>
          <p:cNvSpPr>
            <a:spLocks noGrp="1"/>
          </p:cNvSpPr>
          <p:nvPr>
            <p:ph sz="half" idx="2"/>
          </p:nvPr>
        </p:nvSpPr>
        <p:spPr>
          <a:xfrm>
            <a:off x="5048250" y="819151"/>
            <a:ext cx="3531870" cy="3299222"/>
          </a:xfrm>
          <a:solidFill>
            <a:srgbClr val="344358"/>
          </a:solidFill>
          <a:ln w="15875">
            <a:solidFill>
              <a:srgbClr val="82899E"/>
            </a:solidFill>
          </a:ln>
        </p:spPr>
        <p:txBody>
          <a:bodyPr anchor="ctr"/>
          <a:lstStyle>
            <a:lvl1pPr marL="0" indent="0" algn="ctr">
              <a:spcBef>
                <a:spcPts val="0"/>
              </a:spcBef>
              <a:buNone/>
              <a:defRPr>
                <a:solidFill>
                  <a:srgbClr val="7182A4"/>
                </a:solidFill>
              </a:defRPr>
            </a:lvl1pPr>
          </a:lstStyle>
          <a:p>
            <a:pPr lvl="0"/>
            <a:endParaRPr lang="en-US" dirty="0"/>
          </a:p>
        </p:txBody>
      </p:sp>
      <p:sp>
        <p:nvSpPr>
          <p:cNvPr id="7" name="Slide Number Placeholder 6">
            <a:extLst>
              <a:ext uri="{FF2B5EF4-FFF2-40B4-BE49-F238E27FC236}">
                <a16:creationId xmlns:a16="http://schemas.microsoft.com/office/drawing/2014/main" id="{BCCCEC8C-059C-1A44-AB98-D48DCD74D2E6}"/>
              </a:ext>
            </a:extLst>
          </p:cNvPr>
          <p:cNvSpPr>
            <a:spLocks noGrp="1"/>
          </p:cNvSpPr>
          <p:nvPr>
            <p:ph type="sldNum" sz="quarter" idx="12"/>
          </p:nvPr>
        </p:nvSpPr>
        <p:spPr>
          <a:xfrm>
            <a:off x="6906006" y="4767263"/>
            <a:ext cx="2057400" cy="273844"/>
          </a:xfrm>
        </p:spPr>
        <p:txBody>
          <a:bodyPr/>
          <a:lstStyle>
            <a:lvl1pPr>
              <a:defRPr>
                <a:solidFill>
                  <a:schemeClr val="bg1"/>
                </a:solidFill>
              </a:defRPr>
            </a:lvl1pPr>
          </a:lstStyle>
          <a:p>
            <a:fld id="{6CBF3D6B-7512-DC4E-9AD6-900204DF0DDD}" type="slidenum">
              <a:rPr lang="en-US" smtClean="0"/>
              <a:pPr/>
              <a:t>‹#›</a:t>
            </a:fld>
            <a:endParaRPr lang="en-US" dirty="0"/>
          </a:p>
        </p:txBody>
      </p:sp>
      <p:sp>
        <p:nvSpPr>
          <p:cNvPr id="11" name="Content Placeholder 2">
            <a:extLst>
              <a:ext uri="{FF2B5EF4-FFF2-40B4-BE49-F238E27FC236}">
                <a16:creationId xmlns:a16="http://schemas.microsoft.com/office/drawing/2014/main" id="{ED65B619-EB4E-E84D-8DE0-2371D226AA2A}"/>
              </a:ext>
            </a:extLst>
          </p:cNvPr>
          <p:cNvSpPr>
            <a:spLocks noGrp="1"/>
          </p:cNvSpPr>
          <p:nvPr>
            <p:ph idx="13"/>
          </p:nvPr>
        </p:nvSpPr>
        <p:spPr>
          <a:xfrm>
            <a:off x="1285875" y="4267200"/>
            <a:ext cx="7286625" cy="571500"/>
          </a:xfrm>
        </p:spPr>
        <p:txBody>
          <a:bodyPr>
            <a:noAutofit/>
          </a:bodyPr>
          <a:lstStyle>
            <a:lvl1pPr marL="0" indent="0">
              <a:lnSpc>
                <a:spcPct val="100000"/>
              </a:lnSpc>
              <a:spcAft>
                <a:spcPts val="450"/>
              </a:spcAft>
              <a:buNone/>
              <a:defRPr sz="1050">
                <a:solidFill>
                  <a:schemeClr val="bg1"/>
                </a:solidFill>
                <a:latin typeface="Arial" panose="020B0604020202020204" pitchFamily="34" charset="0"/>
                <a:cs typeface="Arial" panose="020B0604020202020204" pitchFamily="34" charset="0"/>
              </a:defRPr>
            </a:lvl1pPr>
            <a:lvl2pPr marL="342900" indent="0">
              <a:buNone/>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p:txBody>
      </p:sp>
      <p:pic>
        <p:nvPicPr>
          <p:cNvPr id="12" name="Picture 11" descr="A black and white logo&#10;&#10;Description automatically generated with low confidence">
            <a:extLst>
              <a:ext uri="{FF2B5EF4-FFF2-40B4-BE49-F238E27FC236}">
                <a16:creationId xmlns:a16="http://schemas.microsoft.com/office/drawing/2014/main" id="{446B3D9D-8B6B-F541-914D-8BC6BA622F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38108" y="259491"/>
            <a:ext cx="809785" cy="475186"/>
          </a:xfrm>
          <a:prstGeom prst="rect">
            <a:avLst/>
          </a:prstGeom>
        </p:spPr>
      </p:pic>
      <p:sp>
        <p:nvSpPr>
          <p:cNvPr id="8" name="Rectangle 7">
            <a:extLst>
              <a:ext uri="{FF2B5EF4-FFF2-40B4-BE49-F238E27FC236}">
                <a16:creationId xmlns:a16="http://schemas.microsoft.com/office/drawing/2014/main" id="{5DA2D7A5-D7BC-7141-BD7A-A5AF2C0C2FB4}"/>
              </a:ext>
            </a:extLst>
          </p:cNvPr>
          <p:cNvSpPr/>
          <p:nvPr userDrawn="1"/>
        </p:nvSpPr>
        <p:spPr>
          <a:xfrm>
            <a:off x="1" y="0"/>
            <a:ext cx="694481" cy="5143500"/>
          </a:xfrm>
          <a:prstGeom prst="rect">
            <a:avLst/>
          </a:prstGeom>
          <a:solidFill>
            <a:srgbClr val="29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4086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A2AD1-5020-9847-8AB7-60E257DC8E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D99245-25F8-C343-8D77-99D203EBE149}"/>
              </a:ext>
            </a:extLst>
          </p:cNvPr>
          <p:cNvSpPr>
            <a:spLocks noGrp="1"/>
          </p:cNvSpPr>
          <p:nvPr>
            <p:ph type="dt" sz="half" idx="10"/>
          </p:nvPr>
        </p:nvSpPr>
        <p:spPr/>
        <p:txBody>
          <a:bodyPr/>
          <a:lstStyle/>
          <a:p>
            <a:fld id="{7C166803-6816-1E4A-8A3D-CA88C1351AA4}" type="datetime1">
              <a:rPr lang="en-US" smtClean="0"/>
              <a:t>8/22/23</a:t>
            </a:fld>
            <a:endParaRPr lang="en-US"/>
          </a:p>
        </p:txBody>
      </p:sp>
      <p:sp>
        <p:nvSpPr>
          <p:cNvPr id="4" name="Footer Placeholder 3">
            <a:extLst>
              <a:ext uri="{FF2B5EF4-FFF2-40B4-BE49-F238E27FC236}">
                <a16:creationId xmlns:a16="http://schemas.microsoft.com/office/drawing/2014/main" id="{F93B1A89-B571-BA4B-BFA1-3310363FCA6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87D790A-FECC-4440-812E-A1E44A6CE2CC}"/>
              </a:ext>
            </a:extLst>
          </p:cNvPr>
          <p:cNvSpPr>
            <a:spLocks noGrp="1"/>
          </p:cNvSpPr>
          <p:nvPr>
            <p:ph type="sldNum" sz="quarter" idx="12"/>
          </p:nvPr>
        </p:nvSpPr>
        <p:spPr/>
        <p:txBody>
          <a:bodyPr/>
          <a:lstStyle/>
          <a:p>
            <a:fld id="{275EB351-DF63-7543-95D4-9E11F92EACC3}" type="slidenum">
              <a:rPr lang="en-US" smtClean="0"/>
              <a:t>‹#›</a:t>
            </a:fld>
            <a:endParaRPr lang="en-US"/>
          </a:p>
        </p:txBody>
      </p:sp>
    </p:spTree>
    <p:extLst>
      <p:ext uri="{BB962C8B-B14F-4D97-AF65-F5344CB8AC3E}">
        <p14:creationId xmlns:p14="http://schemas.microsoft.com/office/powerpoint/2010/main" val="1961733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850B-306E-7B4F-81DC-414876936654}"/>
              </a:ext>
            </a:extLst>
          </p:cNvPr>
          <p:cNvSpPr>
            <a:spLocks noGrp="1"/>
          </p:cNvSpPr>
          <p:nvPr>
            <p:ph type="ctrTitle"/>
          </p:nvPr>
        </p:nvSpPr>
        <p:spPr>
          <a:xfrm>
            <a:off x="1143000" y="841772"/>
            <a:ext cx="6858000" cy="1790700"/>
          </a:xfrm>
        </p:spPr>
        <p:txBody>
          <a:bodyPr anchor="b">
            <a:normAutofit/>
          </a:bodyPr>
          <a:lstStyle>
            <a:lvl1pPr algn="ctr">
              <a:defRPr sz="4050"/>
            </a:lvl1pPr>
          </a:lstStyle>
          <a:p>
            <a:r>
              <a:rPr lang="en-US" dirty="0"/>
              <a:t>Click to edit Master title style</a:t>
            </a:r>
          </a:p>
        </p:txBody>
      </p:sp>
      <p:sp>
        <p:nvSpPr>
          <p:cNvPr id="3" name="Subtitle 2">
            <a:extLst>
              <a:ext uri="{FF2B5EF4-FFF2-40B4-BE49-F238E27FC236}">
                <a16:creationId xmlns:a16="http://schemas.microsoft.com/office/drawing/2014/main" id="{E2E68321-5B90-E944-AAF4-D5EFA6CEB83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686597"/>
            <a:ext cx="2148840" cy="480636"/>
          </a:xfrm>
          <a:prstGeom prst="rect">
            <a:avLst/>
          </a:prstGeom>
        </p:spPr>
      </p:pic>
      <p:pic>
        <p:nvPicPr>
          <p:cNvPr id="10" name="Picture 9">
            <a:extLst>
              <a:ext uri="{FF2B5EF4-FFF2-40B4-BE49-F238E27FC236}">
                <a16:creationId xmlns:a16="http://schemas.microsoft.com/office/drawing/2014/main" id="{E9A8FA1C-61CF-8B4C-AED0-13A0B4DC432D}"/>
              </a:ext>
            </a:extLst>
          </p:cNvPr>
          <p:cNvPicPr>
            <a:picLocks noChangeAspect="1"/>
          </p:cNvPicPr>
          <p:nvPr userDrawn="1"/>
        </p:nvPicPr>
        <p:blipFill rotWithShape="1">
          <a:blip r:embed="rId3"/>
          <a:srcRect l="7011" t="29593" r="10405" b="34682"/>
          <a:stretch/>
        </p:blipFill>
        <p:spPr>
          <a:xfrm>
            <a:off x="7290880" y="4686597"/>
            <a:ext cx="1814209" cy="413426"/>
          </a:xfrm>
          <a:prstGeom prst="rect">
            <a:avLst/>
          </a:prstGeom>
        </p:spPr>
      </p:pic>
      <p:pic>
        <p:nvPicPr>
          <p:cNvPr id="5" name="Content Placeholder 2">
            <a:extLst>
              <a:ext uri="{FF2B5EF4-FFF2-40B4-BE49-F238E27FC236}">
                <a16:creationId xmlns:a16="http://schemas.microsoft.com/office/drawing/2014/main" id="{74A33097-BC5B-8EE3-F62D-88F598AAFE2D}"/>
              </a:ext>
            </a:extLst>
          </p:cNvPr>
          <p:cNvPicPr>
            <a:picLocks noChangeAspect="1"/>
          </p:cNvPicPr>
          <p:nvPr userDrawn="1"/>
        </p:nvPicPr>
        <p:blipFill>
          <a:blip r:embed="rId4"/>
          <a:stretch>
            <a:fillRect/>
          </a:stretch>
        </p:blipFill>
        <p:spPr>
          <a:xfrm>
            <a:off x="45876" y="134379"/>
            <a:ext cx="1001220" cy="465859"/>
          </a:xfrm>
          <a:prstGeom prst="rect">
            <a:avLst/>
          </a:prstGeom>
        </p:spPr>
      </p:pic>
    </p:spTree>
    <p:extLst>
      <p:ext uri="{BB962C8B-B14F-4D97-AF65-F5344CB8AC3E}">
        <p14:creationId xmlns:p14="http://schemas.microsoft.com/office/powerpoint/2010/main" val="2598815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686597"/>
            <a:ext cx="2148840" cy="480636"/>
          </a:xfrm>
          <a:prstGeom prst="rect">
            <a:avLst/>
          </a:prstGeom>
        </p:spPr>
      </p:pic>
      <p:pic>
        <p:nvPicPr>
          <p:cNvPr id="10" name="Picture 9">
            <a:extLst>
              <a:ext uri="{FF2B5EF4-FFF2-40B4-BE49-F238E27FC236}">
                <a16:creationId xmlns:a16="http://schemas.microsoft.com/office/drawing/2014/main" id="{E9A8FA1C-61CF-8B4C-AED0-13A0B4DC432D}"/>
              </a:ext>
            </a:extLst>
          </p:cNvPr>
          <p:cNvPicPr>
            <a:picLocks noChangeAspect="1"/>
          </p:cNvPicPr>
          <p:nvPr userDrawn="1"/>
        </p:nvPicPr>
        <p:blipFill rotWithShape="1">
          <a:blip r:embed="rId3"/>
          <a:srcRect l="7011" t="29593" r="10405" b="34682"/>
          <a:stretch/>
        </p:blipFill>
        <p:spPr>
          <a:xfrm>
            <a:off x="7290880" y="4686597"/>
            <a:ext cx="1814209" cy="413426"/>
          </a:xfrm>
          <a:prstGeom prst="rect">
            <a:avLst/>
          </a:prstGeom>
        </p:spPr>
      </p:pic>
      <p:sp>
        <p:nvSpPr>
          <p:cNvPr id="6" name="Title 1">
            <a:extLst>
              <a:ext uri="{FF2B5EF4-FFF2-40B4-BE49-F238E27FC236}">
                <a16:creationId xmlns:a16="http://schemas.microsoft.com/office/drawing/2014/main" id="{DAAD4FC3-5273-4740-BC5D-3CCF8DCF4D08}"/>
              </a:ext>
            </a:extLst>
          </p:cNvPr>
          <p:cNvSpPr>
            <a:spLocks noGrp="1"/>
          </p:cNvSpPr>
          <p:nvPr>
            <p:ph type="title"/>
          </p:nvPr>
        </p:nvSpPr>
        <p:spPr>
          <a:xfrm>
            <a:off x="435333" y="49983"/>
            <a:ext cx="8363481" cy="685800"/>
          </a:xfrm>
        </p:spPr>
        <p:txBody>
          <a:bodyPr/>
          <a:lstStyle>
            <a:lvl1pPr algn="ctr">
              <a:lnSpc>
                <a:spcPct val="100000"/>
              </a:lnSpc>
              <a:defRPr/>
            </a:lvl1pPr>
          </a:lstStyle>
          <a:p>
            <a:r>
              <a:rPr lang="en-US" dirty="0"/>
              <a:t>Click to edit Master title style</a:t>
            </a:r>
          </a:p>
        </p:txBody>
      </p:sp>
      <p:sp>
        <p:nvSpPr>
          <p:cNvPr id="8" name="Content Placeholder 2">
            <a:extLst>
              <a:ext uri="{FF2B5EF4-FFF2-40B4-BE49-F238E27FC236}">
                <a16:creationId xmlns:a16="http://schemas.microsoft.com/office/drawing/2014/main" id="{D7BC71FA-B0F7-A140-A8AB-249C9CFBBC3E}"/>
              </a:ext>
            </a:extLst>
          </p:cNvPr>
          <p:cNvSpPr>
            <a:spLocks noGrp="1"/>
          </p:cNvSpPr>
          <p:nvPr>
            <p:ph sz="half" idx="1"/>
          </p:nvPr>
        </p:nvSpPr>
        <p:spPr>
          <a:xfrm>
            <a:off x="477187" y="842868"/>
            <a:ext cx="8321627" cy="39053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Content Placeholder 2">
            <a:extLst>
              <a:ext uri="{FF2B5EF4-FFF2-40B4-BE49-F238E27FC236}">
                <a16:creationId xmlns:a16="http://schemas.microsoft.com/office/drawing/2014/main" id="{2AB3E7CC-41DF-4FE6-5104-2CB65C308F25}"/>
              </a:ext>
            </a:extLst>
          </p:cNvPr>
          <p:cNvPicPr>
            <a:picLocks noChangeAspect="1"/>
          </p:cNvPicPr>
          <p:nvPr userDrawn="1"/>
        </p:nvPicPr>
        <p:blipFill>
          <a:blip r:embed="rId4"/>
          <a:stretch>
            <a:fillRect/>
          </a:stretch>
        </p:blipFill>
        <p:spPr>
          <a:xfrm>
            <a:off x="45876" y="134379"/>
            <a:ext cx="1001220" cy="465859"/>
          </a:xfrm>
          <a:prstGeom prst="rect">
            <a:avLst/>
          </a:prstGeom>
        </p:spPr>
      </p:pic>
    </p:spTree>
    <p:extLst>
      <p:ext uri="{BB962C8B-B14F-4D97-AF65-F5344CB8AC3E}">
        <p14:creationId xmlns:p14="http://schemas.microsoft.com/office/powerpoint/2010/main" val="51871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686597"/>
            <a:ext cx="2148840" cy="480636"/>
          </a:xfrm>
          <a:prstGeom prst="rect">
            <a:avLst/>
          </a:prstGeom>
        </p:spPr>
      </p:pic>
      <p:pic>
        <p:nvPicPr>
          <p:cNvPr id="10" name="Picture 9">
            <a:extLst>
              <a:ext uri="{FF2B5EF4-FFF2-40B4-BE49-F238E27FC236}">
                <a16:creationId xmlns:a16="http://schemas.microsoft.com/office/drawing/2014/main" id="{E9A8FA1C-61CF-8B4C-AED0-13A0B4DC432D}"/>
              </a:ext>
            </a:extLst>
          </p:cNvPr>
          <p:cNvPicPr>
            <a:picLocks noChangeAspect="1"/>
          </p:cNvPicPr>
          <p:nvPr userDrawn="1"/>
        </p:nvPicPr>
        <p:blipFill rotWithShape="1">
          <a:blip r:embed="rId3"/>
          <a:srcRect l="7011" t="29593" r="10405" b="34682"/>
          <a:stretch/>
        </p:blipFill>
        <p:spPr>
          <a:xfrm>
            <a:off x="7290880" y="4686597"/>
            <a:ext cx="1814209" cy="413426"/>
          </a:xfrm>
          <a:prstGeom prst="rect">
            <a:avLst/>
          </a:prstGeom>
        </p:spPr>
      </p:pic>
      <p:sp>
        <p:nvSpPr>
          <p:cNvPr id="6" name="Title 1">
            <a:extLst>
              <a:ext uri="{FF2B5EF4-FFF2-40B4-BE49-F238E27FC236}">
                <a16:creationId xmlns:a16="http://schemas.microsoft.com/office/drawing/2014/main" id="{DAAD4FC3-5273-4740-BC5D-3CCF8DCF4D08}"/>
              </a:ext>
            </a:extLst>
          </p:cNvPr>
          <p:cNvSpPr>
            <a:spLocks noGrp="1"/>
          </p:cNvSpPr>
          <p:nvPr>
            <p:ph type="title"/>
          </p:nvPr>
        </p:nvSpPr>
        <p:spPr>
          <a:xfrm>
            <a:off x="435333" y="49983"/>
            <a:ext cx="8363481" cy="685800"/>
          </a:xfrm>
        </p:spPr>
        <p:txBody>
          <a:bodyPr/>
          <a:lstStyle>
            <a:lvl1pPr algn="ctr">
              <a:lnSpc>
                <a:spcPct val="100000"/>
              </a:lnSpc>
              <a:defRPr/>
            </a:lvl1pPr>
          </a:lstStyle>
          <a:p>
            <a:r>
              <a:rPr lang="en-US" dirty="0"/>
              <a:t>Click to edit Master title style</a:t>
            </a:r>
          </a:p>
        </p:txBody>
      </p:sp>
      <p:sp>
        <p:nvSpPr>
          <p:cNvPr id="8" name="Content Placeholder 2">
            <a:extLst>
              <a:ext uri="{FF2B5EF4-FFF2-40B4-BE49-F238E27FC236}">
                <a16:creationId xmlns:a16="http://schemas.microsoft.com/office/drawing/2014/main" id="{D7BC71FA-B0F7-A140-A8AB-249C9CFBBC3E}"/>
              </a:ext>
            </a:extLst>
          </p:cNvPr>
          <p:cNvSpPr>
            <a:spLocks noGrp="1"/>
          </p:cNvSpPr>
          <p:nvPr>
            <p:ph sz="half" idx="1"/>
          </p:nvPr>
        </p:nvSpPr>
        <p:spPr>
          <a:xfrm>
            <a:off x="477187" y="842868"/>
            <a:ext cx="4094813" cy="39053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6B87AFB6-A762-5D49-8419-86E7C4534850}"/>
              </a:ext>
            </a:extLst>
          </p:cNvPr>
          <p:cNvSpPr>
            <a:spLocks noGrp="1"/>
          </p:cNvSpPr>
          <p:nvPr>
            <p:ph sz="half" idx="10"/>
          </p:nvPr>
        </p:nvSpPr>
        <p:spPr>
          <a:xfrm>
            <a:off x="4704001" y="842868"/>
            <a:ext cx="4094813" cy="39053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9546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686597"/>
            <a:ext cx="2148840" cy="480636"/>
          </a:xfrm>
          <a:prstGeom prst="rect">
            <a:avLst/>
          </a:prstGeom>
        </p:spPr>
      </p:pic>
      <p:pic>
        <p:nvPicPr>
          <p:cNvPr id="10" name="Picture 9">
            <a:extLst>
              <a:ext uri="{FF2B5EF4-FFF2-40B4-BE49-F238E27FC236}">
                <a16:creationId xmlns:a16="http://schemas.microsoft.com/office/drawing/2014/main" id="{E9A8FA1C-61CF-8B4C-AED0-13A0B4DC432D}"/>
              </a:ext>
            </a:extLst>
          </p:cNvPr>
          <p:cNvPicPr>
            <a:picLocks noChangeAspect="1"/>
          </p:cNvPicPr>
          <p:nvPr userDrawn="1"/>
        </p:nvPicPr>
        <p:blipFill rotWithShape="1">
          <a:blip r:embed="rId3"/>
          <a:srcRect l="7011" t="29593" r="10405" b="34682"/>
          <a:stretch/>
        </p:blipFill>
        <p:spPr>
          <a:xfrm>
            <a:off x="7290880" y="4686597"/>
            <a:ext cx="1814209" cy="413426"/>
          </a:xfrm>
          <a:prstGeom prst="rect">
            <a:avLst/>
          </a:prstGeom>
        </p:spPr>
      </p:pic>
      <p:sp>
        <p:nvSpPr>
          <p:cNvPr id="6" name="Title 1">
            <a:extLst>
              <a:ext uri="{FF2B5EF4-FFF2-40B4-BE49-F238E27FC236}">
                <a16:creationId xmlns:a16="http://schemas.microsoft.com/office/drawing/2014/main" id="{DAAD4FC3-5273-4740-BC5D-3CCF8DCF4D08}"/>
              </a:ext>
            </a:extLst>
          </p:cNvPr>
          <p:cNvSpPr>
            <a:spLocks noGrp="1"/>
          </p:cNvSpPr>
          <p:nvPr>
            <p:ph type="title"/>
          </p:nvPr>
        </p:nvSpPr>
        <p:spPr>
          <a:xfrm>
            <a:off x="435333" y="49983"/>
            <a:ext cx="8363481" cy="685800"/>
          </a:xfrm>
        </p:spPr>
        <p:txBody>
          <a:bodyPr/>
          <a:lstStyle>
            <a:lvl1pPr algn="ctr">
              <a:lnSpc>
                <a:spcPct val="100000"/>
              </a:lnSpc>
              <a:defRPr/>
            </a:lvl1pPr>
          </a:lstStyle>
          <a:p>
            <a:r>
              <a:rPr lang="en-US" dirty="0"/>
              <a:t>Click to edit Master title style</a:t>
            </a:r>
          </a:p>
        </p:txBody>
      </p:sp>
    </p:spTree>
    <p:extLst>
      <p:ext uri="{BB962C8B-B14F-4D97-AF65-F5344CB8AC3E}">
        <p14:creationId xmlns:p14="http://schemas.microsoft.com/office/powerpoint/2010/main" val="133106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pic>
        <p:nvPicPr>
          <p:cNvPr id="6" name="Picture 5" descr="JPL_RedBlack_rgb_stacked_5in_160601.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053" y="3804453"/>
            <a:ext cx="2001680" cy="1167645"/>
          </a:xfrm>
          <a:prstGeom prst="rect">
            <a:avLst/>
          </a:prstGeom>
        </p:spPr>
      </p:pic>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6503855"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6503856"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 | Directorate, Division, Section or Group Name, Presented by, Job Title, Date, etc.</a:t>
            </a:r>
          </a:p>
        </p:txBody>
      </p:sp>
      <p:sp>
        <p:nvSpPr>
          <p:cNvPr id="21" name="Text Placeholder 20"/>
          <p:cNvSpPr>
            <a:spLocks noGrp="1"/>
          </p:cNvSpPr>
          <p:nvPr>
            <p:ph type="body" sz="quarter" idx="19" hasCustomPrompt="1"/>
          </p:nvPr>
        </p:nvSpPr>
        <p:spPr>
          <a:xfrm>
            <a:off x="369197" y="3488175"/>
            <a:ext cx="6503856"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sp>
        <p:nvSpPr>
          <p:cNvPr id="3" name="Footer Placeholder 2"/>
          <p:cNvSpPr>
            <a:spLocks noGrp="1"/>
          </p:cNvSpPr>
          <p:nvPr>
            <p:ph type="ftr" sz="quarter" idx="21"/>
          </p:nvPr>
        </p:nvSpPr>
        <p:spPr>
          <a:xfrm>
            <a:off x="369198" y="4802823"/>
            <a:ext cx="6503856" cy="274637"/>
          </a:xfrm>
        </p:spPr>
        <p:txBody>
          <a:bodyPr/>
          <a:lstStyle/>
          <a:p>
            <a:pPr algn="l"/>
            <a:endParaRPr lang="en-US" dirty="0"/>
          </a:p>
        </p:txBody>
      </p:sp>
    </p:spTree>
    <p:extLst>
      <p:ext uri="{BB962C8B-B14F-4D97-AF65-F5344CB8AC3E}">
        <p14:creationId xmlns:p14="http://schemas.microsoft.com/office/powerpoint/2010/main" val="1493196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686597"/>
            <a:ext cx="2148840" cy="480636"/>
          </a:xfrm>
          <a:prstGeom prst="rect">
            <a:avLst/>
          </a:prstGeom>
        </p:spPr>
      </p:pic>
      <p:pic>
        <p:nvPicPr>
          <p:cNvPr id="10" name="Picture 9">
            <a:extLst>
              <a:ext uri="{FF2B5EF4-FFF2-40B4-BE49-F238E27FC236}">
                <a16:creationId xmlns:a16="http://schemas.microsoft.com/office/drawing/2014/main" id="{E9A8FA1C-61CF-8B4C-AED0-13A0B4DC432D}"/>
              </a:ext>
            </a:extLst>
          </p:cNvPr>
          <p:cNvPicPr>
            <a:picLocks noChangeAspect="1"/>
          </p:cNvPicPr>
          <p:nvPr userDrawn="1"/>
        </p:nvPicPr>
        <p:blipFill rotWithShape="1">
          <a:blip r:embed="rId3"/>
          <a:srcRect l="7011" t="29593" r="10405" b="34682"/>
          <a:stretch/>
        </p:blipFill>
        <p:spPr>
          <a:xfrm>
            <a:off x="7290880" y="4686597"/>
            <a:ext cx="1814209" cy="413426"/>
          </a:xfrm>
          <a:prstGeom prst="rect">
            <a:avLst/>
          </a:prstGeom>
        </p:spPr>
      </p:pic>
    </p:spTree>
    <p:extLst>
      <p:ext uri="{BB962C8B-B14F-4D97-AF65-F5344CB8AC3E}">
        <p14:creationId xmlns:p14="http://schemas.microsoft.com/office/powerpoint/2010/main" val="2993661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descr="SaharanDustStorm_iss_2014251_lrg.jpg">
            <a:extLst>
              <a:ext uri="{FF2B5EF4-FFF2-40B4-BE49-F238E27FC236}">
                <a16:creationId xmlns:a16="http://schemas.microsoft.com/office/drawing/2014/main" id="{0A058095-5C8D-1F40-B4CF-90A1298277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1" y="4666744"/>
            <a:ext cx="9142859" cy="479219"/>
          </a:xfrm>
          <a:prstGeom prst="rect">
            <a:avLst/>
          </a:prstGeom>
          <a:effectLst>
            <a:outerShdw blurRad="50800" dist="50800" dir="5400000" algn="ctr" rotWithShape="0">
              <a:srgbClr val="000000">
                <a:alpha val="9000"/>
              </a:srgbClr>
            </a:outerShdw>
          </a:effectLst>
        </p:spPr>
      </p:pic>
      <p:sp>
        <p:nvSpPr>
          <p:cNvPr id="10" name="Rectangle 9">
            <a:extLst>
              <a:ext uri="{FF2B5EF4-FFF2-40B4-BE49-F238E27FC236}">
                <a16:creationId xmlns:a16="http://schemas.microsoft.com/office/drawing/2014/main" id="{BAD4AB8B-614E-FD4F-9093-C70C2C40FE78}"/>
              </a:ext>
            </a:extLst>
          </p:cNvPr>
          <p:cNvSpPr/>
          <p:nvPr userDrawn="1"/>
        </p:nvSpPr>
        <p:spPr>
          <a:xfrm>
            <a:off x="340614" y="0"/>
            <a:ext cx="8802815" cy="734619"/>
          </a:xfrm>
          <a:prstGeom prst="rect">
            <a:avLst/>
          </a:prstGeom>
          <a:solidFill>
            <a:srgbClr val="4E8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2" name="TextBox 11">
            <a:extLst>
              <a:ext uri="{FF2B5EF4-FFF2-40B4-BE49-F238E27FC236}">
                <a16:creationId xmlns:a16="http://schemas.microsoft.com/office/drawing/2014/main" id="{92D38117-5CEE-5647-B423-AD1EEE5AD3A4}"/>
              </a:ext>
            </a:extLst>
          </p:cNvPr>
          <p:cNvSpPr txBox="1"/>
          <p:nvPr userDrawn="1"/>
        </p:nvSpPr>
        <p:spPr>
          <a:xfrm rot="16200000">
            <a:off x="-2379481" y="2378159"/>
            <a:ext cx="5143500" cy="387182"/>
          </a:xfrm>
          <a:prstGeom prst="rect">
            <a:avLst/>
          </a:prstGeom>
          <a:solidFill>
            <a:srgbClr val="4E8DE1"/>
          </a:solidFill>
        </p:spPr>
        <p:txBody>
          <a:bodyPr wrap="square" lIns="754380" tIns="0" rtlCol="0" anchor="ctr" anchorCtr="0">
            <a:noAutofit/>
          </a:bodyPr>
          <a:lstStyle/>
          <a:p>
            <a:pPr algn="l"/>
            <a:r>
              <a:rPr lang="en-US" sz="1500" cap="small" baseline="0" dirty="0">
                <a:solidFill>
                  <a:schemeClr val="bg1"/>
                </a:solidFill>
                <a:latin typeface="Arial" panose="020B0604020202020204" pitchFamily="34" charset="0"/>
                <a:ea typeface="Roboto" charset="0"/>
                <a:cs typeface="Arial" panose="020B0604020202020204" pitchFamily="34" charset="0"/>
              </a:rPr>
              <a:t>Investigation of Convective Updrafts</a:t>
            </a:r>
          </a:p>
        </p:txBody>
      </p:sp>
      <p:sp>
        <p:nvSpPr>
          <p:cNvPr id="2" name="Title 1">
            <a:extLst>
              <a:ext uri="{FF2B5EF4-FFF2-40B4-BE49-F238E27FC236}">
                <a16:creationId xmlns:a16="http://schemas.microsoft.com/office/drawing/2014/main" id="{A792BB56-9077-D143-A596-16128F8ABC99}"/>
              </a:ext>
            </a:extLst>
          </p:cNvPr>
          <p:cNvSpPr>
            <a:spLocks noGrp="1"/>
          </p:cNvSpPr>
          <p:nvPr>
            <p:ph type="title"/>
          </p:nvPr>
        </p:nvSpPr>
        <p:spPr>
          <a:xfrm>
            <a:off x="435333" y="49983"/>
            <a:ext cx="8363481" cy="685800"/>
          </a:xfrm>
        </p:spPr>
        <p:txBody>
          <a:bodyPr/>
          <a:lstStyle>
            <a:lvl1pPr algn="ctr">
              <a:lnSpc>
                <a:spcPct val="100000"/>
              </a:lnSpc>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4A03D216-5B2F-EE4D-B381-1F844A0CD278}"/>
              </a:ext>
            </a:extLst>
          </p:cNvPr>
          <p:cNvSpPr>
            <a:spLocks noGrp="1"/>
          </p:cNvSpPr>
          <p:nvPr>
            <p:ph sz="half" idx="1"/>
          </p:nvPr>
        </p:nvSpPr>
        <p:spPr>
          <a:xfrm>
            <a:off x="477187" y="842868"/>
            <a:ext cx="8321627" cy="3769910"/>
          </a:xfrm>
        </p:spPr>
        <p:txBody>
          <a:bodyPr/>
          <a:lstStyle>
            <a:lvl1pPr marL="228600" indent="-228600">
              <a:buClr>
                <a:srgbClr val="FFFF00"/>
              </a:buClr>
              <a:tabLst/>
              <a:defRPr/>
            </a:lvl1pPr>
            <a:lvl2pPr marL="404813" indent="-233363">
              <a:buClr>
                <a:srgbClr val="FFC000"/>
              </a:buClr>
              <a:tabLst/>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FE06BB2-660F-9F4E-BD62-4015501A62A6}"/>
              </a:ext>
            </a:extLst>
          </p:cNvPr>
          <p:cNvSpPr>
            <a:spLocks noGrp="1"/>
          </p:cNvSpPr>
          <p:nvPr>
            <p:ph type="dt" sz="half" idx="10"/>
          </p:nvPr>
        </p:nvSpPr>
        <p:spPr>
          <a:xfrm>
            <a:off x="435333" y="4830243"/>
            <a:ext cx="588425" cy="273844"/>
          </a:xfrm>
        </p:spPr>
        <p:txBody>
          <a:bodyPr/>
          <a:lstStyle/>
          <a:p>
            <a:fld id="{677BA641-7E21-F247-B838-B2DCA9F53E6A}" type="datetime1">
              <a:rPr lang="en-US" smtClean="0"/>
              <a:t>8/22/23</a:t>
            </a:fld>
            <a:endParaRPr lang="en-US"/>
          </a:p>
        </p:txBody>
      </p:sp>
      <p:sp>
        <p:nvSpPr>
          <p:cNvPr id="6" name="Footer Placeholder 5">
            <a:extLst>
              <a:ext uri="{FF2B5EF4-FFF2-40B4-BE49-F238E27FC236}">
                <a16:creationId xmlns:a16="http://schemas.microsoft.com/office/drawing/2014/main" id="{38D84B6B-8AAA-5942-B352-3DC9380F7B1A}"/>
              </a:ext>
            </a:extLst>
          </p:cNvPr>
          <p:cNvSpPr>
            <a:spLocks noGrp="1"/>
          </p:cNvSpPr>
          <p:nvPr>
            <p:ph type="ftr" sz="quarter" idx="11"/>
          </p:nvPr>
        </p:nvSpPr>
        <p:spPr>
          <a:xfrm>
            <a:off x="1047096" y="4830243"/>
            <a:ext cx="6990464" cy="273844"/>
          </a:xfrm>
        </p:spPr>
        <p:txBody>
          <a:bodyPr/>
          <a:lstStyle/>
          <a:p>
            <a:endParaRPr lang="en-US" dirty="0"/>
          </a:p>
        </p:txBody>
      </p:sp>
      <p:sp>
        <p:nvSpPr>
          <p:cNvPr id="7" name="Slide Number Placeholder 6">
            <a:extLst>
              <a:ext uri="{FF2B5EF4-FFF2-40B4-BE49-F238E27FC236}">
                <a16:creationId xmlns:a16="http://schemas.microsoft.com/office/drawing/2014/main" id="{E43CA994-0E94-9D4D-99C8-AAA27F303499}"/>
              </a:ext>
            </a:extLst>
          </p:cNvPr>
          <p:cNvSpPr>
            <a:spLocks noGrp="1"/>
          </p:cNvSpPr>
          <p:nvPr>
            <p:ph type="sldNum" sz="quarter" idx="12"/>
          </p:nvPr>
        </p:nvSpPr>
        <p:spPr>
          <a:xfrm>
            <a:off x="8096904" y="4830243"/>
            <a:ext cx="387181" cy="273844"/>
          </a:xfrm>
        </p:spPr>
        <p:txBody>
          <a:bodyPr/>
          <a:lstStyle/>
          <a:p>
            <a:fld id="{BF7710BC-7D20-2E43-A0EC-949F0582FB83}" type="slidenum">
              <a:rPr lang="en-US" smtClean="0"/>
              <a:t>‹#›</a:t>
            </a:fld>
            <a:endParaRPr lang="en-US"/>
          </a:p>
        </p:txBody>
      </p:sp>
      <p:pic>
        <p:nvPicPr>
          <p:cNvPr id="21" name="Picture 20">
            <a:extLst>
              <a:ext uri="{FF2B5EF4-FFF2-40B4-BE49-F238E27FC236}">
                <a16:creationId xmlns:a16="http://schemas.microsoft.com/office/drawing/2014/main" id="{764517EE-B5C6-ED08-ABC0-F08C5B12E1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32" y="4759597"/>
            <a:ext cx="352991" cy="352991"/>
          </a:xfrm>
          <a:prstGeom prst="rect">
            <a:avLst/>
          </a:prstGeom>
        </p:spPr>
      </p:pic>
      <p:pic>
        <p:nvPicPr>
          <p:cNvPr id="20" name="Picture 19">
            <a:extLst>
              <a:ext uri="{FF2B5EF4-FFF2-40B4-BE49-F238E27FC236}">
                <a16:creationId xmlns:a16="http://schemas.microsoft.com/office/drawing/2014/main" id="{D07953DF-8D8E-0C46-B06B-84C2B95B327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88682" y="76258"/>
            <a:ext cx="620264" cy="548543"/>
          </a:xfrm>
          <a:prstGeom prst="rect">
            <a:avLst/>
          </a:prstGeom>
        </p:spPr>
      </p:pic>
      <p:pic>
        <p:nvPicPr>
          <p:cNvPr id="23" name="Picture 22">
            <a:extLst>
              <a:ext uri="{FF2B5EF4-FFF2-40B4-BE49-F238E27FC236}">
                <a16:creationId xmlns:a16="http://schemas.microsoft.com/office/drawing/2014/main" id="{C7F1C9FA-4197-0546-8CFF-588A789248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88682" y="93760"/>
            <a:ext cx="620264" cy="548543"/>
          </a:xfrm>
          <a:prstGeom prst="rect">
            <a:avLst/>
          </a:prstGeom>
        </p:spPr>
      </p:pic>
    </p:spTree>
    <p:extLst>
      <p:ext uri="{BB962C8B-B14F-4D97-AF65-F5344CB8AC3E}">
        <p14:creationId xmlns:p14="http://schemas.microsoft.com/office/powerpoint/2010/main" val="3275619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SaharanDustStorm_iss_2014251_lrg.jpg">
            <a:extLst>
              <a:ext uri="{FF2B5EF4-FFF2-40B4-BE49-F238E27FC236}">
                <a16:creationId xmlns:a16="http://schemas.microsoft.com/office/drawing/2014/main" id="{0A058095-5C8D-1F40-B4CF-90A1298277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1" y="4666744"/>
            <a:ext cx="9142859" cy="479219"/>
          </a:xfrm>
          <a:prstGeom prst="rect">
            <a:avLst/>
          </a:prstGeom>
          <a:effectLst>
            <a:outerShdw blurRad="50800" dist="50800" dir="5400000" algn="ctr" rotWithShape="0">
              <a:srgbClr val="000000">
                <a:alpha val="9000"/>
              </a:srgbClr>
            </a:outerShdw>
          </a:effectLst>
        </p:spPr>
      </p:pic>
      <p:sp>
        <p:nvSpPr>
          <p:cNvPr id="10" name="Rectangle 9">
            <a:extLst>
              <a:ext uri="{FF2B5EF4-FFF2-40B4-BE49-F238E27FC236}">
                <a16:creationId xmlns:a16="http://schemas.microsoft.com/office/drawing/2014/main" id="{BAD4AB8B-614E-FD4F-9093-C70C2C40FE78}"/>
              </a:ext>
            </a:extLst>
          </p:cNvPr>
          <p:cNvSpPr/>
          <p:nvPr userDrawn="1"/>
        </p:nvSpPr>
        <p:spPr>
          <a:xfrm>
            <a:off x="340614" y="0"/>
            <a:ext cx="8802815" cy="734619"/>
          </a:xfrm>
          <a:prstGeom prst="rect">
            <a:avLst/>
          </a:prstGeom>
          <a:solidFill>
            <a:srgbClr val="4E8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2" name="TextBox 11">
            <a:extLst>
              <a:ext uri="{FF2B5EF4-FFF2-40B4-BE49-F238E27FC236}">
                <a16:creationId xmlns:a16="http://schemas.microsoft.com/office/drawing/2014/main" id="{92D38117-5CEE-5647-B423-AD1EEE5AD3A4}"/>
              </a:ext>
            </a:extLst>
          </p:cNvPr>
          <p:cNvSpPr txBox="1"/>
          <p:nvPr userDrawn="1"/>
        </p:nvSpPr>
        <p:spPr>
          <a:xfrm rot="16200000">
            <a:off x="-2379481" y="2378159"/>
            <a:ext cx="5143500" cy="387182"/>
          </a:xfrm>
          <a:prstGeom prst="rect">
            <a:avLst/>
          </a:prstGeom>
          <a:solidFill>
            <a:srgbClr val="4E8DE1"/>
          </a:solidFill>
        </p:spPr>
        <p:txBody>
          <a:bodyPr wrap="square" lIns="754380" tIns="0" rtlCol="0" anchor="ctr" anchorCtr="0">
            <a:noAutofit/>
          </a:bodyPr>
          <a:lstStyle/>
          <a:p>
            <a:pPr algn="l"/>
            <a:r>
              <a:rPr lang="en-US" sz="1500" cap="small" baseline="0" dirty="0">
                <a:solidFill>
                  <a:schemeClr val="bg1"/>
                </a:solidFill>
                <a:latin typeface="Arial" panose="020B0604020202020204" pitchFamily="34" charset="0"/>
                <a:ea typeface="Roboto" charset="0"/>
                <a:cs typeface="Arial" panose="020B0604020202020204" pitchFamily="34" charset="0"/>
              </a:rPr>
              <a:t>Investigation of Convective Updrafts</a:t>
            </a:r>
          </a:p>
        </p:txBody>
      </p:sp>
      <p:sp>
        <p:nvSpPr>
          <p:cNvPr id="2" name="Title 1">
            <a:extLst>
              <a:ext uri="{FF2B5EF4-FFF2-40B4-BE49-F238E27FC236}">
                <a16:creationId xmlns:a16="http://schemas.microsoft.com/office/drawing/2014/main" id="{A792BB56-9077-D143-A596-16128F8ABC99}"/>
              </a:ext>
            </a:extLst>
          </p:cNvPr>
          <p:cNvSpPr>
            <a:spLocks noGrp="1"/>
          </p:cNvSpPr>
          <p:nvPr>
            <p:ph type="title"/>
          </p:nvPr>
        </p:nvSpPr>
        <p:spPr>
          <a:xfrm>
            <a:off x="435333" y="49983"/>
            <a:ext cx="8363481" cy="685800"/>
          </a:xfrm>
        </p:spPr>
        <p:txBody>
          <a:bodyPr/>
          <a:lstStyle>
            <a:lvl1pPr algn="ctr">
              <a:lnSpc>
                <a:spcPct val="100000"/>
              </a:lnSpc>
              <a:defRPr/>
            </a:lvl1pPr>
          </a:lstStyle>
          <a:p>
            <a:r>
              <a:rPr lang="en-US" dirty="0"/>
              <a:t>Click to edit Master title style</a:t>
            </a:r>
          </a:p>
        </p:txBody>
      </p:sp>
      <p:sp>
        <p:nvSpPr>
          <p:cNvPr id="5" name="Date Placeholder 4">
            <a:extLst>
              <a:ext uri="{FF2B5EF4-FFF2-40B4-BE49-F238E27FC236}">
                <a16:creationId xmlns:a16="http://schemas.microsoft.com/office/drawing/2014/main" id="{DFE06BB2-660F-9F4E-BD62-4015501A62A6}"/>
              </a:ext>
            </a:extLst>
          </p:cNvPr>
          <p:cNvSpPr>
            <a:spLocks noGrp="1"/>
          </p:cNvSpPr>
          <p:nvPr>
            <p:ph type="dt" sz="half" idx="10"/>
          </p:nvPr>
        </p:nvSpPr>
        <p:spPr>
          <a:xfrm>
            <a:off x="435333" y="4830243"/>
            <a:ext cx="611763" cy="273844"/>
          </a:xfrm>
        </p:spPr>
        <p:txBody>
          <a:bodyPr/>
          <a:lstStyle/>
          <a:p>
            <a:fld id="{A7262DEB-E83E-2D41-BE11-C8D95EEFF28C}" type="datetime1">
              <a:rPr lang="en-US" smtClean="0"/>
              <a:t>8/22/23</a:t>
            </a:fld>
            <a:endParaRPr lang="en-US" dirty="0"/>
          </a:p>
        </p:txBody>
      </p:sp>
      <p:sp>
        <p:nvSpPr>
          <p:cNvPr id="6" name="Footer Placeholder 5">
            <a:extLst>
              <a:ext uri="{FF2B5EF4-FFF2-40B4-BE49-F238E27FC236}">
                <a16:creationId xmlns:a16="http://schemas.microsoft.com/office/drawing/2014/main" id="{38D84B6B-8AAA-5942-B352-3DC9380F7B1A}"/>
              </a:ext>
            </a:extLst>
          </p:cNvPr>
          <p:cNvSpPr>
            <a:spLocks noGrp="1"/>
          </p:cNvSpPr>
          <p:nvPr>
            <p:ph type="ftr" sz="quarter" idx="11"/>
          </p:nvPr>
        </p:nvSpPr>
        <p:spPr>
          <a:xfrm>
            <a:off x="1047096" y="4830243"/>
            <a:ext cx="6990464" cy="273844"/>
          </a:xfrm>
        </p:spPr>
        <p:txBody>
          <a:bodyPr/>
          <a:lstStyle/>
          <a:p>
            <a:endParaRPr lang="en-US" dirty="0"/>
          </a:p>
        </p:txBody>
      </p:sp>
      <p:sp>
        <p:nvSpPr>
          <p:cNvPr id="7" name="Slide Number Placeholder 6">
            <a:extLst>
              <a:ext uri="{FF2B5EF4-FFF2-40B4-BE49-F238E27FC236}">
                <a16:creationId xmlns:a16="http://schemas.microsoft.com/office/drawing/2014/main" id="{E43CA994-0E94-9D4D-99C8-AAA27F303499}"/>
              </a:ext>
            </a:extLst>
          </p:cNvPr>
          <p:cNvSpPr>
            <a:spLocks noGrp="1"/>
          </p:cNvSpPr>
          <p:nvPr>
            <p:ph type="sldNum" sz="quarter" idx="12"/>
          </p:nvPr>
        </p:nvSpPr>
        <p:spPr>
          <a:xfrm>
            <a:off x="8096904" y="4830243"/>
            <a:ext cx="387181" cy="273844"/>
          </a:xfrm>
        </p:spPr>
        <p:txBody>
          <a:bodyPr/>
          <a:lstStyle/>
          <a:p>
            <a:fld id="{BF7710BC-7D20-2E43-A0EC-949F0582FB83}" type="slidenum">
              <a:rPr lang="en-US" smtClean="0"/>
              <a:t>‹#›</a:t>
            </a:fld>
            <a:endParaRPr lang="en-US"/>
          </a:p>
        </p:txBody>
      </p:sp>
      <p:pic>
        <p:nvPicPr>
          <p:cNvPr id="21" name="Picture 20">
            <a:extLst>
              <a:ext uri="{FF2B5EF4-FFF2-40B4-BE49-F238E27FC236}">
                <a16:creationId xmlns:a16="http://schemas.microsoft.com/office/drawing/2014/main" id="{764517EE-B5C6-ED08-ABC0-F08C5B12E1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32" y="4759597"/>
            <a:ext cx="352991" cy="352991"/>
          </a:xfrm>
          <a:prstGeom prst="rect">
            <a:avLst/>
          </a:prstGeom>
        </p:spPr>
      </p:pic>
      <p:pic>
        <p:nvPicPr>
          <p:cNvPr id="20" name="Picture 19">
            <a:extLst>
              <a:ext uri="{FF2B5EF4-FFF2-40B4-BE49-F238E27FC236}">
                <a16:creationId xmlns:a16="http://schemas.microsoft.com/office/drawing/2014/main" id="{D07953DF-8D8E-0C46-B06B-84C2B95B327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88682" y="76258"/>
            <a:ext cx="620264" cy="548543"/>
          </a:xfrm>
          <a:prstGeom prst="rect">
            <a:avLst/>
          </a:prstGeom>
        </p:spPr>
      </p:pic>
      <p:pic>
        <p:nvPicPr>
          <p:cNvPr id="23" name="Picture 22">
            <a:extLst>
              <a:ext uri="{FF2B5EF4-FFF2-40B4-BE49-F238E27FC236}">
                <a16:creationId xmlns:a16="http://schemas.microsoft.com/office/drawing/2014/main" id="{C7F1C9FA-4197-0546-8CFF-588A789248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88682" y="93760"/>
            <a:ext cx="620264" cy="548543"/>
          </a:xfrm>
          <a:prstGeom prst="rect">
            <a:avLst/>
          </a:prstGeom>
        </p:spPr>
      </p:pic>
      <p:pic>
        <p:nvPicPr>
          <p:cNvPr id="3" name="Content Placeholder 2">
            <a:extLst>
              <a:ext uri="{FF2B5EF4-FFF2-40B4-BE49-F238E27FC236}">
                <a16:creationId xmlns:a16="http://schemas.microsoft.com/office/drawing/2014/main" id="{C0AEE692-8468-DE5C-1961-5818327BA264}"/>
              </a:ext>
            </a:extLst>
          </p:cNvPr>
          <p:cNvPicPr>
            <a:picLocks noChangeAspect="1"/>
          </p:cNvPicPr>
          <p:nvPr userDrawn="1"/>
        </p:nvPicPr>
        <p:blipFill>
          <a:blip r:embed="rId5"/>
          <a:stretch>
            <a:fillRect/>
          </a:stretch>
        </p:blipFill>
        <p:spPr>
          <a:xfrm>
            <a:off x="45876" y="134379"/>
            <a:ext cx="1001220" cy="465859"/>
          </a:xfrm>
          <a:prstGeom prst="rect">
            <a:avLst/>
          </a:prstGeom>
        </p:spPr>
      </p:pic>
    </p:spTree>
    <p:extLst>
      <p:ext uri="{BB962C8B-B14F-4D97-AF65-F5344CB8AC3E}">
        <p14:creationId xmlns:p14="http://schemas.microsoft.com/office/powerpoint/2010/main" val="364845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descr="SaharanDustStorm_iss_2014251_lrg.jpg">
            <a:extLst>
              <a:ext uri="{FF2B5EF4-FFF2-40B4-BE49-F238E27FC236}">
                <a16:creationId xmlns:a16="http://schemas.microsoft.com/office/drawing/2014/main" id="{0A058095-5C8D-1F40-B4CF-90A1298277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1" y="4666744"/>
            <a:ext cx="9142859" cy="479219"/>
          </a:xfrm>
          <a:prstGeom prst="rect">
            <a:avLst/>
          </a:prstGeom>
          <a:effectLst>
            <a:outerShdw blurRad="50800" dist="50800" dir="5400000" algn="ctr" rotWithShape="0">
              <a:srgbClr val="000000">
                <a:alpha val="9000"/>
              </a:srgbClr>
            </a:outerShdw>
          </a:effectLst>
        </p:spPr>
      </p:pic>
      <p:sp>
        <p:nvSpPr>
          <p:cNvPr id="12" name="TextBox 11">
            <a:extLst>
              <a:ext uri="{FF2B5EF4-FFF2-40B4-BE49-F238E27FC236}">
                <a16:creationId xmlns:a16="http://schemas.microsoft.com/office/drawing/2014/main" id="{92D38117-5CEE-5647-B423-AD1EEE5AD3A4}"/>
              </a:ext>
            </a:extLst>
          </p:cNvPr>
          <p:cNvSpPr txBox="1"/>
          <p:nvPr userDrawn="1"/>
        </p:nvSpPr>
        <p:spPr>
          <a:xfrm rot="16200000">
            <a:off x="-2379481" y="2378159"/>
            <a:ext cx="5143500" cy="387182"/>
          </a:xfrm>
          <a:prstGeom prst="rect">
            <a:avLst/>
          </a:prstGeom>
          <a:solidFill>
            <a:srgbClr val="4E8DE1"/>
          </a:solidFill>
        </p:spPr>
        <p:txBody>
          <a:bodyPr wrap="square" lIns="754380" tIns="0" rtlCol="0" anchor="ctr" anchorCtr="0">
            <a:noAutofit/>
          </a:bodyPr>
          <a:lstStyle/>
          <a:p>
            <a:pPr algn="l"/>
            <a:r>
              <a:rPr lang="en-US" sz="1500" cap="small" baseline="0" dirty="0">
                <a:solidFill>
                  <a:schemeClr val="bg1"/>
                </a:solidFill>
                <a:latin typeface="Arial" panose="020B0604020202020204" pitchFamily="34" charset="0"/>
                <a:ea typeface="Roboto" charset="0"/>
                <a:cs typeface="Arial" panose="020B0604020202020204" pitchFamily="34" charset="0"/>
              </a:rPr>
              <a:t>Investigation of Convective Updrafts</a:t>
            </a:r>
          </a:p>
        </p:txBody>
      </p:sp>
      <p:sp>
        <p:nvSpPr>
          <p:cNvPr id="5" name="Date Placeholder 4">
            <a:extLst>
              <a:ext uri="{FF2B5EF4-FFF2-40B4-BE49-F238E27FC236}">
                <a16:creationId xmlns:a16="http://schemas.microsoft.com/office/drawing/2014/main" id="{DFE06BB2-660F-9F4E-BD62-4015501A62A6}"/>
              </a:ext>
            </a:extLst>
          </p:cNvPr>
          <p:cNvSpPr>
            <a:spLocks noGrp="1"/>
          </p:cNvSpPr>
          <p:nvPr>
            <p:ph type="dt" sz="half" idx="10"/>
          </p:nvPr>
        </p:nvSpPr>
        <p:spPr/>
        <p:txBody>
          <a:bodyPr/>
          <a:lstStyle/>
          <a:p>
            <a:fld id="{F54B2F02-64FB-DC49-AC2D-30A76C2079F9}" type="datetime1">
              <a:rPr lang="en-US" smtClean="0"/>
              <a:t>8/22/23</a:t>
            </a:fld>
            <a:endParaRPr lang="en-US"/>
          </a:p>
        </p:txBody>
      </p:sp>
      <p:sp>
        <p:nvSpPr>
          <p:cNvPr id="6" name="Footer Placeholder 5">
            <a:extLst>
              <a:ext uri="{FF2B5EF4-FFF2-40B4-BE49-F238E27FC236}">
                <a16:creationId xmlns:a16="http://schemas.microsoft.com/office/drawing/2014/main" id="{38D84B6B-8AAA-5942-B352-3DC9380F7B1A}"/>
              </a:ext>
            </a:extLst>
          </p:cNvPr>
          <p:cNvSpPr>
            <a:spLocks noGrp="1"/>
          </p:cNvSpPr>
          <p:nvPr>
            <p:ph type="ftr" sz="quarter" idx="11"/>
          </p:nvPr>
        </p:nvSpPr>
        <p:spPr>
          <a:xfrm>
            <a:off x="1047096" y="4830243"/>
            <a:ext cx="6990464" cy="273844"/>
          </a:xfrm>
        </p:spPr>
        <p:txBody>
          <a:bodyPr/>
          <a:lstStyle/>
          <a:p>
            <a:endParaRPr lang="en-US" dirty="0"/>
          </a:p>
        </p:txBody>
      </p:sp>
      <p:sp>
        <p:nvSpPr>
          <p:cNvPr id="7" name="Slide Number Placeholder 6">
            <a:extLst>
              <a:ext uri="{FF2B5EF4-FFF2-40B4-BE49-F238E27FC236}">
                <a16:creationId xmlns:a16="http://schemas.microsoft.com/office/drawing/2014/main" id="{E43CA994-0E94-9D4D-99C8-AAA27F303499}"/>
              </a:ext>
            </a:extLst>
          </p:cNvPr>
          <p:cNvSpPr>
            <a:spLocks noGrp="1"/>
          </p:cNvSpPr>
          <p:nvPr>
            <p:ph type="sldNum" sz="quarter" idx="12"/>
          </p:nvPr>
        </p:nvSpPr>
        <p:spPr>
          <a:xfrm>
            <a:off x="8096904" y="4830243"/>
            <a:ext cx="387181" cy="273844"/>
          </a:xfrm>
        </p:spPr>
        <p:txBody>
          <a:bodyPr/>
          <a:lstStyle/>
          <a:p>
            <a:fld id="{BF7710BC-7D20-2E43-A0EC-949F0582FB83}" type="slidenum">
              <a:rPr lang="en-US" smtClean="0"/>
              <a:t>‹#›</a:t>
            </a:fld>
            <a:endParaRPr lang="en-US"/>
          </a:p>
        </p:txBody>
      </p:sp>
      <p:pic>
        <p:nvPicPr>
          <p:cNvPr id="21" name="Picture 20">
            <a:extLst>
              <a:ext uri="{FF2B5EF4-FFF2-40B4-BE49-F238E27FC236}">
                <a16:creationId xmlns:a16="http://schemas.microsoft.com/office/drawing/2014/main" id="{764517EE-B5C6-ED08-ABC0-F08C5B12E1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32" y="4759597"/>
            <a:ext cx="352991" cy="352991"/>
          </a:xfrm>
          <a:prstGeom prst="rect">
            <a:avLst/>
          </a:prstGeom>
        </p:spPr>
      </p:pic>
      <p:pic>
        <p:nvPicPr>
          <p:cNvPr id="20" name="Picture 19">
            <a:extLst>
              <a:ext uri="{FF2B5EF4-FFF2-40B4-BE49-F238E27FC236}">
                <a16:creationId xmlns:a16="http://schemas.microsoft.com/office/drawing/2014/main" id="{D07953DF-8D8E-0C46-B06B-84C2B95B327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88682" y="76258"/>
            <a:ext cx="620264" cy="548543"/>
          </a:xfrm>
          <a:prstGeom prst="rect">
            <a:avLst/>
          </a:prstGeom>
        </p:spPr>
      </p:pic>
      <p:pic>
        <p:nvPicPr>
          <p:cNvPr id="23" name="Picture 22">
            <a:extLst>
              <a:ext uri="{FF2B5EF4-FFF2-40B4-BE49-F238E27FC236}">
                <a16:creationId xmlns:a16="http://schemas.microsoft.com/office/drawing/2014/main" id="{C7F1C9FA-4197-0546-8CFF-588A789248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88682" y="93760"/>
            <a:ext cx="620264" cy="548543"/>
          </a:xfrm>
          <a:prstGeom prst="rect">
            <a:avLst/>
          </a:prstGeom>
        </p:spPr>
      </p:pic>
      <p:pic>
        <p:nvPicPr>
          <p:cNvPr id="3" name="Content Placeholder 2">
            <a:extLst>
              <a:ext uri="{FF2B5EF4-FFF2-40B4-BE49-F238E27FC236}">
                <a16:creationId xmlns:a16="http://schemas.microsoft.com/office/drawing/2014/main" id="{CE18EF96-DE0A-AD33-D5CF-091F7339EEA4}"/>
              </a:ext>
            </a:extLst>
          </p:cNvPr>
          <p:cNvPicPr>
            <a:picLocks noChangeAspect="1"/>
          </p:cNvPicPr>
          <p:nvPr userDrawn="1"/>
        </p:nvPicPr>
        <p:blipFill>
          <a:blip r:embed="rId5"/>
          <a:stretch>
            <a:fillRect/>
          </a:stretch>
        </p:blipFill>
        <p:spPr>
          <a:xfrm>
            <a:off x="45876" y="134379"/>
            <a:ext cx="1001220" cy="465859"/>
          </a:xfrm>
          <a:prstGeom prst="rect">
            <a:avLst/>
          </a:prstGeom>
        </p:spPr>
      </p:pic>
    </p:spTree>
    <p:extLst>
      <p:ext uri="{BB962C8B-B14F-4D97-AF65-F5344CB8AC3E}">
        <p14:creationId xmlns:p14="http://schemas.microsoft.com/office/powerpoint/2010/main" val="1636998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SaharanDustStorm_iss_2014251_lrg.jpg">
            <a:extLst>
              <a:ext uri="{FF2B5EF4-FFF2-40B4-BE49-F238E27FC236}">
                <a16:creationId xmlns:a16="http://schemas.microsoft.com/office/drawing/2014/main" id="{0A058095-5C8D-1F40-B4CF-90A1298277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1" y="4666744"/>
            <a:ext cx="9142859" cy="479219"/>
          </a:xfrm>
          <a:prstGeom prst="rect">
            <a:avLst/>
          </a:prstGeom>
          <a:effectLst>
            <a:outerShdw blurRad="50800" dist="50800" dir="5400000" algn="ctr" rotWithShape="0">
              <a:srgbClr val="000000">
                <a:alpha val="9000"/>
              </a:srgbClr>
            </a:outerShdw>
          </a:effectLst>
        </p:spPr>
      </p:pic>
      <p:sp>
        <p:nvSpPr>
          <p:cNvPr id="10" name="Rectangle 9">
            <a:extLst>
              <a:ext uri="{FF2B5EF4-FFF2-40B4-BE49-F238E27FC236}">
                <a16:creationId xmlns:a16="http://schemas.microsoft.com/office/drawing/2014/main" id="{BAD4AB8B-614E-FD4F-9093-C70C2C40FE78}"/>
              </a:ext>
            </a:extLst>
          </p:cNvPr>
          <p:cNvSpPr/>
          <p:nvPr userDrawn="1"/>
        </p:nvSpPr>
        <p:spPr>
          <a:xfrm>
            <a:off x="340614" y="0"/>
            <a:ext cx="8802815" cy="734619"/>
          </a:xfrm>
          <a:prstGeom prst="rect">
            <a:avLst/>
          </a:prstGeom>
          <a:solidFill>
            <a:srgbClr val="4E8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2" name="TextBox 11">
            <a:extLst>
              <a:ext uri="{FF2B5EF4-FFF2-40B4-BE49-F238E27FC236}">
                <a16:creationId xmlns:a16="http://schemas.microsoft.com/office/drawing/2014/main" id="{92D38117-5CEE-5647-B423-AD1EEE5AD3A4}"/>
              </a:ext>
            </a:extLst>
          </p:cNvPr>
          <p:cNvSpPr txBox="1"/>
          <p:nvPr userDrawn="1"/>
        </p:nvSpPr>
        <p:spPr>
          <a:xfrm rot="16200000">
            <a:off x="-2379481" y="2378159"/>
            <a:ext cx="5143500" cy="387182"/>
          </a:xfrm>
          <a:prstGeom prst="rect">
            <a:avLst/>
          </a:prstGeom>
          <a:solidFill>
            <a:srgbClr val="4E8DE1"/>
          </a:solidFill>
        </p:spPr>
        <p:txBody>
          <a:bodyPr wrap="square" lIns="754380" tIns="0" rtlCol="0" anchor="ctr" anchorCtr="0">
            <a:noAutofit/>
          </a:bodyPr>
          <a:lstStyle/>
          <a:p>
            <a:pPr algn="l"/>
            <a:r>
              <a:rPr lang="en-US" sz="1500" cap="small" baseline="0" dirty="0">
                <a:solidFill>
                  <a:schemeClr val="bg1"/>
                </a:solidFill>
                <a:latin typeface="Arial" panose="020B0604020202020204" pitchFamily="34" charset="0"/>
                <a:ea typeface="Roboto" charset="0"/>
                <a:cs typeface="Arial" panose="020B0604020202020204" pitchFamily="34" charset="0"/>
              </a:rPr>
              <a:t>Investigation of Convective Updrafts</a:t>
            </a:r>
          </a:p>
        </p:txBody>
      </p:sp>
      <p:sp>
        <p:nvSpPr>
          <p:cNvPr id="2" name="Title 1">
            <a:extLst>
              <a:ext uri="{FF2B5EF4-FFF2-40B4-BE49-F238E27FC236}">
                <a16:creationId xmlns:a16="http://schemas.microsoft.com/office/drawing/2014/main" id="{A792BB56-9077-D143-A596-16128F8ABC99}"/>
              </a:ext>
            </a:extLst>
          </p:cNvPr>
          <p:cNvSpPr>
            <a:spLocks noGrp="1"/>
          </p:cNvSpPr>
          <p:nvPr>
            <p:ph type="title"/>
          </p:nvPr>
        </p:nvSpPr>
        <p:spPr>
          <a:xfrm>
            <a:off x="435333" y="49983"/>
            <a:ext cx="8363481" cy="685800"/>
          </a:xfrm>
        </p:spPr>
        <p:txBody>
          <a:bodyPr/>
          <a:lstStyle>
            <a:lvl1pPr algn="ctr">
              <a:lnSpc>
                <a:spcPct val="100000"/>
              </a:lnSpc>
              <a:defRPr/>
            </a:lvl1pPr>
          </a:lstStyle>
          <a:p>
            <a:r>
              <a:rPr lang="en-US" dirty="0"/>
              <a:t>Click to edit Master title style</a:t>
            </a:r>
          </a:p>
        </p:txBody>
      </p:sp>
      <p:sp>
        <p:nvSpPr>
          <p:cNvPr id="3" name="Content Placeholder 2">
            <a:extLst>
              <a:ext uri="{FF2B5EF4-FFF2-40B4-BE49-F238E27FC236}">
                <a16:creationId xmlns:a16="http://schemas.microsoft.com/office/drawing/2014/main" id="{4A03D216-5B2F-EE4D-B381-1F844A0CD278}"/>
              </a:ext>
            </a:extLst>
          </p:cNvPr>
          <p:cNvSpPr>
            <a:spLocks noGrp="1"/>
          </p:cNvSpPr>
          <p:nvPr>
            <p:ph sz="half" idx="1"/>
          </p:nvPr>
        </p:nvSpPr>
        <p:spPr>
          <a:xfrm>
            <a:off x="477187" y="869324"/>
            <a:ext cx="4088661" cy="37699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A4B6BF-10B1-AC4F-97C1-8B68A255E285}"/>
              </a:ext>
            </a:extLst>
          </p:cNvPr>
          <p:cNvSpPr>
            <a:spLocks noGrp="1"/>
          </p:cNvSpPr>
          <p:nvPr>
            <p:ph sz="half" idx="2"/>
          </p:nvPr>
        </p:nvSpPr>
        <p:spPr>
          <a:xfrm>
            <a:off x="4683119" y="861406"/>
            <a:ext cx="4183380" cy="3769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E06BB2-660F-9F4E-BD62-4015501A62A6}"/>
              </a:ext>
            </a:extLst>
          </p:cNvPr>
          <p:cNvSpPr>
            <a:spLocks noGrp="1"/>
          </p:cNvSpPr>
          <p:nvPr>
            <p:ph type="dt" sz="half" idx="10"/>
          </p:nvPr>
        </p:nvSpPr>
        <p:spPr/>
        <p:txBody>
          <a:bodyPr/>
          <a:lstStyle/>
          <a:p>
            <a:fld id="{CBFE8A6A-6338-1541-9936-A6871BD1FC67}" type="datetime1">
              <a:rPr lang="en-US" smtClean="0"/>
              <a:t>8/22/23</a:t>
            </a:fld>
            <a:endParaRPr lang="en-US"/>
          </a:p>
        </p:txBody>
      </p:sp>
      <p:sp>
        <p:nvSpPr>
          <p:cNvPr id="6" name="Footer Placeholder 5">
            <a:extLst>
              <a:ext uri="{FF2B5EF4-FFF2-40B4-BE49-F238E27FC236}">
                <a16:creationId xmlns:a16="http://schemas.microsoft.com/office/drawing/2014/main" id="{38D84B6B-8AAA-5942-B352-3DC9380F7B1A}"/>
              </a:ext>
            </a:extLst>
          </p:cNvPr>
          <p:cNvSpPr>
            <a:spLocks noGrp="1"/>
          </p:cNvSpPr>
          <p:nvPr>
            <p:ph type="ftr" sz="quarter" idx="11"/>
          </p:nvPr>
        </p:nvSpPr>
        <p:spPr>
          <a:xfrm>
            <a:off x="1047096" y="4830243"/>
            <a:ext cx="6990464" cy="273844"/>
          </a:xfrm>
        </p:spPr>
        <p:txBody>
          <a:bodyPr/>
          <a:lstStyle/>
          <a:p>
            <a:endParaRPr lang="en-US" dirty="0"/>
          </a:p>
        </p:txBody>
      </p:sp>
      <p:sp>
        <p:nvSpPr>
          <p:cNvPr id="7" name="Slide Number Placeholder 6">
            <a:extLst>
              <a:ext uri="{FF2B5EF4-FFF2-40B4-BE49-F238E27FC236}">
                <a16:creationId xmlns:a16="http://schemas.microsoft.com/office/drawing/2014/main" id="{E43CA994-0E94-9D4D-99C8-AAA27F303499}"/>
              </a:ext>
            </a:extLst>
          </p:cNvPr>
          <p:cNvSpPr>
            <a:spLocks noGrp="1"/>
          </p:cNvSpPr>
          <p:nvPr>
            <p:ph type="sldNum" sz="quarter" idx="12"/>
          </p:nvPr>
        </p:nvSpPr>
        <p:spPr>
          <a:xfrm>
            <a:off x="8096904" y="4830243"/>
            <a:ext cx="387181" cy="273844"/>
          </a:xfrm>
        </p:spPr>
        <p:txBody>
          <a:bodyPr/>
          <a:lstStyle/>
          <a:p>
            <a:fld id="{BF7710BC-7D20-2E43-A0EC-949F0582FB83}" type="slidenum">
              <a:rPr lang="en-US" smtClean="0"/>
              <a:t>‹#›</a:t>
            </a:fld>
            <a:endParaRPr lang="en-US"/>
          </a:p>
        </p:txBody>
      </p:sp>
      <p:pic>
        <p:nvPicPr>
          <p:cNvPr id="21" name="Picture 20">
            <a:extLst>
              <a:ext uri="{FF2B5EF4-FFF2-40B4-BE49-F238E27FC236}">
                <a16:creationId xmlns:a16="http://schemas.microsoft.com/office/drawing/2014/main" id="{764517EE-B5C6-ED08-ABC0-F08C5B12E1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32" y="4759597"/>
            <a:ext cx="352991" cy="352991"/>
          </a:xfrm>
          <a:prstGeom prst="rect">
            <a:avLst/>
          </a:prstGeom>
        </p:spPr>
      </p:pic>
      <p:pic>
        <p:nvPicPr>
          <p:cNvPr id="20" name="Picture 19">
            <a:extLst>
              <a:ext uri="{FF2B5EF4-FFF2-40B4-BE49-F238E27FC236}">
                <a16:creationId xmlns:a16="http://schemas.microsoft.com/office/drawing/2014/main" id="{D07953DF-8D8E-0C46-B06B-84C2B95B327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88682" y="76258"/>
            <a:ext cx="620264" cy="548543"/>
          </a:xfrm>
          <a:prstGeom prst="rect">
            <a:avLst/>
          </a:prstGeom>
        </p:spPr>
      </p:pic>
      <p:pic>
        <p:nvPicPr>
          <p:cNvPr id="23" name="Picture 22">
            <a:extLst>
              <a:ext uri="{FF2B5EF4-FFF2-40B4-BE49-F238E27FC236}">
                <a16:creationId xmlns:a16="http://schemas.microsoft.com/office/drawing/2014/main" id="{C7F1C9FA-4197-0546-8CFF-588A789248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88682" y="93760"/>
            <a:ext cx="620264" cy="548543"/>
          </a:xfrm>
          <a:prstGeom prst="rect">
            <a:avLst/>
          </a:prstGeom>
        </p:spPr>
      </p:pic>
      <p:pic>
        <p:nvPicPr>
          <p:cNvPr id="11" name="Picture 10">
            <a:extLst>
              <a:ext uri="{FF2B5EF4-FFF2-40B4-BE49-F238E27FC236}">
                <a16:creationId xmlns:a16="http://schemas.microsoft.com/office/drawing/2014/main" id="{5EB71F9D-A062-064C-A985-8847AAC13BD7}"/>
              </a:ext>
            </a:extLst>
          </p:cNvPr>
          <p:cNvPicPr>
            <a:picLocks noChangeAspect="1"/>
          </p:cNvPicPr>
          <p:nvPr userDrawn="1"/>
        </p:nvPicPr>
        <p:blipFill rotWithShape="1">
          <a:blip r:embed="rId5"/>
          <a:srcRect t="13381" b="15420"/>
          <a:stretch/>
        </p:blipFill>
        <p:spPr>
          <a:xfrm>
            <a:off x="8527120" y="4842595"/>
            <a:ext cx="571500" cy="250922"/>
          </a:xfrm>
          <a:prstGeom prst="rect">
            <a:avLst/>
          </a:prstGeom>
        </p:spPr>
      </p:pic>
      <p:pic>
        <p:nvPicPr>
          <p:cNvPr id="13" name="Content Placeholder 2">
            <a:extLst>
              <a:ext uri="{FF2B5EF4-FFF2-40B4-BE49-F238E27FC236}">
                <a16:creationId xmlns:a16="http://schemas.microsoft.com/office/drawing/2014/main" id="{E103225A-5C07-EEDC-312F-08776245EEBB}"/>
              </a:ext>
            </a:extLst>
          </p:cNvPr>
          <p:cNvPicPr>
            <a:picLocks noChangeAspect="1"/>
          </p:cNvPicPr>
          <p:nvPr userDrawn="1"/>
        </p:nvPicPr>
        <p:blipFill>
          <a:blip r:embed="rId6"/>
          <a:stretch>
            <a:fillRect/>
          </a:stretch>
        </p:blipFill>
        <p:spPr>
          <a:xfrm>
            <a:off x="45876" y="134379"/>
            <a:ext cx="1001220" cy="465859"/>
          </a:xfrm>
          <a:prstGeom prst="rect">
            <a:avLst/>
          </a:prstGeom>
        </p:spPr>
      </p:pic>
    </p:spTree>
    <p:extLst>
      <p:ext uri="{BB962C8B-B14F-4D97-AF65-F5344CB8AC3E}">
        <p14:creationId xmlns:p14="http://schemas.microsoft.com/office/powerpoint/2010/main" val="3022576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6592" y="102810"/>
            <a:ext cx="7770813" cy="818257"/>
          </a:xfrm>
        </p:spPr>
        <p:txBody>
          <a:bodyPr/>
          <a:lstStyle/>
          <a:p>
            <a:r>
              <a:rPr lang="en-US"/>
              <a:t>Click to edit Master title style</a:t>
            </a:r>
            <a:endParaRPr/>
          </a:p>
        </p:txBody>
      </p:sp>
      <p:sp>
        <p:nvSpPr>
          <p:cNvPr id="3" name="Content Placeholder 2"/>
          <p:cNvSpPr>
            <a:spLocks noGrp="1"/>
          </p:cNvSpPr>
          <p:nvPr>
            <p:ph idx="1"/>
          </p:nvPr>
        </p:nvSpPr>
        <p:spPr>
          <a:xfrm>
            <a:off x="686593" y="990853"/>
            <a:ext cx="7770813" cy="3690252"/>
          </a:xfrm>
        </p:spPr>
        <p:txBody>
          <a:bodyPr/>
          <a:lstStyle>
            <a:lvl1pPr marL="230188" indent="-230188">
              <a:tabLst/>
              <a:defRPr baseline="0"/>
            </a:lvl1pPr>
            <a:lvl2pPr marL="573088" indent="-223838">
              <a:tabLst/>
              <a:defRPr baseline="0"/>
            </a:lvl2pPr>
            <a:lvl3pPr marL="914400" indent="-228600">
              <a:tabLst/>
              <a:defRPr baseline="0"/>
            </a:lvl3pPr>
            <a:lvl4pPr marL="1257300" indent="-222250">
              <a:tabLst/>
              <a:defRPr baseline="0"/>
            </a:lvl4pPr>
            <a:lvl5pPr marL="1600200" indent="-228600">
              <a:tabLst/>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2386964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FF36AD-BA1A-E646-89A9-61E5FA2DB63C}"/>
              </a:ext>
            </a:extLst>
          </p:cNvPr>
          <p:cNvSpPr/>
          <p:nvPr userDrawn="1"/>
        </p:nvSpPr>
        <p:spPr>
          <a:xfrm>
            <a:off x="1" y="-4078"/>
            <a:ext cx="9143429" cy="850392"/>
          </a:xfrm>
          <a:prstGeom prst="rect">
            <a:avLst/>
          </a:prstGeom>
          <a:solidFill>
            <a:srgbClr val="4E8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a:extLst>
              <a:ext uri="{FF2B5EF4-FFF2-40B4-BE49-F238E27FC236}">
                <a16:creationId xmlns:a16="http://schemas.microsoft.com/office/drawing/2014/main" id="{5B665AAC-E2AD-5F4F-820B-4A9B84D72124}"/>
              </a:ext>
            </a:extLst>
          </p:cNvPr>
          <p:cNvSpPr>
            <a:spLocks noGrp="1"/>
          </p:cNvSpPr>
          <p:nvPr>
            <p:ph type="title"/>
          </p:nvPr>
        </p:nvSpPr>
        <p:spPr/>
        <p:txBody>
          <a:bodyPr lIns="91440"/>
          <a:lstStyle>
            <a:lvl1pPr marL="88106" indent="0">
              <a:tab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BE5522DC-4E18-C042-9055-89FC7A86C5E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64F009E0-9A36-4A44-A888-36C56D46695B}"/>
              </a:ext>
            </a:extLst>
          </p:cNvPr>
          <p:cNvSpPr>
            <a:spLocks noGrp="1"/>
          </p:cNvSpPr>
          <p:nvPr>
            <p:ph type="sldNum" sz="quarter" idx="12"/>
          </p:nvPr>
        </p:nvSpPr>
        <p:spPr>
          <a:xfrm>
            <a:off x="8251285" y="4832380"/>
            <a:ext cx="547529" cy="273844"/>
          </a:xfrm>
          <a:prstGeom prst="rect">
            <a:avLst/>
          </a:prstGeom>
        </p:spPr>
        <p:txBody>
          <a:bodyPr/>
          <a:lstStyle>
            <a:lvl1pPr>
              <a:defRPr>
                <a:solidFill>
                  <a:schemeClr val="tx1"/>
                </a:solidFill>
              </a:defRPr>
            </a:lvl1pPr>
          </a:lstStyle>
          <a:p>
            <a:fld id="{BF7710BC-7D20-2E43-A0EC-949F0582FB83}" type="slidenum">
              <a:rPr lang="en-US" smtClean="0"/>
              <a:pPr/>
              <a:t>‹#›</a:t>
            </a:fld>
            <a:endParaRPr lang="en-US"/>
          </a:p>
        </p:txBody>
      </p:sp>
      <p:pic>
        <p:nvPicPr>
          <p:cNvPr id="12" name="Picture 11">
            <a:extLst>
              <a:ext uri="{FF2B5EF4-FFF2-40B4-BE49-F238E27FC236}">
                <a16:creationId xmlns:a16="http://schemas.microsoft.com/office/drawing/2014/main" id="{7CC6CBB3-754B-D94C-B22C-D06B141E12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72" y="2032"/>
            <a:ext cx="922877" cy="816164"/>
          </a:xfrm>
          <a:prstGeom prst="rect">
            <a:avLst/>
          </a:prstGeom>
        </p:spPr>
      </p:pic>
      <p:pic>
        <p:nvPicPr>
          <p:cNvPr id="13" name="Content Placeholder 2">
            <a:extLst>
              <a:ext uri="{FF2B5EF4-FFF2-40B4-BE49-F238E27FC236}">
                <a16:creationId xmlns:a16="http://schemas.microsoft.com/office/drawing/2014/main" id="{552292CB-5F1B-FF46-A210-CFD3C485D8FF}"/>
              </a:ext>
            </a:extLst>
          </p:cNvPr>
          <p:cNvPicPr>
            <a:picLocks noChangeAspect="1"/>
          </p:cNvPicPr>
          <p:nvPr userDrawn="1"/>
        </p:nvPicPr>
        <p:blipFill>
          <a:blip r:embed="rId3"/>
          <a:stretch>
            <a:fillRect/>
          </a:stretch>
        </p:blipFill>
        <p:spPr>
          <a:xfrm>
            <a:off x="7715250" y="102870"/>
            <a:ext cx="1371600" cy="638193"/>
          </a:xfrm>
          <a:prstGeom prst="rect">
            <a:avLst/>
          </a:prstGeom>
        </p:spPr>
      </p:pic>
    </p:spTree>
    <p:extLst>
      <p:ext uri="{BB962C8B-B14F-4D97-AF65-F5344CB8AC3E}">
        <p14:creationId xmlns:p14="http://schemas.microsoft.com/office/powerpoint/2010/main" val="3748007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FF36AD-BA1A-E646-89A9-61E5FA2DB63C}"/>
              </a:ext>
            </a:extLst>
          </p:cNvPr>
          <p:cNvSpPr/>
          <p:nvPr userDrawn="1"/>
        </p:nvSpPr>
        <p:spPr>
          <a:xfrm>
            <a:off x="1" y="-4078"/>
            <a:ext cx="9143429" cy="850392"/>
          </a:xfrm>
          <a:prstGeom prst="rect">
            <a:avLst/>
          </a:prstGeom>
          <a:solidFill>
            <a:srgbClr val="4E8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2" name="Title 1">
            <a:extLst>
              <a:ext uri="{FF2B5EF4-FFF2-40B4-BE49-F238E27FC236}">
                <a16:creationId xmlns:a16="http://schemas.microsoft.com/office/drawing/2014/main" id="{5B665AAC-E2AD-5F4F-820B-4A9B84D72124}"/>
              </a:ext>
            </a:extLst>
          </p:cNvPr>
          <p:cNvSpPr>
            <a:spLocks noGrp="1"/>
          </p:cNvSpPr>
          <p:nvPr>
            <p:ph type="title"/>
          </p:nvPr>
        </p:nvSpPr>
        <p:spPr/>
        <p:txBody>
          <a:bodyPr lIns="91440"/>
          <a:lstStyle>
            <a:lvl1pPr marL="88106" indent="0">
              <a:tabLst/>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64F009E0-9A36-4A44-A888-36C56D46695B}"/>
              </a:ext>
            </a:extLst>
          </p:cNvPr>
          <p:cNvSpPr>
            <a:spLocks noGrp="1"/>
          </p:cNvSpPr>
          <p:nvPr>
            <p:ph type="sldNum" sz="quarter" idx="12"/>
          </p:nvPr>
        </p:nvSpPr>
        <p:spPr>
          <a:xfrm>
            <a:off x="8251285" y="4832380"/>
            <a:ext cx="547529" cy="273844"/>
          </a:xfrm>
          <a:prstGeom prst="rect">
            <a:avLst/>
          </a:prstGeom>
        </p:spPr>
        <p:txBody>
          <a:bodyPr/>
          <a:lstStyle>
            <a:lvl1pPr>
              <a:defRPr>
                <a:solidFill>
                  <a:schemeClr val="tx1"/>
                </a:solidFill>
              </a:defRPr>
            </a:lvl1pPr>
          </a:lstStyle>
          <a:p>
            <a:fld id="{BF7710BC-7D20-2E43-A0EC-949F0582FB83}" type="slidenum">
              <a:rPr lang="en-US" smtClean="0"/>
              <a:pPr/>
              <a:t>‹#›</a:t>
            </a:fld>
            <a:endParaRPr lang="en-US"/>
          </a:p>
        </p:txBody>
      </p:sp>
      <p:sp>
        <p:nvSpPr>
          <p:cNvPr id="11" name="TextBox 10">
            <a:extLst>
              <a:ext uri="{FF2B5EF4-FFF2-40B4-BE49-F238E27FC236}">
                <a16:creationId xmlns:a16="http://schemas.microsoft.com/office/drawing/2014/main" id="{2B9B5DC2-853E-F74D-8786-C9222A46D209}"/>
              </a:ext>
            </a:extLst>
          </p:cNvPr>
          <p:cNvSpPr txBox="1"/>
          <p:nvPr userDrawn="1"/>
        </p:nvSpPr>
        <p:spPr>
          <a:xfrm rot="16200000">
            <a:off x="-2400300" y="2400300"/>
            <a:ext cx="5143500" cy="342900"/>
          </a:xfrm>
          <a:prstGeom prst="rect">
            <a:avLst/>
          </a:prstGeom>
          <a:solidFill>
            <a:srgbClr val="4E8DE1"/>
          </a:solidFill>
        </p:spPr>
        <p:txBody>
          <a:bodyPr wrap="square" lIns="754380" tIns="0" rtlCol="0" anchor="ctr" anchorCtr="0">
            <a:noAutofit/>
          </a:bodyPr>
          <a:lstStyle/>
          <a:p>
            <a:pPr algn="l"/>
            <a:r>
              <a:rPr lang="en-US" sz="1500" cap="small" baseline="0" dirty="0">
                <a:solidFill>
                  <a:schemeClr val="bg1"/>
                </a:solidFill>
                <a:latin typeface="Arial" panose="020B0604020202020204" pitchFamily="34" charset="0"/>
                <a:ea typeface="Roboto" charset="0"/>
                <a:cs typeface="Arial" panose="020B0604020202020204" pitchFamily="34" charset="0"/>
              </a:rPr>
              <a:t>Investigation of Convective Updrafts</a:t>
            </a:r>
          </a:p>
        </p:txBody>
      </p:sp>
      <p:pic>
        <p:nvPicPr>
          <p:cNvPr id="12" name="Picture 11">
            <a:extLst>
              <a:ext uri="{FF2B5EF4-FFF2-40B4-BE49-F238E27FC236}">
                <a16:creationId xmlns:a16="http://schemas.microsoft.com/office/drawing/2014/main" id="{7CC6CBB3-754B-D94C-B22C-D06B141E12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572" y="2032"/>
            <a:ext cx="922877" cy="816164"/>
          </a:xfrm>
          <a:prstGeom prst="rect">
            <a:avLst/>
          </a:prstGeom>
        </p:spPr>
      </p:pic>
      <p:pic>
        <p:nvPicPr>
          <p:cNvPr id="13" name="Content Placeholder 2">
            <a:extLst>
              <a:ext uri="{FF2B5EF4-FFF2-40B4-BE49-F238E27FC236}">
                <a16:creationId xmlns:a16="http://schemas.microsoft.com/office/drawing/2014/main" id="{552292CB-5F1B-FF46-A210-CFD3C485D8FF}"/>
              </a:ext>
            </a:extLst>
          </p:cNvPr>
          <p:cNvPicPr>
            <a:picLocks noChangeAspect="1"/>
          </p:cNvPicPr>
          <p:nvPr userDrawn="1"/>
        </p:nvPicPr>
        <p:blipFill>
          <a:blip r:embed="rId3"/>
          <a:stretch>
            <a:fillRect/>
          </a:stretch>
        </p:blipFill>
        <p:spPr>
          <a:xfrm>
            <a:off x="7715250" y="102870"/>
            <a:ext cx="1371600" cy="638193"/>
          </a:xfrm>
          <a:prstGeom prst="rect">
            <a:avLst/>
          </a:prstGeom>
        </p:spPr>
      </p:pic>
    </p:spTree>
    <p:extLst>
      <p:ext uri="{BB962C8B-B14F-4D97-AF65-F5344CB8AC3E}">
        <p14:creationId xmlns:p14="http://schemas.microsoft.com/office/powerpoint/2010/main" val="4111286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679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8481-7DEC-D442-AFA6-C85153342807}"/>
              </a:ext>
            </a:extLst>
          </p:cNvPr>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6660622-EFAF-F44B-9B10-AF07D54F5CE9}"/>
              </a:ext>
            </a:extLst>
          </p:cNvPr>
          <p:cNvSpPr>
            <a:spLocks noGrp="1"/>
          </p:cNvSpPr>
          <p:nvPr>
            <p:ph type="dt" sz="half" idx="10"/>
          </p:nvPr>
        </p:nvSpPr>
        <p:spPr/>
        <p:txBody>
          <a:bodyPr/>
          <a:lstStyle/>
          <a:p>
            <a:fld id="{AD1E22FC-5C4B-664C-9D6F-B6FC5CF4CCA6}" type="datetime1">
              <a:rPr lang="en-US" smtClean="0"/>
              <a:t>8/22/23</a:t>
            </a:fld>
            <a:endParaRPr lang="en-US" dirty="0"/>
          </a:p>
        </p:txBody>
      </p:sp>
      <p:sp>
        <p:nvSpPr>
          <p:cNvPr id="4" name="Footer Placeholder 3">
            <a:extLst>
              <a:ext uri="{FF2B5EF4-FFF2-40B4-BE49-F238E27FC236}">
                <a16:creationId xmlns:a16="http://schemas.microsoft.com/office/drawing/2014/main" id="{12A19867-1ABC-7341-96D0-CE7AAFCF70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E1BF34B-8EEB-4D45-946F-F5EC6DEA61EC}"/>
              </a:ext>
            </a:extLst>
          </p:cNvPr>
          <p:cNvSpPr>
            <a:spLocks noGrp="1"/>
          </p:cNvSpPr>
          <p:nvPr>
            <p:ph type="sldNum" sz="quarter" idx="12"/>
          </p:nvPr>
        </p:nvSpPr>
        <p:spPr/>
        <p:txBody>
          <a:bodyPr/>
          <a:lstStyle/>
          <a:p>
            <a:fld id="{BF7710BC-7D20-2E43-A0EC-949F0582FB83}" type="slidenum">
              <a:rPr lang="en-US" smtClean="0"/>
              <a:pPr/>
              <a:t>‹#›</a:t>
            </a:fld>
            <a:endParaRPr lang="en-US"/>
          </a:p>
        </p:txBody>
      </p:sp>
    </p:spTree>
    <p:extLst>
      <p:ext uri="{BB962C8B-B14F-4D97-AF65-F5344CB8AC3E}">
        <p14:creationId xmlns:p14="http://schemas.microsoft.com/office/powerpoint/2010/main" val="24326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fld id="{FAF0384C-9B89-7B4D-9DD8-E25ADB1C9DE1}" type="datetime1">
              <a:rPr lang="en-US" smtClean="0"/>
              <a:t>8/22/23</a:t>
            </a:fld>
            <a:endParaRPr lang="en-US" dirty="0"/>
          </a:p>
        </p:txBody>
      </p:sp>
      <p:sp>
        <p:nvSpPr>
          <p:cNvPr id="3" name="Footer Placeholder 2"/>
          <p:cNvSpPr>
            <a:spLocks noGrp="1"/>
          </p:cNvSpPr>
          <p:nvPr>
            <p:ph type="ftr" sz="quarter" idx="21"/>
          </p:nvPr>
        </p:nvSpPr>
        <p:spPr/>
        <p:txBody>
          <a:bodyPr/>
          <a:lstStyle/>
          <a:p>
            <a:endParaRPr lang="en-US" dirty="0"/>
          </a:p>
        </p:txBody>
      </p:sp>
      <p:sp>
        <p:nvSpPr>
          <p:cNvPr id="8" name="Slide Number Placeholder 7"/>
          <p:cNvSpPr>
            <a:spLocks noGrp="1"/>
          </p:cNvSpPr>
          <p:nvPr>
            <p:ph type="sldNum" sz="quarter" idx="22"/>
          </p:nvPr>
        </p:nvSpPr>
        <p:spPr/>
        <p:txBody>
          <a:bodyPr/>
          <a:lstStyle/>
          <a:p>
            <a:fld id="{AFADBB72-C5FB-47DF-870C-D1F1B1786C83}" type="slidenum">
              <a:rPr lang="en-US" smtClean="0"/>
              <a:pPr/>
              <a:t>‹#›</a:t>
            </a:fld>
            <a:endParaRPr lang="en-US" dirty="0"/>
          </a:p>
        </p:txBody>
      </p:sp>
    </p:spTree>
    <p:extLst>
      <p:ext uri="{BB962C8B-B14F-4D97-AF65-F5344CB8AC3E}">
        <p14:creationId xmlns:p14="http://schemas.microsoft.com/office/powerpoint/2010/main" val="22991468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41B933-B042-F34B-98CF-73BF8644419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Rectangle 10">
            <a:extLst>
              <a:ext uri="{FF2B5EF4-FFF2-40B4-BE49-F238E27FC236}">
                <a16:creationId xmlns:a16="http://schemas.microsoft.com/office/drawing/2014/main" id="{32F1E8FD-1379-E741-AE46-CFB2C9CB9A32}"/>
              </a:ext>
            </a:extLst>
          </p:cNvPr>
          <p:cNvSpPr/>
          <p:nvPr userDrawn="1"/>
        </p:nvSpPr>
        <p:spPr>
          <a:xfrm>
            <a:off x="0" y="452250"/>
            <a:ext cx="9144000" cy="4695713"/>
          </a:xfrm>
          <a:prstGeom prst="rect">
            <a:avLst/>
          </a:prstGeom>
          <a:gradFill>
            <a:gsLst>
              <a:gs pos="100000">
                <a:schemeClr val="tx1"/>
              </a:gs>
              <a:gs pos="32000">
                <a:schemeClr val="tx1">
                  <a:alpha val="56000"/>
                </a:schemeClr>
              </a:gs>
              <a:gs pos="0">
                <a:schemeClr val="tx1">
                  <a:alpha val="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a:p>
        </p:txBody>
      </p:sp>
      <p:sp>
        <p:nvSpPr>
          <p:cNvPr id="8" name="Rectangle 7">
            <a:extLst>
              <a:ext uri="{FF2B5EF4-FFF2-40B4-BE49-F238E27FC236}">
                <a16:creationId xmlns:a16="http://schemas.microsoft.com/office/drawing/2014/main" id="{B74CCA31-8B82-F146-8BFC-B22D601ED266}"/>
              </a:ext>
            </a:extLst>
          </p:cNvPr>
          <p:cNvSpPr/>
          <p:nvPr userDrawn="1"/>
        </p:nvSpPr>
        <p:spPr>
          <a:xfrm>
            <a:off x="0" y="447788"/>
            <a:ext cx="9144000" cy="4695713"/>
          </a:xfrm>
          <a:prstGeom prst="rect">
            <a:avLst/>
          </a:prstGeom>
          <a:gradFill>
            <a:gsLst>
              <a:gs pos="100000">
                <a:schemeClr val="tx1"/>
              </a:gs>
              <a:gs pos="68000">
                <a:schemeClr val="accent1">
                  <a:lumMod val="50000"/>
                </a:schemeClr>
              </a:gs>
              <a:gs pos="40000">
                <a:schemeClr val="tx1">
                  <a:alpha val="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a:p>
        </p:txBody>
      </p:sp>
      <p:pic>
        <p:nvPicPr>
          <p:cNvPr id="10" name="Corby Final Image">
            <a:extLst>
              <a:ext uri="{FF2B5EF4-FFF2-40B4-BE49-F238E27FC236}">
                <a16:creationId xmlns:a16="http://schemas.microsoft.com/office/drawing/2014/main" id="{297BA85F-5EC9-B240-9C4E-5E9026F8A317}"/>
              </a:ext>
            </a:extLst>
          </p:cNvPr>
          <p:cNvPicPr>
            <a:picLocks noChangeAspect="1"/>
          </p:cNvPicPr>
          <p:nvPr userDrawn="1"/>
        </p:nvPicPr>
        <p:blipFill>
          <a:blip r:embed="rId3"/>
          <a:srcRect/>
          <a:stretch/>
        </p:blipFill>
        <p:spPr>
          <a:xfrm>
            <a:off x="0" y="705970"/>
            <a:ext cx="9144000" cy="4437530"/>
          </a:xfrm>
          <a:prstGeom prst="rect">
            <a:avLst/>
          </a:prstGeom>
        </p:spPr>
      </p:pic>
      <p:sp>
        <p:nvSpPr>
          <p:cNvPr id="9" name="Rectangle 8">
            <a:extLst>
              <a:ext uri="{FF2B5EF4-FFF2-40B4-BE49-F238E27FC236}">
                <a16:creationId xmlns:a16="http://schemas.microsoft.com/office/drawing/2014/main" id="{AFDB5249-312F-B742-9095-3FB1FB859879}"/>
              </a:ext>
            </a:extLst>
          </p:cNvPr>
          <p:cNvSpPr/>
          <p:nvPr userDrawn="1"/>
        </p:nvSpPr>
        <p:spPr>
          <a:xfrm>
            <a:off x="0" y="2571750"/>
            <a:ext cx="9144000" cy="2571750"/>
          </a:xfrm>
          <a:prstGeom prst="rect">
            <a:avLst/>
          </a:prstGeom>
          <a:gradFill>
            <a:gsLst>
              <a:gs pos="90000">
                <a:srgbClr val="182735">
                  <a:lumMod val="99000"/>
                </a:srgbClr>
              </a:gs>
              <a:gs pos="17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a:p>
        </p:txBody>
      </p:sp>
    </p:spTree>
    <p:extLst>
      <p:ext uri="{BB962C8B-B14F-4D97-AF65-F5344CB8AC3E}">
        <p14:creationId xmlns:p14="http://schemas.microsoft.com/office/powerpoint/2010/main" val="85781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10" name="Date Placeholder 9"/>
          <p:cNvSpPr>
            <a:spLocks noGrp="1"/>
          </p:cNvSpPr>
          <p:nvPr>
            <p:ph type="dt" sz="half" idx="18"/>
          </p:nvPr>
        </p:nvSpPr>
        <p:spPr/>
        <p:txBody>
          <a:bodyPr/>
          <a:lstStyle/>
          <a:p>
            <a:fld id="{B030F8BA-147C-304B-835D-99D4B4184959}" type="datetime1">
              <a:rPr lang="en-US" smtClean="0"/>
              <a:t>8/22/23</a:t>
            </a:fld>
            <a:endParaRPr lang="en-US" dirty="0"/>
          </a:p>
        </p:txBody>
      </p:sp>
      <p:sp>
        <p:nvSpPr>
          <p:cNvPr id="11" name="Footer Placeholder 10"/>
          <p:cNvSpPr>
            <a:spLocks noGrp="1"/>
          </p:cNvSpPr>
          <p:nvPr>
            <p:ph type="ftr" sz="quarter" idx="19"/>
          </p:nvPr>
        </p:nvSpPr>
        <p:spPr/>
        <p:txBody>
          <a:bodyPr/>
          <a:lstStyle/>
          <a:p>
            <a:endParaRPr lang="en-US" dirty="0"/>
          </a:p>
        </p:txBody>
      </p:sp>
      <p:sp>
        <p:nvSpPr>
          <p:cNvPr id="12" name="Slide Number Placeholder 11"/>
          <p:cNvSpPr>
            <a:spLocks noGrp="1"/>
          </p:cNvSpPr>
          <p:nvPr>
            <p:ph type="sldNum" sz="quarter" idx="20"/>
          </p:nvPr>
        </p:nvSpPr>
        <p:spPr/>
        <p:txBody>
          <a:bodyPr/>
          <a:lstStyle/>
          <a:p>
            <a:fld id="{4F9B971E-2AE2-4733-B5FD-67030972C437}" type="slidenum">
              <a:rPr lang="en-US" smtClean="0"/>
              <a:pPr/>
              <a:t>‹#›</a:t>
            </a:fld>
            <a:endParaRPr lang="en-US" dirty="0"/>
          </a:p>
        </p:txBody>
      </p:sp>
    </p:spTree>
    <p:extLst>
      <p:ext uri="{BB962C8B-B14F-4D97-AF65-F5344CB8AC3E}">
        <p14:creationId xmlns:p14="http://schemas.microsoft.com/office/powerpoint/2010/main" val="191218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fld id="{AA9E4E88-3928-CA4D-BDAC-D6357E2E778B}" type="datetime1">
              <a:rPr lang="en-US" smtClean="0"/>
              <a:t>8/22/23</a:t>
            </a:fld>
            <a:endParaRPr lang="en-US" dirty="0"/>
          </a:p>
        </p:txBody>
      </p:sp>
      <p:sp>
        <p:nvSpPr>
          <p:cNvPr id="3" name="Footer Placeholder 2"/>
          <p:cNvSpPr>
            <a:spLocks noGrp="1"/>
          </p:cNvSpPr>
          <p:nvPr>
            <p:ph type="ftr" sz="quarter" idx="21"/>
          </p:nvPr>
        </p:nvSpPr>
        <p:spPr/>
        <p:txBody>
          <a:bodyPr/>
          <a:lstStyle/>
          <a:p>
            <a:endParaRPr lang="en-US" dirty="0"/>
          </a:p>
        </p:txBody>
      </p:sp>
      <p:sp>
        <p:nvSpPr>
          <p:cNvPr id="8" name="Slide Number Placeholder 7"/>
          <p:cNvSpPr>
            <a:spLocks noGrp="1"/>
          </p:cNvSpPr>
          <p:nvPr>
            <p:ph type="sldNum" sz="quarter" idx="22"/>
          </p:nvPr>
        </p:nvSpPr>
        <p:spPr/>
        <p:txBody>
          <a:bodyPr/>
          <a:lstStyle/>
          <a:p>
            <a:fld id="{5CBC5745-1735-4F53-8168-1C1F18EAFF65}" type="slidenum">
              <a:rPr lang="en-US" smtClean="0"/>
              <a:pPr/>
              <a:t>‹#›</a:t>
            </a:fld>
            <a:endParaRPr lang="en-US" dirty="0"/>
          </a:p>
        </p:txBody>
      </p:sp>
    </p:spTree>
    <p:extLst>
      <p:ext uri="{BB962C8B-B14F-4D97-AF65-F5344CB8AC3E}">
        <p14:creationId xmlns:p14="http://schemas.microsoft.com/office/powerpoint/2010/main" val="51974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8"/>
          </p:nvPr>
        </p:nvSpPr>
        <p:spPr/>
        <p:txBody>
          <a:bodyPr/>
          <a:lstStyle/>
          <a:p>
            <a:fld id="{69B900E9-D7B6-024A-AF69-32391CD6E07B}" type="datetime1">
              <a:rPr lang="en-US" smtClean="0"/>
              <a:t>8/22/23</a:t>
            </a:fld>
            <a:endParaRPr lang="en-US" dirty="0"/>
          </a:p>
        </p:txBody>
      </p:sp>
      <p:sp>
        <p:nvSpPr>
          <p:cNvPr id="3" name="Footer Placeholder 2"/>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8F0EA35C-A248-4E6E-81BC-49187525F2A8}" type="slidenum">
              <a:rPr lang="en-US" smtClean="0"/>
              <a:pPr/>
              <a:t>‹#›</a:t>
            </a:fld>
            <a:endParaRPr lang="en-US" dirty="0"/>
          </a:p>
        </p:txBody>
      </p:sp>
    </p:spTree>
    <p:extLst>
      <p:ext uri="{BB962C8B-B14F-4D97-AF65-F5344CB8AC3E}">
        <p14:creationId xmlns:p14="http://schemas.microsoft.com/office/powerpoint/2010/main" val="31458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0"/>
          </p:nvPr>
        </p:nvSpPr>
        <p:spPr/>
        <p:txBody>
          <a:bodyPr/>
          <a:lstStyle/>
          <a:p>
            <a:fld id="{C9827203-32D3-DB42-9ADC-68780B09CE51}" type="datetime1">
              <a:rPr lang="en-US" smtClean="0"/>
              <a:t>8/22/23</a:t>
            </a:fld>
            <a:endParaRPr lang="en-US" dirty="0"/>
          </a:p>
        </p:txBody>
      </p:sp>
      <p:sp>
        <p:nvSpPr>
          <p:cNvPr id="3" name="Footer Placeholder 2"/>
          <p:cNvSpPr>
            <a:spLocks noGrp="1"/>
          </p:cNvSpPr>
          <p:nvPr>
            <p:ph type="ftr" sz="quarter" idx="21"/>
          </p:nvPr>
        </p:nvSpPr>
        <p:spPr/>
        <p:txBody>
          <a:bodyPr/>
          <a:lstStyle/>
          <a:p>
            <a:endParaRPr lang="en-US" dirty="0"/>
          </a:p>
        </p:txBody>
      </p:sp>
      <p:sp>
        <p:nvSpPr>
          <p:cNvPr id="8" name="Slide Number Placeholder 7"/>
          <p:cNvSpPr>
            <a:spLocks noGrp="1"/>
          </p:cNvSpPr>
          <p:nvPr>
            <p:ph type="sldNum" sz="quarter" idx="22"/>
          </p:nvPr>
        </p:nvSpPr>
        <p:spPr/>
        <p:txBody>
          <a:bodyPr/>
          <a:lstStyle/>
          <a:p>
            <a:fld id="{224B4221-436D-4A56-A870-FCD944AD4DA9}" type="slidenum">
              <a:rPr lang="en-US" smtClean="0"/>
              <a:pPr/>
              <a:t>‹#›</a:t>
            </a:fld>
            <a:endParaRPr lang="en-US" dirty="0"/>
          </a:p>
        </p:txBody>
      </p:sp>
    </p:spTree>
    <p:extLst>
      <p:ext uri="{BB962C8B-B14F-4D97-AF65-F5344CB8AC3E}">
        <p14:creationId xmlns:p14="http://schemas.microsoft.com/office/powerpoint/2010/main" val="2328892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mission or org ID (optional)</a:t>
            </a:r>
          </a:p>
        </p:txBody>
      </p:sp>
      <p:pic>
        <p:nvPicPr>
          <p:cNvPr id="7" name="Picture 6" descr="JPL_RedBlack_rgb_horz_5in_160601.eps"/>
          <p:cNvPicPr>
            <a:picLocks noChangeAspect="1"/>
          </p:cNvPicPr>
          <p:nvPr userDrawn="1"/>
        </p:nvPicPr>
        <p:blipFill rotWithShape="1">
          <a:blip r:embed="rId2">
            <a:extLst>
              <a:ext uri="{28A0092B-C50C-407E-A947-70E740481C1C}">
                <a14:useLocalDpi xmlns:a14="http://schemas.microsoft.com/office/drawing/2010/main" val="0"/>
              </a:ext>
            </a:extLst>
          </a:blip>
          <a:srcRect l="6920" r="64328"/>
          <a:stretch/>
        </p:blipFill>
        <p:spPr>
          <a:xfrm>
            <a:off x="8607084" y="4840606"/>
            <a:ext cx="363421" cy="210661"/>
          </a:xfrm>
          <a:prstGeom prst="rect">
            <a:avLst/>
          </a:prstGeom>
        </p:spPr>
      </p:pic>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21"/>
          </p:nvPr>
        </p:nvSpPr>
        <p:spPr/>
        <p:txBody>
          <a:bodyPr/>
          <a:lstStyle/>
          <a:p>
            <a:fld id="{A9327966-2AEB-1E4D-9A63-A1FDA36A0730}" type="datetime1">
              <a:rPr lang="en-US" smtClean="0"/>
              <a:t>8/22/23</a:t>
            </a:fld>
            <a:endParaRPr lang="en-US" dirty="0"/>
          </a:p>
        </p:txBody>
      </p:sp>
      <p:sp>
        <p:nvSpPr>
          <p:cNvPr id="3" name="Footer Placeholder 2"/>
          <p:cNvSpPr>
            <a:spLocks noGrp="1"/>
          </p:cNvSpPr>
          <p:nvPr>
            <p:ph type="ftr" sz="quarter" idx="22"/>
          </p:nvPr>
        </p:nvSpPr>
        <p:spPr/>
        <p:txBody>
          <a:bodyPr/>
          <a:lstStyle/>
          <a:p>
            <a:endParaRPr lang="en-US" dirty="0"/>
          </a:p>
        </p:txBody>
      </p:sp>
      <p:sp>
        <p:nvSpPr>
          <p:cNvPr id="8" name="Slide Number Placeholder 7"/>
          <p:cNvSpPr>
            <a:spLocks noGrp="1"/>
          </p:cNvSpPr>
          <p:nvPr>
            <p:ph type="sldNum" sz="quarter" idx="23"/>
          </p:nvPr>
        </p:nvSpPr>
        <p:spPr/>
        <p:txBody>
          <a:bodyPr/>
          <a:lstStyle/>
          <a:p>
            <a:fld id="{88E63ABD-6101-4E70-82A7-7F7B876ECCFD}" type="slidenum">
              <a:rPr lang="en-US" smtClean="0"/>
              <a:pPr/>
              <a:t>‹#›</a:t>
            </a:fld>
            <a:endParaRPr lang="en-US" dirty="0"/>
          </a:p>
        </p:txBody>
      </p:sp>
    </p:spTree>
    <p:extLst>
      <p:ext uri="{BB962C8B-B14F-4D97-AF65-F5344CB8AC3E}">
        <p14:creationId xmlns:p14="http://schemas.microsoft.com/office/powerpoint/2010/main" val="235335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8.xml"/><Relationship Id="rId7" Type="http://schemas.openxmlformats.org/officeDocument/2006/relationships/image" Target="../media/image12.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4000" y="4802823"/>
            <a:ext cx="1137920"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C24201F8-F67A-2B4A-BE3B-E5BD7E5F0FA3}" type="datetime1">
              <a:rPr lang="en-US" smtClean="0"/>
              <a:t>8/22/23</a:t>
            </a:fld>
            <a:endParaRPr lang="en-US" dirty="0"/>
          </a:p>
        </p:txBody>
      </p:sp>
      <p:sp>
        <p:nvSpPr>
          <p:cNvPr id="5" name="Footer Placeholder 4"/>
          <p:cNvSpPr>
            <a:spLocks noGrp="1"/>
          </p:cNvSpPr>
          <p:nvPr>
            <p:ph type="ftr" sz="quarter" idx="3"/>
          </p:nvPr>
        </p:nvSpPr>
        <p:spPr>
          <a:xfrm>
            <a:off x="1691640" y="4802823"/>
            <a:ext cx="5760720" cy="274637"/>
          </a:xfrm>
          <a:prstGeom prst="rect">
            <a:avLst/>
          </a:prstGeom>
        </p:spPr>
        <p:txBody>
          <a:bodyPr vert="horz" lIns="91440" tIns="45720" rIns="91440" bIns="45720" rtlCol="0" anchor="ctr">
            <a:noAutofit/>
          </a:bodyPr>
          <a:lstStyle>
            <a:lvl1pPr algn="ctr">
              <a:defRPr sz="800">
                <a:solidFill>
                  <a:schemeClr val="accent1"/>
                </a:solidFill>
              </a:defRPr>
            </a:lvl1pPr>
          </a:lstStyle>
          <a:p>
            <a:endParaRPr lang="en-US" dirty="0"/>
          </a:p>
        </p:txBody>
      </p:sp>
      <p:sp>
        <p:nvSpPr>
          <p:cNvPr id="6" name="Slide Number Placeholder 5"/>
          <p:cNvSpPr>
            <a:spLocks noGrp="1"/>
          </p:cNvSpPr>
          <p:nvPr>
            <p:ph type="sldNum" sz="quarter" idx="4"/>
          </p:nvPr>
        </p:nvSpPr>
        <p:spPr>
          <a:xfrm>
            <a:off x="7711440" y="4800283"/>
            <a:ext cx="895644" cy="27463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1BA354C8-45E3-4E72-B8A7-299530F3F3A9}" type="slidenum">
              <a:rPr lang="en-US" smtClean="0"/>
              <a:pPr/>
              <a:t>‹#›</a:t>
            </a:fld>
            <a:endParaRPr lang="en-US" dirty="0"/>
          </a:p>
        </p:txBody>
      </p:sp>
    </p:spTree>
    <p:extLst>
      <p:ext uri="{BB962C8B-B14F-4D97-AF65-F5344CB8AC3E}">
        <p14:creationId xmlns:p14="http://schemas.microsoft.com/office/powerpoint/2010/main" val="205385240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90" r:id="rId20"/>
  </p:sldLayoutIdLst>
  <p:hf sldNum="0" hdr="0" ftr="0" dt="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893CC5-CEA3-7D4F-AD33-6C642CC95ED5}"/>
              </a:ext>
            </a:extLst>
          </p:cNvPr>
          <p:cNvPicPr>
            <a:picLocks noChangeAspect="1"/>
          </p:cNvPicPr>
          <p:nvPr userDrawn="1"/>
        </p:nvPicPr>
        <p:blipFill>
          <a:blip r:embed="rId7"/>
          <a:src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A84BC3DC-8AA7-F241-8F6A-1A474C8B72EF}"/>
              </a:ext>
            </a:extLst>
          </p:cNvPr>
          <p:cNvSpPr/>
          <p:nvPr userDrawn="1"/>
        </p:nvSpPr>
        <p:spPr>
          <a:xfrm flipV="1">
            <a:off x="0" y="0"/>
            <a:ext cx="9144000" cy="5143500"/>
          </a:xfrm>
          <a:prstGeom prst="rect">
            <a:avLst/>
          </a:prstGeom>
          <a:gradFill flip="none" rotWithShape="1">
            <a:gsLst>
              <a:gs pos="5000">
                <a:srgbClr val="414B5A"/>
              </a:gs>
              <a:gs pos="28000">
                <a:srgbClr val="434E60">
                  <a:alpha val="94000"/>
                </a:srgbClr>
              </a:gs>
              <a:gs pos="54000">
                <a:srgbClr val="434E60">
                  <a:alpha val="77078"/>
                </a:srgbClr>
              </a:gs>
              <a:gs pos="93000">
                <a:srgbClr val="434E60">
                  <a:alpha val="0"/>
                </a:srgbClr>
              </a:gs>
            </a:gsLst>
            <a:lin ang="3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a:extLst>
              <a:ext uri="{FF2B5EF4-FFF2-40B4-BE49-F238E27FC236}">
                <a16:creationId xmlns:a16="http://schemas.microsoft.com/office/drawing/2014/main" id="{C8256335-A6AC-9240-8C10-F67DAE84D9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FA2DE9C0-8C33-8D4D-AD35-791829AF3BD6}"/>
              </a:ext>
            </a:extLst>
          </p:cNvPr>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3CCF7D7-D42B-9A4C-B678-096154954999}"/>
              </a:ext>
            </a:extLst>
          </p:cNvPr>
          <p:cNvSpPr>
            <a:spLocks noGrp="1"/>
          </p:cNvSpPr>
          <p:nvPr>
            <p:ph type="sldNum" sz="quarter" idx="4"/>
          </p:nvPr>
        </p:nvSpPr>
        <p:spPr>
          <a:xfrm>
            <a:off x="6906006" y="4767263"/>
            <a:ext cx="2057400" cy="273844"/>
          </a:xfrm>
          <a:prstGeom prst="rect">
            <a:avLst/>
          </a:prstGeom>
        </p:spPr>
        <p:txBody>
          <a:bodyPr vert="horz" lIns="91440" tIns="45720" rIns="91440" bIns="45720" rtlCol="0" anchor="ctr"/>
          <a:lstStyle>
            <a:lvl1pPr algn="r">
              <a:defRPr sz="900">
                <a:solidFill>
                  <a:schemeClr val="bg1"/>
                </a:solidFill>
              </a:defRPr>
            </a:lvl1pPr>
          </a:lstStyle>
          <a:p>
            <a:fld id="{6CBF3D6B-7512-DC4E-9AD6-900204DF0DDD}" type="slidenum">
              <a:rPr lang="en-US" smtClean="0"/>
              <a:pPr/>
              <a:t>‹#›</a:t>
            </a:fld>
            <a:endParaRPr lang="en-US" dirty="0"/>
          </a:p>
        </p:txBody>
      </p:sp>
    </p:spTree>
    <p:extLst>
      <p:ext uri="{BB962C8B-B14F-4D97-AF65-F5344CB8AC3E}">
        <p14:creationId xmlns:p14="http://schemas.microsoft.com/office/powerpoint/2010/main" val="75750065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hf sldNum="0" hdr="0" ft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E19A72-590A-0647-A17D-DC2FEF4DE83D}"/>
              </a:ext>
            </a:extLst>
          </p:cNvPr>
          <p:cNvSpPr>
            <a:spLocks noGrp="1"/>
          </p:cNvSpPr>
          <p:nvPr>
            <p:ph type="title"/>
          </p:nvPr>
        </p:nvSpPr>
        <p:spPr>
          <a:xfrm>
            <a:off x="435333" y="98276"/>
            <a:ext cx="8363481" cy="68580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EE317FC8-3580-B64C-B1B9-6D729CDA9D22}"/>
              </a:ext>
            </a:extLst>
          </p:cNvPr>
          <p:cNvSpPr>
            <a:spLocks noGrp="1"/>
          </p:cNvSpPr>
          <p:nvPr>
            <p:ph type="body" idx="1"/>
          </p:nvPr>
        </p:nvSpPr>
        <p:spPr>
          <a:xfrm>
            <a:off x="435333" y="894844"/>
            <a:ext cx="8363481" cy="38523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FF91975-0D10-5241-A819-28DAD6B0715D}"/>
              </a:ext>
            </a:extLst>
          </p:cNvPr>
          <p:cNvSpPr>
            <a:spLocks noGrp="1"/>
          </p:cNvSpPr>
          <p:nvPr>
            <p:ph type="dt" sz="half" idx="2"/>
          </p:nvPr>
        </p:nvSpPr>
        <p:spPr>
          <a:xfrm>
            <a:off x="435333" y="4830243"/>
            <a:ext cx="518007" cy="273844"/>
          </a:xfrm>
          <a:prstGeom prst="rect">
            <a:avLst/>
          </a:prstGeom>
        </p:spPr>
        <p:txBody>
          <a:bodyPr vert="horz" lIns="91440" tIns="45720" rIns="91440" bIns="45720" rtlCol="0" anchor="ctr"/>
          <a:lstStyle>
            <a:lvl1pPr algn="l">
              <a:defRPr sz="900" b="0" i="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fld id="{52D74D0D-8F6F-824F-8410-2C0AFB23F26A}" type="datetime1">
              <a:rPr lang="en-US" smtClean="0"/>
              <a:t>8/22/23</a:t>
            </a:fld>
            <a:endParaRPr lang="en-US" dirty="0"/>
          </a:p>
        </p:txBody>
      </p:sp>
      <p:sp>
        <p:nvSpPr>
          <p:cNvPr id="5" name="Footer Placeholder 4">
            <a:extLst>
              <a:ext uri="{FF2B5EF4-FFF2-40B4-BE49-F238E27FC236}">
                <a16:creationId xmlns:a16="http://schemas.microsoft.com/office/drawing/2014/main" id="{5B9A22E1-C351-914B-B27A-B7E5F0E3FAF6}"/>
              </a:ext>
            </a:extLst>
          </p:cNvPr>
          <p:cNvSpPr>
            <a:spLocks noGrp="1"/>
          </p:cNvSpPr>
          <p:nvPr>
            <p:ph type="ftr" sz="quarter" idx="3"/>
          </p:nvPr>
        </p:nvSpPr>
        <p:spPr>
          <a:xfrm>
            <a:off x="1047096" y="4830243"/>
            <a:ext cx="7281827" cy="273844"/>
          </a:xfrm>
          <a:prstGeom prst="rect">
            <a:avLst/>
          </a:prstGeom>
        </p:spPr>
        <p:txBody>
          <a:bodyPr vert="horz" lIns="91440" tIns="45720" rIns="91440" bIns="45720" rtlCol="0" anchor="ctr"/>
          <a:lstStyle>
            <a:lvl1pPr algn="ctr">
              <a:defRPr sz="900" b="0" i="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C81E572-3C96-344E-A792-08FE95ABE7FB}"/>
              </a:ext>
            </a:extLst>
          </p:cNvPr>
          <p:cNvSpPr>
            <a:spLocks noGrp="1"/>
          </p:cNvSpPr>
          <p:nvPr>
            <p:ph type="sldNum" sz="quarter" idx="4"/>
          </p:nvPr>
        </p:nvSpPr>
        <p:spPr>
          <a:xfrm>
            <a:off x="8396904" y="4830243"/>
            <a:ext cx="387181" cy="273844"/>
          </a:xfrm>
          <a:prstGeom prst="rect">
            <a:avLst/>
          </a:prstGeom>
        </p:spPr>
        <p:txBody>
          <a:bodyPr vert="horz" lIns="91440" tIns="45720" rIns="91440" bIns="45720" rtlCol="0" anchor="ctr"/>
          <a:lstStyle>
            <a:lvl1pPr algn="r">
              <a:defRPr sz="900" b="0" i="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fld id="{BF7710BC-7D20-2E43-A0EC-949F0582FB83}" type="slidenum">
              <a:rPr lang="en-US" smtClean="0"/>
              <a:pPr/>
              <a:t>‹#›</a:t>
            </a:fld>
            <a:endParaRPr lang="en-US"/>
          </a:p>
        </p:txBody>
      </p:sp>
      <p:pic>
        <p:nvPicPr>
          <p:cNvPr id="8" name="Picture 7">
            <a:extLst>
              <a:ext uri="{FF2B5EF4-FFF2-40B4-BE49-F238E27FC236}">
                <a16:creationId xmlns:a16="http://schemas.microsoft.com/office/drawing/2014/main" id="{384BCE5B-89AE-4A49-BF67-FB09B68D5942}"/>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488682" y="93760"/>
            <a:ext cx="620264" cy="548543"/>
          </a:xfrm>
          <a:prstGeom prst="rect">
            <a:avLst/>
          </a:prstGeom>
        </p:spPr>
      </p:pic>
      <p:pic>
        <p:nvPicPr>
          <p:cNvPr id="10" name="Content Placeholder 2">
            <a:extLst>
              <a:ext uri="{FF2B5EF4-FFF2-40B4-BE49-F238E27FC236}">
                <a16:creationId xmlns:a16="http://schemas.microsoft.com/office/drawing/2014/main" id="{205B778A-8DD4-8CE6-7639-6323969BC3D5}"/>
              </a:ext>
            </a:extLst>
          </p:cNvPr>
          <p:cNvPicPr>
            <a:picLocks noChangeAspect="1"/>
          </p:cNvPicPr>
          <p:nvPr userDrawn="1"/>
        </p:nvPicPr>
        <p:blipFill>
          <a:blip r:embed="rId13"/>
          <a:stretch>
            <a:fillRect/>
          </a:stretch>
        </p:blipFill>
        <p:spPr>
          <a:xfrm>
            <a:off x="45876" y="134379"/>
            <a:ext cx="1001220" cy="465859"/>
          </a:xfrm>
          <a:prstGeom prst="rect">
            <a:avLst/>
          </a:prstGeom>
        </p:spPr>
      </p:pic>
    </p:spTree>
    <p:extLst>
      <p:ext uri="{BB962C8B-B14F-4D97-AF65-F5344CB8AC3E}">
        <p14:creationId xmlns:p14="http://schemas.microsoft.com/office/powerpoint/2010/main" val="392204521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hf sldNum="0" hdr="0" ftr="0" dt="0"/>
  <p:txStyles>
    <p:titleStyle>
      <a:lvl1pPr marL="3572" indent="0" algn="ctr" defTabSz="685800" rtl="0" eaLnBrk="1" latinLnBrk="0" hangingPunct="1">
        <a:lnSpc>
          <a:spcPct val="100000"/>
        </a:lnSpc>
        <a:spcBef>
          <a:spcPct val="0"/>
        </a:spcBef>
        <a:buNone/>
        <a:tabLst/>
        <a:defRPr sz="3000" b="1" i="0" kern="1200">
          <a:solidFill>
            <a:schemeClr val="bg1"/>
          </a:solidFill>
          <a:latin typeface="Arial" panose="020B0604020202020204" pitchFamily="34" charset="0"/>
          <a:ea typeface="Roboto"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Wingdings" pitchFamily="2" charset="2"/>
        <a:buChar char="§"/>
        <a:defRPr sz="2100" b="0" i="0" kern="12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342900" indent="-171450" algn="l" defTabSz="685800" rtl="0" eaLnBrk="1" latinLnBrk="0" hangingPunct="1">
        <a:lnSpc>
          <a:spcPct val="90000"/>
        </a:lnSpc>
        <a:spcBef>
          <a:spcPts val="375"/>
        </a:spcBef>
        <a:buFont typeface="Wingdings" pitchFamily="2" charset="2"/>
        <a:buChar char="§"/>
        <a:tabLst/>
        <a:defRPr sz="1800" b="0" i="0" kern="1200">
          <a:solidFill>
            <a:schemeClr val="bg1"/>
          </a:solidFill>
          <a:latin typeface="Arial" panose="020B0604020202020204" pitchFamily="34" charset="0"/>
          <a:ea typeface="Roboto" panose="02000000000000000000" pitchFamily="2" charset="0"/>
          <a:cs typeface="Arial" panose="020B0604020202020204" pitchFamily="34" charset="0"/>
        </a:defRPr>
      </a:lvl2pPr>
      <a:lvl3pPr marL="514350" indent="-171450" algn="l" defTabSz="685800" rtl="0" eaLnBrk="1" latinLnBrk="0" hangingPunct="1">
        <a:lnSpc>
          <a:spcPct val="90000"/>
        </a:lnSpc>
        <a:spcBef>
          <a:spcPts val="375"/>
        </a:spcBef>
        <a:buFont typeface="Wingdings" pitchFamily="2" charset="2"/>
        <a:buChar char="§"/>
        <a:tabLst/>
        <a:defRPr sz="1500" b="0" i="0" kern="1200">
          <a:solidFill>
            <a:schemeClr val="bg1"/>
          </a:solidFill>
          <a:latin typeface="Arial" panose="020B0604020202020204" pitchFamily="34" charset="0"/>
          <a:ea typeface="Roboto" panose="02000000000000000000" pitchFamily="2" charset="0"/>
          <a:cs typeface="Arial" panose="020B0604020202020204" pitchFamily="34" charset="0"/>
        </a:defRPr>
      </a:lvl3pPr>
      <a:lvl4pPr marL="686991" indent="-172641" algn="l" defTabSz="685800" rtl="0" eaLnBrk="1" latinLnBrk="0" hangingPunct="1">
        <a:lnSpc>
          <a:spcPct val="90000"/>
        </a:lnSpc>
        <a:spcBef>
          <a:spcPts val="375"/>
        </a:spcBef>
        <a:buFont typeface="Wingdings" pitchFamily="2" charset="2"/>
        <a:buChar char="§"/>
        <a:tabLst/>
        <a:defRPr sz="1350" b="0" i="0" kern="1200">
          <a:solidFill>
            <a:schemeClr val="bg1"/>
          </a:solidFill>
          <a:latin typeface="Arial" panose="020B0604020202020204" pitchFamily="34" charset="0"/>
          <a:ea typeface="Roboto" panose="02000000000000000000" pitchFamily="2" charset="0"/>
          <a:cs typeface="Arial" panose="020B0604020202020204" pitchFamily="34" charset="0"/>
        </a:defRPr>
      </a:lvl4pPr>
      <a:lvl5pPr marL="858441" indent="-171450" algn="l" defTabSz="685800" rtl="0" eaLnBrk="1" latinLnBrk="0" hangingPunct="1">
        <a:lnSpc>
          <a:spcPct val="90000"/>
        </a:lnSpc>
        <a:spcBef>
          <a:spcPts val="375"/>
        </a:spcBef>
        <a:buFont typeface="Wingdings" pitchFamily="2" charset="2"/>
        <a:buChar char="§"/>
        <a:tabLst/>
        <a:defRPr sz="1200" b="0" i="0" kern="1200">
          <a:solidFill>
            <a:schemeClr val="bg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49A0EA-B5B9-EE64-272E-4F88E0556369}"/>
              </a:ext>
            </a:extLst>
          </p:cNvPr>
          <p:cNvSpPr/>
          <p:nvPr userDrawn="1"/>
        </p:nvSpPr>
        <p:spPr>
          <a:xfrm>
            <a:off x="1" y="-4078"/>
            <a:ext cx="9143429" cy="850392"/>
          </a:xfrm>
          <a:prstGeom prst="rect">
            <a:avLst/>
          </a:prstGeom>
          <a:solidFill>
            <a:srgbClr val="4E8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pic>
        <p:nvPicPr>
          <p:cNvPr id="6" name="Picture 5" descr="SaharanDustStorm_iss_2014251_lrg.jpg">
            <a:extLst>
              <a:ext uri="{FF2B5EF4-FFF2-40B4-BE49-F238E27FC236}">
                <a16:creationId xmlns:a16="http://schemas.microsoft.com/office/drawing/2014/main" id="{56545A21-6034-35E0-132B-E58D8F2F130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6837" t="9964"/>
          <a:stretch/>
        </p:blipFill>
        <p:spPr>
          <a:xfrm>
            <a:off x="1" y="4544983"/>
            <a:ext cx="9143999" cy="598516"/>
          </a:xfrm>
          <a:prstGeom prst="rect">
            <a:avLst/>
          </a:prstGeom>
          <a:noFill/>
          <a:effectLst>
            <a:outerShdw blurRad="50800" dist="50800" dir="5400000" algn="ctr" rotWithShape="0">
              <a:srgbClr val="000000">
                <a:alpha val="9000"/>
              </a:srgbClr>
            </a:outerShdw>
          </a:effectLst>
        </p:spPr>
      </p:pic>
      <p:sp>
        <p:nvSpPr>
          <p:cNvPr id="2" name="Title Placeholder 1">
            <a:extLst>
              <a:ext uri="{FF2B5EF4-FFF2-40B4-BE49-F238E27FC236}">
                <a16:creationId xmlns:a16="http://schemas.microsoft.com/office/drawing/2014/main" id="{EAE19A72-590A-0647-A17D-DC2FEF4DE83D}"/>
              </a:ext>
            </a:extLst>
          </p:cNvPr>
          <p:cNvSpPr>
            <a:spLocks noGrp="1"/>
          </p:cNvSpPr>
          <p:nvPr>
            <p:ph type="title"/>
          </p:nvPr>
        </p:nvSpPr>
        <p:spPr>
          <a:xfrm>
            <a:off x="1061500" y="90077"/>
            <a:ext cx="6575819" cy="685800"/>
          </a:xfrm>
          <a:prstGeom prst="rect">
            <a:avLst/>
          </a:prstGeom>
        </p:spPr>
        <p:txBody>
          <a:bodyPr vert="horz" lIns="18288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EE317FC8-3580-B64C-B1B9-6D729CDA9D22}"/>
              </a:ext>
            </a:extLst>
          </p:cNvPr>
          <p:cNvSpPr>
            <a:spLocks noGrp="1"/>
          </p:cNvSpPr>
          <p:nvPr>
            <p:ph type="body" idx="1"/>
          </p:nvPr>
        </p:nvSpPr>
        <p:spPr>
          <a:xfrm>
            <a:off x="435333" y="894844"/>
            <a:ext cx="8363481" cy="38523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AB72E464-076C-C341-AB3B-3F4F17ED6138}"/>
              </a:ext>
            </a:extLst>
          </p:cNvPr>
          <p:cNvSpPr>
            <a:spLocks noGrp="1"/>
          </p:cNvSpPr>
          <p:nvPr>
            <p:ph type="sldNum" sz="quarter" idx="4"/>
          </p:nvPr>
        </p:nvSpPr>
        <p:spPr>
          <a:xfrm>
            <a:off x="8251285" y="4832380"/>
            <a:ext cx="547529" cy="273844"/>
          </a:xfrm>
          <a:prstGeom prst="rect">
            <a:avLst/>
          </a:prstGeom>
        </p:spPr>
        <p:txBody>
          <a:bodyPr anchor="ctr" anchorCtr="0"/>
          <a:lstStyle>
            <a:lvl1pPr algn="r">
              <a:defRPr sz="900">
                <a:solidFill>
                  <a:schemeClr val="tx1"/>
                </a:solidFill>
                <a:latin typeface="Arial" panose="020B0604020202020204" pitchFamily="34" charset="0"/>
                <a:cs typeface="Arial" panose="020B0604020202020204" pitchFamily="34" charset="0"/>
              </a:defRPr>
            </a:lvl1pPr>
          </a:lstStyle>
          <a:p>
            <a:fld id="{BF7710BC-7D20-2E43-A0EC-949F0582FB83}" type="slidenum">
              <a:rPr lang="en-US" smtClean="0"/>
              <a:pPr/>
              <a:t>‹#›</a:t>
            </a:fld>
            <a:endParaRPr lang="en-US"/>
          </a:p>
        </p:txBody>
      </p:sp>
      <p:sp>
        <p:nvSpPr>
          <p:cNvPr id="7" name="TextBox 6">
            <a:extLst>
              <a:ext uri="{FF2B5EF4-FFF2-40B4-BE49-F238E27FC236}">
                <a16:creationId xmlns:a16="http://schemas.microsoft.com/office/drawing/2014/main" id="{0274828D-6779-C8AE-8F6E-38E449BE3ECB}"/>
              </a:ext>
            </a:extLst>
          </p:cNvPr>
          <p:cNvSpPr txBox="1"/>
          <p:nvPr userDrawn="1"/>
        </p:nvSpPr>
        <p:spPr>
          <a:xfrm rot="16200000">
            <a:off x="-2400300" y="2400301"/>
            <a:ext cx="5143501" cy="342900"/>
          </a:xfrm>
          <a:prstGeom prst="rect">
            <a:avLst/>
          </a:prstGeom>
          <a:solidFill>
            <a:srgbClr val="4E8DE1"/>
          </a:solidFill>
        </p:spPr>
        <p:txBody>
          <a:bodyPr wrap="square" lIns="754380" tIns="0" rtlCol="0" anchor="ctr" anchorCtr="0">
            <a:noAutofit/>
          </a:bodyPr>
          <a:lstStyle/>
          <a:p>
            <a:pPr algn="just"/>
            <a:r>
              <a:rPr lang="en-US" sz="1500" cap="small" baseline="0" dirty="0">
                <a:solidFill>
                  <a:schemeClr val="bg1"/>
                </a:solidFill>
                <a:latin typeface="Arial" panose="020B0604020202020204" pitchFamily="34" charset="0"/>
                <a:ea typeface="Roboto" charset="0"/>
                <a:cs typeface="Arial" panose="020B0604020202020204" pitchFamily="34" charset="0"/>
              </a:rPr>
              <a:t>Investigation of Convective Updrafts</a:t>
            </a:r>
          </a:p>
        </p:txBody>
      </p:sp>
      <p:pic>
        <p:nvPicPr>
          <p:cNvPr id="13" name="Picture 12">
            <a:extLst>
              <a:ext uri="{FF2B5EF4-FFF2-40B4-BE49-F238E27FC236}">
                <a16:creationId xmlns:a16="http://schemas.microsoft.com/office/drawing/2014/main" id="{07A39A4D-2614-5454-B44E-E127D96494DB}"/>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572" y="2032"/>
            <a:ext cx="922877" cy="816164"/>
          </a:xfrm>
          <a:prstGeom prst="rect">
            <a:avLst/>
          </a:prstGeom>
        </p:spPr>
      </p:pic>
      <p:pic>
        <p:nvPicPr>
          <p:cNvPr id="14" name="Content Placeholder 2">
            <a:extLst>
              <a:ext uri="{FF2B5EF4-FFF2-40B4-BE49-F238E27FC236}">
                <a16:creationId xmlns:a16="http://schemas.microsoft.com/office/drawing/2014/main" id="{BA600800-2318-CF4D-AEE9-7E3C1277EA4E}"/>
              </a:ext>
            </a:extLst>
          </p:cNvPr>
          <p:cNvPicPr>
            <a:picLocks noChangeAspect="1"/>
          </p:cNvPicPr>
          <p:nvPr userDrawn="1"/>
        </p:nvPicPr>
        <p:blipFill>
          <a:blip r:embed="rId9"/>
          <a:stretch>
            <a:fillRect/>
          </a:stretch>
        </p:blipFill>
        <p:spPr>
          <a:xfrm>
            <a:off x="7715250" y="102870"/>
            <a:ext cx="1371600" cy="638193"/>
          </a:xfrm>
          <a:prstGeom prst="rect">
            <a:avLst/>
          </a:prstGeom>
        </p:spPr>
      </p:pic>
      <p:sp>
        <p:nvSpPr>
          <p:cNvPr id="8" name="TextBox 7">
            <a:extLst>
              <a:ext uri="{FF2B5EF4-FFF2-40B4-BE49-F238E27FC236}">
                <a16:creationId xmlns:a16="http://schemas.microsoft.com/office/drawing/2014/main" id="{3A36BBF2-4A20-A24E-B189-74325E7D1024}"/>
              </a:ext>
            </a:extLst>
          </p:cNvPr>
          <p:cNvSpPr txBox="1"/>
          <p:nvPr userDrawn="1"/>
        </p:nvSpPr>
        <p:spPr>
          <a:xfrm>
            <a:off x="435334" y="4795105"/>
            <a:ext cx="8363480" cy="300082"/>
          </a:xfrm>
          <a:prstGeom prst="rect">
            <a:avLst/>
          </a:prstGeom>
          <a:noFill/>
        </p:spPr>
        <p:txBody>
          <a:bodyPr wrap="square" rtlCol="0">
            <a:spAutoFit/>
          </a:bodyPr>
          <a:lstStyle/>
          <a:p>
            <a:pPr algn="ctr"/>
            <a:r>
              <a:rPr lang="en-US" sz="1200" dirty="0"/>
              <a:t>van den Heever et al. 2023, 20</a:t>
            </a:r>
            <a:r>
              <a:rPr lang="en-US" sz="1200" baseline="30000" dirty="0"/>
              <a:t>th</a:t>
            </a:r>
            <a:r>
              <a:rPr lang="en-US" sz="1200" dirty="0"/>
              <a:t> AMS </a:t>
            </a:r>
            <a:r>
              <a:rPr lang="en-US" sz="1350" b="0" i="0" kern="1200" dirty="0">
                <a:solidFill>
                  <a:schemeClr val="tx1"/>
                </a:solidFill>
                <a:effectLst/>
                <a:latin typeface="+mn-lt"/>
                <a:ea typeface="+mn-ea"/>
                <a:cs typeface="+mn-cs"/>
              </a:rPr>
              <a:t>Conference on Mesoscale Processes, 17-21 July 2023, Madison, WI</a:t>
            </a:r>
            <a:endParaRPr lang="en-US" sz="1200" dirty="0"/>
          </a:p>
        </p:txBody>
      </p:sp>
    </p:spTree>
    <p:extLst>
      <p:ext uri="{BB962C8B-B14F-4D97-AF65-F5344CB8AC3E}">
        <p14:creationId xmlns:p14="http://schemas.microsoft.com/office/powerpoint/2010/main" val="243867070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Lst>
  <p:hf sldNum="0" hdr="0" ftr="0" dt="0"/>
  <p:txStyles>
    <p:titleStyle>
      <a:lvl1pPr algn="ctr" defTabSz="685800" rtl="0" eaLnBrk="1" latinLnBrk="0" hangingPunct="1">
        <a:lnSpc>
          <a:spcPct val="100000"/>
        </a:lnSpc>
        <a:spcBef>
          <a:spcPct val="0"/>
        </a:spcBef>
        <a:buNone/>
        <a:defRPr sz="3000" b="1" i="0" kern="1200">
          <a:solidFill>
            <a:schemeClr val="bg1"/>
          </a:solidFill>
          <a:latin typeface="Arial" panose="020B0604020202020204" pitchFamily="34" charset="0"/>
          <a:ea typeface="Roboto"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FFFF00"/>
        </a:buClr>
        <a:buFont typeface="Wingdings" pitchFamily="2" charset="2"/>
        <a:buChar char="§"/>
        <a:defRPr sz="2100" b="0" i="0" kern="12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342900" indent="-171450" algn="l" defTabSz="685800" rtl="0" eaLnBrk="1" latinLnBrk="0" hangingPunct="1">
        <a:lnSpc>
          <a:spcPct val="90000"/>
        </a:lnSpc>
        <a:spcBef>
          <a:spcPts val="375"/>
        </a:spcBef>
        <a:buClr>
          <a:srgbClr val="FF9300"/>
        </a:buClr>
        <a:buFont typeface="Wingdings" pitchFamily="2" charset="2"/>
        <a:buChar char="§"/>
        <a:tabLst/>
        <a:defRPr sz="1800" b="0" i="0" kern="1200">
          <a:solidFill>
            <a:schemeClr val="bg1"/>
          </a:solidFill>
          <a:latin typeface="Arial" panose="020B0604020202020204" pitchFamily="34" charset="0"/>
          <a:ea typeface="Roboto" panose="02000000000000000000" pitchFamily="2" charset="0"/>
          <a:cs typeface="Arial" panose="020B0604020202020204" pitchFamily="34" charset="0"/>
        </a:defRPr>
      </a:lvl2pPr>
      <a:lvl3pPr marL="514350" indent="-171450" algn="l" defTabSz="685800" rtl="0" eaLnBrk="1" latinLnBrk="0" hangingPunct="1">
        <a:lnSpc>
          <a:spcPct val="90000"/>
        </a:lnSpc>
        <a:spcBef>
          <a:spcPts val="375"/>
        </a:spcBef>
        <a:buFont typeface="Wingdings" pitchFamily="2" charset="2"/>
        <a:buChar char="§"/>
        <a:tabLst/>
        <a:defRPr sz="1500" b="0" i="0" kern="1200">
          <a:solidFill>
            <a:schemeClr val="bg1"/>
          </a:solidFill>
          <a:latin typeface="Arial" panose="020B0604020202020204" pitchFamily="34" charset="0"/>
          <a:ea typeface="Roboto" panose="02000000000000000000" pitchFamily="2" charset="0"/>
          <a:cs typeface="Arial" panose="020B0604020202020204" pitchFamily="34" charset="0"/>
        </a:defRPr>
      </a:lvl3pPr>
      <a:lvl4pPr marL="686991" indent="-172641" algn="l" defTabSz="685800" rtl="0" eaLnBrk="1" latinLnBrk="0" hangingPunct="1">
        <a:lnSpc>
          <a:spcPct val="90000"/>
        </a:lnSpc>
        <a:spcBef>
          <a:spcPts val="375"/>
        </a:spcBef>
        <a:buFont typeface="Wingdings" pitchFamily="2" charset="2"/>
        <a:buChar char="§"/>
        <a:tabLst/>
        <a:defRPr sz="1350" b="0" i="0" kern="1200">
          <a:solidFill>
            <a:schemeClr val="bg1"/>
          </a:solidFill>
          <a:latin typeface="Arial" panose="020B0604020202020204" pitchFamily="34" charset="0"/>
          <a:ea typeface="Roboto" panose="02000000000000000000" pitchFamily="2" charset="0"/>
          <a:cs typeface="Arial" panose="020B0604020202020204" pitchFamily="34" charset="0"/>
        </a:defRPr>
      </a:lvl4pPr>
      <a:lvl5pPr marL="858441" indent="-171450" algn="l" defTabSz="685800" rtl="0" eaLnBrk="1" latinLnBrk="0" hangingPunct="1">
        <a:lnSpc>
          <a:spcPct val="90000"/>
        </a:lnSpc>
        <a:spcBef>
          <a:spcPts val="375"/>
        </a:spcBef>
        <a:buFont typeface="Wingdings" pitchFamily="2" charset="2"/>
        <a:buChar char="§"/>
        <a:tabLst/>
        <a:defRPr sz="1200" b="0" i="0" kern="1200">
          <a:solidFill>
            <a:schemeClr val="bg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8.xml"/><Relationship Id="rId5" Type="http://schemas.openxmlformats.org/officeDocument/2006/relationships/image" Target="../media/image9.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tiff"/><Relationship Id="rId1" Type="http://schemas.openxmlformats.org/officeDocument/2006/relationships/slideLayout" Target="../slideLayouts/slideLayout3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2.xml"/><Relationship Id="rId5" Type="http://schemas.openxmlformats.org/officeDocument/2006/relationships/image" Target="../media/image59.gif"/><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5.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2.xm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2.xml"/><Relationship Id="rId5" Type="http://schemas.openxmlformats.org/officeDocument/2006/relationships/image" Target="../media/image36.tiff"/><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18.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emf"/><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50.jpg"/><Relationship Id="rId3" Type="http://schemas.microsoft.com/office/2007/relationships/hdphoto" Target="../media/hdphoto1.wdp"/><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32.xml"/><Relationship Id="rId6" Type="http://schemas.openxmlformats.org/officeDocument/2006/relationships/image" Target="../media/image77.png"/><Relationship Id="rId5" Type="http://schemas.microsoft.com/office/2007/relationships/hdphoto" Target="../media/hdphoto2.wdp"/><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9F7E73-26E5-B04F-92D6-0FCD13C92AB6}"/>
              </a:ext>
            </a:extLst>
          </p:cNvPr>
          <p:cNvPicPr>
            <a:picLocks noChangeAspect="1"/>
          </p:cNvPicPr>
          <p:nvPr/>
        </p:nvPicPr>
        <p:blipFill rotWithShape="1">
          <a:blip r:embed="rId2"/>
          <a:srcRect b="14317"/>
          <a:stretch/>
        </p:blipFill>
        <p:spPr>
          <a:xfrm>
            <a:off x="3" y="-16448"/>
            <a:ext cx="9143998" cy="5207876"/>
          </a:xfrm>
          <a:prstGeom prst="rect">
            <a:avLst/>
          </a:prstGeom>
          <a:ln w="19050">
            <a:noFill/>
          </a:ln>
        </p:spPr>
      </p:pic>
      <p:pic>
        <p:nvPicPr>
          <p:cNvPr id="6" name="Picture 5">
            <a:extLst>
              <a:ext uri="{FF2B5EF4-FFF2-40B4-BE49-F238E27FC236}">
                <a16:creationId xmlns:a16="http://schemas.microsoft.com/office/drawing/2014/main" id="{3AFE37C4-F856-0745-8091-5AB8DD1907B0}"/>
              </a:ext>
            </a:extLst>
          </p:cNvPr>
          <p:cNvPicPr>
            <a:picLocks noChangeAspect="1"/>
          </p:cNvPicPr>
          <p:nvPr/>
        </p:nvPicPr>
        <p:blipFill rotWithShape="1">
          <a:blip r:embed="rId3"/>
          <a:srcRect b="45208"/>
          <a:stretch/>
        </p:blipFill>
        <p:spPr>
          <a:xfrm>
            <a:off x="6227064" y="968868"/>
            <a:ext cx="1034846" cy="662256"/>
          </a:xfrm>
          <a:prstGeom prst="rect">
            <a:avLst/>
          </a:prstGeom>
        </p:spPr>
      </p:pic>
      <p:sp>
        <p:nvSpPr>
          <p:cNvPr id="7" name="TextBox 6">
            <a:extLst>
              <a:ext uri="{FF2B5EF4-FFF2-40B4-BE49-F238E27FC236}">
                <a16:creationId xmlns:a16="http://schemas.microsoft.com/office/drawing/2014/main" id="{AADF5C09-D98A-C548-977D-B2F0C69D35FE}"/>
              </a:ext>
            </a:extLst>
          </p:cNvPr>
          <p:cNvSpPr txBox="1"/>
          <p:nvPr/>
        </p:nvSpPr>
        <p:spPr>
          <a:xfrm>
            <a:off x="1570025" y="4951092"/>
            <a:ext cx="5352521" cy="219291"/>
          </a:xfrm>
          <a:prstGeom prst="rect">
            <a:avLst/>
          </a:prstGeom>
          <a:noFill/>
        </p:spPr>
        <p:txBody>
          <a:bodyPr wrap="square" rtlCol="0">
            <a:spAutoFit/>
          </a:bodyPr>
          <a:lstStyle/>
          <a:p>
            <a:pPr algn="r" defTabSz="457189">
              <a:defRPr/>
            </a:pPr>
            <a:r>
              <a:rPr lang="en-US" sz="825"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Image: NASA Earth Observatory (https://</a:t>
            </a:r>
            <a:r>
              <a:rPr lang="en-US" sz="825" dirty="0" err="1">
                <a:solidFill>
                  <a:prstClr val="white"/>
                </a:solidFill>
                <a:latin typeface="Helvetica Neue" panose="02000503000000020004" pitchFamily="2" charset="0"/>
                <a:ea typeface="Helvetica Neue" panose="02000503000000020004" pitchFamily="2" charset="0"/>
                <a:cs typeface="Helvetica Neue" panose="02000503000000020004" pitchFamily="2" charset="0"/>
              </a:rPr>
              <a:t>www.flickr.com</a:t>
            </a:r>
            <a:r>
              <a:rPr lang="en-US" sz="825"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/photos/nasa2explore/14991571998/)</a:t>
            </a:r>
          </a:p>
        </p:txBody>
      </p:sp>
      <p:sp>
        <p:nvSpPr>
          <p:cNvPr id="10" name="TextBox 9">
            <a:extLst>
              <a:ext uri="{FF2B5EF4-FFF2-40B4-BE49-F238E27FC236}">
                <a16:creationId xmlns:a16="http://schemas.microsoft.com/office/drawing/2014/main" id="{4AD62BFF-8B13-D747-AF15-218FDBFCB958}"/>
              </a:ext>
            </a:extLst>
          </p:cNvPr>
          <p:cNvSpPr txBox="1"/>
          <p:nvPr/>
        </p:nvSpPr>
        <p:spPr>
          <a:xfrm>
            <a:off x="0" y="104604"/>
            <a:ext cx="9144000" cy="1615827"/>
          </a:xfrm>
          <a:prstGeom prst="rect">
            <a:avLst/>
          </a:prstGeom>
          <a:noFill/>
        </p:spPr>
        <p:txBody>
          <a:bodyPr wrap="square" rtlCol="0">
            <a:spAutoFit/>
          </a:bodyPr>
          <a:lstStyle/>
          <a:p>
            <a:pPr algn="ctr" defTabSz="685800"/>
            <a:r>
              <a:rPr lang="en-US" sz="3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NASA Investigation of Convective </a:t>
            </a:r>
          </a:p>
          <a:p>
            <a:pPr algn="ctr" defTabSz="685800"/>
            <a:r>
              <a:rPr lang="en-US" sz="3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Updrafts (INCUS) Mission</a:t>
            </a:r>
            <a:br>
              <a:rPr lang="en-US" sz="3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endParaRPr lang="en-US" sz="3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 name="Picture 11">
            <a:extLst>
              <a:ext uri="{FF2B5EF4-FFF2-40B4-BE49-F238E27FC236}">
                <a16:creationId xmlns:a16="http://schemas.microsoft.com/office/drawing/2014/main" id="{0E955C11-54A7-5B4A-903E-ECC41694CD32}"/>
              </a:ext>
            </a:extLst>
          </p:cNvPr>
          <p:cNvPicPr>
            <a:picLocks noChangeAspect="1"/>
          </p:cNvPicPr>
          <p:nvPr/>
        </p:nvPicPr>
        <p:blipFill>
          <a:blip r:embed="rId4"/>
          <a:stretch>
            <a:fillRect/>
          </a:stretch>
        </p:blipFill>
        <p:spPr>
          <a:xfrm>
            <a:off x="-148989" y="4255183"/>
            <a:ext cx="1570022" cy="785010"/>
          </a:xfrm>
          <a:prstGeom prst="rect">
            <a:avLst/>
          </a:prstGeom>
        </p:spPr>
      </p:pic>
      <p:pic>
        <p:nvPicPr>
          <p:cNvPr id="16" name="Content Placeholder 2">
            <a:extLst>
              <a:ext uri="{FF2B5EF4-FFF2-40B4-BE49-F238E27FC236}">
                <a16:creationId xmlns:a16="http://schemas.microsoft.com/office/drawing/2014/main" id="{EA981562-499D-2944-BC98-A3456E7A351C}"/>
              </a:ext>
            </a:extLst>
          </p:cNvPr>
          <p:cNvPicPr>
            <a:picLocks noChangeAspect="1"/>
          </p:cNvPicPr>
          <p:nvPr/>
        </p:nvPicPr>
        <p:blipFill>
          <a:blip r:embed="rId5"/>
          <a:stretch>
            <a:fillRect/>
          </a:stretch>
        </p:blipFill>
        <p:spPr>
          <a:xfrm>
            <a:off x="7592144" y="4399559"/>
            <a:ext cx="1371600" cy="638193"/>
          </a:xfrm>
          <a:prstGeom prst="rect">
            <a:avLst/>
          </a:prstGeom>
        </p:spPr>
      </p:pic>
      <p:pic>
        <p:nvPicPr>
          <p:cNvPr id="17" name="Picture 16">
            <a:extLst>
              <a:ext uri="{FF2B5EF4-FFF2-40B4-BE49-F238E27FC236}">
                <a16:creationId xmlns:a16="http://schemas.microsoft.com/office/drawing/2014/main" id="{D874098B-EF66-EA43-A8AE-E10625A94A59}"/>
              </a:ext>
            </a:extLst>
          </p:cNvPr>
          <p:cNvPicPr>
            <a:picLocks noChangeAspect="1"/>
          </p:cNvPicPr>
          <p:nvPr/>
        </p:nvPicPr>
        <p:blipFill rotWithShape="1">
          <a:blip r:embed="rId3"/>
          <a:srcRect b="45208"/>
          <a:stretch/>
        </p:blipFill>
        <p:spPr>
          <a:xfrm>
            <a:off x="7103202" y="1249747"/>
            <a:ext cx="1034846" cy="662256"/>
          </a:xfrm>
          <a:prstGeom prst="rect">
            <a:avLst/>
          </a:prstGeom>
        </p:spPr>
      </p:pic>
      <p:pic>
        <p:nvPicPr>
          <p:cNvPr id="18" name="Picture 17">
            <a:extLst>
              <a:ext uri="{FF2B5EF4-FFF2-40B4-BE49-F238E27FC236}">
                <a16:creationId xmlns:a16="http://schemas.microsoft.com/office/drawing/2014/main" id="{58D6483C-BD5D-524A-9AEC-92C164BD0E64}"/>
              </a:ext>
            </a:extLst>
          </p:cNvPr>
          <p:cNvPicPr>
            <a:picLocks noChangeAspect="1"/>
          </p:cNvPicPr>
          <p:nvPr/>
        </p:nvPicPr>
        <p:blipFill rotWithShape="1">
          <a:blip r:embed="rId3"/>
          <a:srcRect b="45208"/>
          <a:stretch/>
        </p:blipFill>
        <p:spPr>
          <a:xfrm>
            <a:off x="7928898" y="1530540"/>
            <a:ext cx="1034846" cy="662256"/>
          </a:xfrm>
          <a:prstGeom prst="rect">
            <a:avLst/>
          </a:prstGeom>
        </p:spPr>
      </p:pic>
      <p:sp>
        <p:nvSpPr>
          <p:cNvPr id="14" name="Rectangle 13">
            <a:extLst>
              <a:ext uri="{FF2B5EF4-FFF2-40B4-BE49-F238E27FC236}">
                <a16:creationId xmlns:a16="http://schemas.microsoft.com/office/drawing/2014/main" id="{9EBD22F3-7B75-8548-9088-E184B996C5E2}"/>
              </a:ext>
            </a:extLst>
          </p:cNvPr>
          <p:cNvSpPr/>
          <p:nvPr/>
        </p:nvSpPr>
        <p:spPr>
          <a:xfrm>
            <a:off x="405566" y="1516184"/>
            <a:ext cx="8332868" cy="2585323"/>
          </a:xfrm>
          <a:prstGeom prst="rect">
            <a:avLst/>
          </a:prstGeom>
          <a:solidFill>
            <a:schemeClr val="tx2">
              <a:lumMod val="40000"/>
              <a:lumOff val="60000"/>
            </a:schemeClr>
          </a:solidFill>
          <a:ln w="31750">
            <a:solidFill>
              <a:srgbClr val="35B5E5"/>
            </a:solidFill>
          </a:ln>
        </p:spPr>
        <p:txBody>
          <a:bodyPr wrap="square">
            <a:spAutoFit/>
          </a:bodyPr>
          <a:lstStyle/>
          <a:p>
            <a:pPr algn="ctr" defTabSz="342900">
              <a:defRPr/>
            </a:pPr>
            <a:r>
              <a:rPr lang="en-US" sz="16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Susan C. van den Heever</a:t>
            </a:r>
            <a:r>
              <a:rPr lang="en-US" sz="1600" b="1"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Ziad Haddad</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2</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Simone Tanelli</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2</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Graeme Stephens</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2</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Derek Posselt</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2</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Yunjin</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Kim</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2</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Kristen L. Rasmussen</a:t>
            </a:r>
            <a:r>
              <a:rPr lang="en-US" sz="1600" b="1"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Jennie Bukowski</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Randy Chase</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Brenda Dolan</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Sean Freeman</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3</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Leah Grant</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Pavlos</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Kollias</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4</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Gabrielle Leung</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Johnny Luo</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5</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Peter Marinescu</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Mary Morris</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2</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Sai Prasanth</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Rick Schulte</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Itinderjot</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Singh</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Rachel Storer</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6</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Ousmane Sy</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2</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Hanii</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Takahashi</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2</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and </a:t>
            </a:r>
            <a:r>
              <a:rPr lang="en-US" sz="1600"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Zhuocan</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Xu</a:t>
            </a:r>
            <a:r>
              <a:rPr lang="en-US" sz="16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4</a:t>
            </a:r>
            <a:r>
              <a:rPr lang="en-US" sz="16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a:t>
            </a:r>
          </a:p>
          <a:p>
            <a:pPr algn="ctr" defTabSz="342900">
              <a:defRPr/>
            </a:pPr>
            <a:endParaRPr lang="en-US" sz="16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a:p>
            <a:pPr defTabSz="342900">
              <a:defRPr/>
            </a:pPr>
            <a:endParaRPr lang="en-US" sz="1200" b="1"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defTabSz="342900">
              <a:defRPr/>
            </a:pPr>
            <a:r>
              <a:rPr lang="en-US" sz="10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a:t>
            </a:r>
            <a:r>
              <a:rPr lang="en-US" sz="1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Colorado State University, Ft Collins CO; </a:t>
            </a:r>
            <a:r>
              <a:rPr lang="en-US" sz="10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2 </a:t>
            </a:r>
            <a:r>
              <a:rPr lang="en-US" sz="1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Jet Propulsion Laboratory, California Institute of Technology, Pasadena CA; </a:t>
            </a:r>
            <a:r>
              <a:rPr lang="en-US" sz="10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3</a:t>
            </a:r>
            <a:r>
              <a:rPr lang="en-US" sz="1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University of Alabama, Huntsville; </a:t>
            </a:r>
            <a:r>
              <a:rPr lang="en-US" sz="10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4</a:t>
            </a:r>
            <a:r>
              <a:rPr lang="en-US" sz="1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State University of New York at Stony Brook, Stony Brook, NY; </a:t>
            </a:r>
            <a:r>
              <a:rPr lang="en-US" sz="10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5</a:t>
            </a:r>
            <a:r>
              <a:rPr lang="en-US" sz="1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City College of New York, New York, NY; </a:t>
            </a:r>
            <a:r>
              <a:rPr lang="en-US" sz="1000" baseline="30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6 </a:t>
            </a:r>
            <a:r>
              <a:rPr lang="en-US" sz="10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UCLA</a:t>
            </a:r>
          </a:p>
          <a:p>
            <a:pPr defTabSz="342900">
              <a:defRPr/>
            </a:pPr>
            <a:endParaRPr lang="en-US" sz="12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endParaRPr>
          </a:p>
          <a:p>
            <a:pPr defTabSz="342900">
              <a:defRPr/>
            </a:pPr>
            <a:r>
              <a:rPr lang="en-US" sz="11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This work is supported by INCUS, a NASA Earth Venture Mission, funded by NASA’s Science Mission Directorate and managed through the Earth System Science Pathfinder Program Office under contract number 80LARC22DA011.</a:t>
            </a:r>
          </a:p>
        </p:txBody>
      </p:sp>
    </p:spTree>
    <p:extLst>
      <p:ext uri="{BB962C8B-B14F-4D97-AF65-F5344CB8AC3E}">
        <p14:creationId xmlns:p14="http://schemas.microsoft.com/office/powerpoint/2010/main" val="434409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0677-4D77-FF49-83D8-5C16BEF0E2B9}"/>
              </a:ext>
            </a:extLst>
          </p:cNvPr>
          <p:cNvSpPr>
            <a:spLocks noGrp="1"/>
          </p:cNvSpPr>
          <p:nvPr>
            <p:ph type="title"/>
          </p:nvPr>
        </p:nvSpPr>
        <p:spPr>
          <a:xfrm>
            <a:off x="535225" y="80719"/>
            <a:ext cx="8363481" cy="685800"/>
          </a:xfrm>
        </p:spPr>
        <p:txBody>
          <a:bodyPr>
            <a:normAutofit/>
          </a:bodyPr>
          <a:lstStyle/>
          <a:p>
            <a:r>
              <a:rPr lang="en-US" sz="2700" dirty="0"/>
              <a:t>INCUS - Unprecedented 3D Views of Storms</a:t>
            </a:r>
          </a:p>
        </p:txBody>
      </p:sp>
      <p:grpSp>
        <p:nvGrpSpPr>
          <p:cNvPr id="34" name="Group 33">
            <a:extLst>
              <a:ext uri="{FF2B5EF4-FFF2-40B4-BE49-F238E27FC236}">
                <a16:creationId xmlns:a16="http://schemas.microsoft.com/office/drawing/2014/main" id="{DDFD8C86-B807-F740-A0E8-C97EC457D6AF}"/>
              </a:ext>
            </a:extLst>
          </p:cNvPr>
          <p:cNvGrpSpPr/>
          <p:nvPr/>
        </p:nvGrpSpPr>
        <p:grpSpPr>
          <a:xfrm>
            <a:off x="439845" y="766519"/>
            <a:ext cx="3988646" cy="3945583"/>
            <a:chOff x="191444" y="788692"/>
            <a:chExt cx="3988646" cy="3945583"/>
          </a:xfrm>
        </p:grpSpPr>
        <p:grpSp>
          <p:nvGrpSpPr>
            <p:cNvPr id="35" name="Group 34">
              <a:extLst>
                <a:ext uri="{FF2B5EF4-FFF2-40B4-BE49-F238E27FC236}">
                  <a16:creationId xmlns:a16="http://schemas.microsoft.com/office/drawing/2014/main" id="{038DB355-4B32-954A-A2D4-3A09439CAD48}"/>
                </a:ext>
              </a:extLst>
            </p:cNvPr>
            <p:cNvGrpSpPr/>
            <p:nvPr/>
          </p:nvGrpSpPr>
          <p:grpSpPr>
            <a:xfrm>
              <a:off x="191444" y="788692"/>
              <a:ext cx="3961611" cy="3571744"/>
              <a:chOff x="6826433" y="108058"/>
              <a:chExt cx="5282148" cy="4762325"/>
            </a:xfrm>
          </p:grpSpPr>
          <p:sp>
            <p:nvSpPr>
              <p:cNvPr id="37" name="Rectangle 36">
                <a:extLst>
                  <a:ext uri="{FF2B5EF4-FFF2-40B4-BE49-F238E27FC236}">
                    <a16:creationId xmlns:a16="http://schemas.microsoft.com/office/drawing/2014/main" id="{E7C6A3E7-BE2C-874C-92BF-135A9C2EC31C}"/>
                  </a:ext>
                </a:extLst>
              </p:cNvPr>
              <p:cNvSpPr/>
              <p:nvPr/>
            </p:nvSpPr>
            <p:spPr>
              <a:xfrm>
                <a:off x="6826433" y="108058"/>
                <a:ext cx="5282148" cy="4762325"/>
              </a:xfrm>
              <a:prstGeom prst="rect">
                <a:avLst/>
              </a:prstGeom>
              <a:solidFill>
                <a:sysClr val="windowText" lastClr="000000"/>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rial"/>
                  <a:ea typeface="+mn-ea"/>
                  <a:cs typeface="+mn-cs"/>
                </a:endParaRPr>
              </a:p>
            </p:txBody>
          </p:sp>
          <p:grpSp>
            <p:nvGrpSpPr>
              <p:cNvPr id="38" name="Group 37">
                <a:extLst>
                  <a:ext uri="{FF2B5EF4-FFF2-40B4-BE49-F238E27FC236}">
                    <a16:creationId xmlns:a16="http://schemas.microsoft.com/office/drawing/2014/main" id="{E622ACC3-871A-E749-944A-7C70B50069E4}"/>
                  </a:ext>
                </a:extLst>
              </p:cNvPr>
              <p:cNvGrpSpPr/>
              <p:nvPr/>
            </p:nvGrpSpPr>
            <p:grpSpPr>
              <a:xfrm>
                <a:off x="6848545" y="253080"/>
                <a:ext cx="5156020" cy="4497988"/>
                <a:chOff x="3935700" y="151762"/>
                <a:chExt cx="5156020" cy="4497988"/>
              </a:xfrm>
            </p:grpSpPr>
            <p:grpSp>
              <p:nvGrpSpPr>
                <p:cNvPr id="39" name="Group 38">
                  <a:extLst>
                    <a:ext uri="{FF2B5EF4-FFF2-40B4-BE49-F238E27FC236}">
                      <a16:creationId xmlns:a16="http://schemas.microsoft.com/office/drawing/2014/main" id="{B68FEFA0-2025-2549-92B0-14EE08E4E748}"/>
                    </a:ext>
                  </a:extLst>
                </p:cNvPr>
                <p:cNvGrpSpPr/>
                <p:nvPr/>
              </p:nvGrpSpPr>
              <p:grpSpPr>
                <a:xfrm>
                  <a:off x="4006351" y="151762"/>
                  <a:ext cx="5085369" cy="4497988"/>
                  <a:chOff x="2928208" y="576992"/>
                  <a:chExt cx="5085369" cy="4497988"/>
                </a:xfrm>
              </p:grpSpPr>
              <p:pic>
                <p:nvPicPr>
                  <p:cNvPr id="42" name="Picture 41">
                    <a:extLst>
                      <a:ext uri="{FF2B5EF4-FFF2-40B4-BE49-F238E27FC236}">
                        <a16:creationId xmlns:a16="http://schemas.microsoft.com/office/drawing/2014/main" id="{3C5B4C73-0B29-C043-94EC-A9813FDD88D7}"/>
                      </a:ext>
                    </a:extLst>
                  </p:cNvPr>
                  <p:cNvPicPr>
                    <a:picLocks noChangeAspect="1"/>
                  </p:cNvPicPr>
                  <p:nvPr/>
                </p:nvPicPr>
                <p:blipFill>
                  <a:blip r:embed="rId2"/>
                  <a:stretch>
                    <a:fillRect/>
                  </a:stretch>
                </p:blipFill>
                <p:spPr>
                  <a:xfrm>
                    <a:off x="2936752" y="921424"/>
                    <a:ext cx="5076825" cy="4152900"/>
                  </a:xfrm>
                  <a:prstGeom prst="rect">
                    <a:avLst/>
                  </a:prstGeom>
                </p:spPr>
              </p:pic>
              <p:pic>
                <p:nvPicPr>
                  <p:cNvPr id="43" name="Content Placeholder 3">
                    <a:extLst>
                      <a:ext uri="{FF2B5EF4-FFF2-40B4-BE49-F238E27FC236}">
                        <a16:creationId xmlns:a16="http://schemas.microsoft.com/office/drawing/2014/main" id="{AB703042-CB84-BE44-9717-77C5CCAAAC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8208" y="921425"/>
                    <a:ext cx="5074499" cy="4153555"/>
                  </a:xfrm>
                  <a:prstGeom prst="rect">
                    <a:avLst/>
                  </a:prstGeom>
                </p:spPr>
              </p:pic>
              <p:sp>
                <p:nvSpPr>
                  <p:cNvPr id="44" name="TextBox 43">
                    <a:extLst>
                      <a:ext uri="{FF2B5EF4-FFF2-40B4-BE49-F238E27FC236}">
                        <a16:creationId xmlns:a16="http://schemas.microsoft.com/office/drawing/2014/main" id="{FADA7A96-197B-BF44-9295-51ED6F693266}"/>
                      </a:ext>
                    </a:extLst>
                  </p:cNvPr>
                  <p:cNvSpPr txBox="1"/>
                  <p:nvPr/>
                </p:nvSpPr>
                <p:spPr>
                  <a:xfrm>
                    <a:off x="6271560" y="585784"/>
                    <a:ext cx="1461647" cy="815949"/>
                  </a:xfrm>
                  <a:prstGeom prst="rect">
                    <a:avLst/>
                  </a:prstGeom>
                  <a:solidFill>
                    <a:srgbClr val="EEECE1">
                      <a:lumMod val="90000"/>
                    </a:srgbClr>
                  </a:solidFill>
                  <a:ln w="25400">
                    <a:solidFill>
                      <a:sysClr val="windowText" lastClr="000000"/>
                    </a:solidFill>
                  </a:ln>
                </p:spPr>
                <p:txBody>
                  <a:bodyPr wrap="square" rtlCol="0">
                    <a:spAutoFit/>
                  </a:bodyPr>
                  <a:lstStyle/>
                  <a:p>
                    <a:pPr marL="0" marR="0" lvl="0" indent="0" algn="ctr" defTabSz="257102" eaLnBrk="1" fontAlgn="base" latinLnBrk="0" hangingPunct="1">
                      <a:lnSpc>
                        <a:spcPct val="100000"/>
                      </a:lnSpc>
                      <a:spcBef>
                        <a:spcPct val="0"/>
                      </a:spcBef>
                      <a:spcAft>
                        <a:spcPct val="0"/>
                      </a:spcAft>
                      <a:buClrTx/>
                      <a:buSzTx/>
                      <a:buFontTx/>
                      <a:buNone/>
                      <a:tabLst/>
                      <a:defRPr/>
                    </a:pPr>
                    <a:r>
                      <a:rPr kumimoji="0" lang="en-US" sz="1013" b="1" i="0"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rPr>
                      <a:t>TEMPEST-D</a:t>
                    </a:r>
                    <a:r>
                      <a:rPr kumimoji="0" lang="en-US" sz="1013" b="0" i="0"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rPr>
                      <a:t> </a:t>
                    </a:r>
                  </a:p>
                  <a:p>
                    <a:pPr marL="0" marR="0" lvl="0" indent="0" algn="ctr" defTabSz="257102" eaLnBrk="1" fontAlgn="base" latinLnBrk="0" hangingPunct="1">
                      <a:lnSpc>
                        <a:spcPct val="100000"/>
                      </a:lnSpc>
                      <a:spcBef>
                        <a:spcPct val="0"/>
                      </a:spcBef>
                      <a:spcAft>
                        <a:spcPct val="0"/>
                      </a:spcAft>
                      <a:buClrTx/>
                      <a:buSzTx/>
                      <a:buFontTx/>
                      <a:buNone/>
                      <a:tabLst/>
                      <a:defRPr/>
                    </a:pPr>
                    <a:r>
                      <a:rPr kumimoji="0" lang="en-US" sz="788" b="0" i="0"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rPr>
                      <a:t>6U multi-channel microwave radiometer</a:t>
                    </a:r>
                    <a:endParaRPr kumimoji="0" lang="en-US" sz="788" b="0" i="1"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endParaRPr>
                  </a:p>
                </p:txBody>
              </p:sp>
              <p:sp>
                <p:nvSpPr>
                  <p:cNvPr id="45" name="TextBox 44">
                    <a:extLst>
                      <a:ext uri="{FF2B5EF4-FFF2-40B4-BE49-F238E27FC236}">
                        <a16:creationId xmlns:a16="http://schemas.microsoft.com/office/drawing/2014/main" id="{2E451EA0-9604-1F48-A797-729C6FFDEE81}"/>
                      </a:ext>
                    </a:extLst>
                  </p:cNvPr>
                  <p:cNvSpPr txBox="1"/>
                  <p:nvPr/>
                </p:nvSpPr>
                <p:spPr>
                  <a:xfrm>
                    <a:off x="6114514" y="1902739"/>
                    <a:ext cx="1775732" cy="677108"/>
                  </a:xfrm>
                  <a:prstGeom prst="rect">
                    <a:avLst/>
                  </a:prstGeom>
                  <a:solidFill>
                    <a:srgbClr val="EEECE1">
                      <a:lumMod val="90000"/>
                    </a:srgbClr>
                  </a:solidFill>
                  <a:ln w="25400">
                    <a:solidFill>
                      <a:sysClr val="windowText" lastClr="000000"/>
                    </a:solidFill>
                  </a:ln>
                </p:spPr>
                <p:txBody>
                  <a:bodyPr wrap="square" rtlCol="0">
                    <a:spAutoFit/>
                  </a:bodyPr>
                  <a:lstStyle/>
                  <a:p>
                    <a:pPr marL="0" marR="0" lvl="0" indent="0" algn="ctr" defTabSz="257102"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rPr>
                      <a:t>2D Horizontal structure 4 vertical levels</a:t>
                    </a:r>
                    <a:endParaRPr kumimoji="0" lang="en-US" sz="900" b="0" i="1"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endParaRPr>
                  </a:p>
                </p:txBody>
              </p:sp>
              <p:cxnSp>
                <p:nvCxnSpPr>
                  <p:cNvPr id="46" name="Straight Arrow Connector 45">
                    <a:extLst>
                      <a:ext uri="{FF2B5EF4-FFF2-40B4-BE49-F238E27FC236}">
                        <a16:creationId xmlns:a16="http://schemas.microsoft.com/office/drawing/2014/main" id="{A239E044-3A23-3A42-8C46-96E7885243A8}"/>
                      </a:ext>
                    </a:extLst>
                  </p:cNvPr>
                  <p:cNvCxnSpPr>
                    <a:cxnSpLocks/>
                    <a:stCxn id="56" idx="2"/>
                    <a:endCxn id="57" idx="0"/>
                  </p:cNvCxnSpPr>
                  <p:nvPr/>
                </p:nvCxnSpPr>
                <p:spPr>
                  <a:xfrm>
                    <a:off x="4819852" y="1392941"/>
                    <a:ext cx="7405" cy="486779"/>
                  </a:xfrm>
                  <a:prstGeom prst="straightConnector1">
                    <a:avLst/>
                  </a:prstGeom>
                  <a:noFill/>
                  <a:ln w="25400" cap="flat" cmpd="sng" algn="ctr">
                    <a:solidFill>
                      <a:sysClr val="windowText" lastClr="000000"/>
                    </a:solidFill>
                    <a:prstDash val="solid"/>
                    <a:headEnd type="none"/>
                    <a:tailEnd type="stealth" w="lg" len="lg"/>
                  </a:ln>
                  <a:effectLst/>
                </p:spPr>
              </p:cxnSp>
              <p:cxnSp>
                <p:nvCxnSpPr>
                  <p:cNvPr id="47" name="Straight Arrow Connector 46">
                    <a:extLst>
                      <a:ext uri="{FF2B5EF4-FFF2-40B4-BE49-F238E27FC236}">
                        <a16:creationId xmlns:a16="http://schemas.microsoft.com/office/drawing/2014/main" id="{2CD1FE9A-4599-B448-BC52-2DF35461038C}"/>
                      </a:ext>
                    </a:extLst>
                  </p:cNvPr>
                  <p:cNvCxnSpPr>
                    <a:cxnSpLocks/>
                    <a:stCxn id="44" idx="2"/>
                    <a:endCxn id="45" idx="0"/>
                  </p:cNvCxnSpPr>
                  <p:nvPr/>
                </p:nvCxnSpPr>
                <p:spPr>
                  <a:xfrm flipH="1">
                    <a:off x="7002381" y="1401733"/>
                    <a:ext cx="3" cy="501005"/>
                  </a:xfrm>
                  <a:prstGeom prst="straightConnector1">
                    <a:avLst/>
                  </a:prstGeom>
                  <a:noFill/>
                  <a:ln w="25400" cap="flat" cmpd="sng" algn="ctr">
                    <a:solidFill>
                      <a:sysClr val="windowText" lastClr="000000"/>
                    </a:solidFill>
                    <a:prstDash val="solid"/>
                    <a:headEnd type="none"/>
                    <a:tailEnd type="stealth" w="lg" len="lg"/>
                  </a:ln>
                  <a:effectLst/>
                </p:spPr>
              </p:cxnSp>
              <p:cxnSp>
                <p:nvCxnSpPr>
                  <p:cNvPr id="48" name="Straight Arrow Connector 47">
                    <a:extLst>
                      <a:ext uri="{FF2B5EF4-FFF2-40B4-BE49-F238E27FC236}">
                        <a16:creationId xmlns:a16="http://schemas.microsoft.com/office/drawing/2014/main" id="{FB228950-5E24-514C-9610-C66CFD928AEA}"/>
                      </a:ext>
                    </a:extLst>
                  </p:cNvPr>
                  <p:cNvCxnSpPr>
                    <a:cxnSpLocks/>
                    <a:stCxn id="44" idx="1"/>
                    <a:endCxn id="56" idx="3"/>
                  </p:cNvCxnSpPr>
                  <p:nvPr/>
                </p:nvCxnSpPr>
                <p:spPr>
                  <a:xfrm flipH="1" flipV="1">
                    <a:off x="5545705" y="984967"/>
                    <a:ext cx="725855" cy="8792"/>
                  </a:xfrm>
                  <a:prstGeom prst="straightConnector1">
                    <a:avLst/>
                  </a:prstGeom>
                  <a:noFill/>
                  <a:ln w="25400" cap="flat" cmpd="sng" algn="ctr">
                    <a:solidFill>
                      <a:sysClr val="windowText" lastClr="000000"/>
                    </a:solidFill>
                    <a:prstDash val="solid"/>
                    <a:headEnd type="arrow" w="lg" len="lg"/>
                    <a:tailEnd type="arrow" w="lg" len="lg"/>
                  </a:ln>
                  <a:effectLst/>
                </p:spPr>
              </p:cxnSp>
              <p:sp>
                <p:nvSpPr>
                  <p:cNvPr id="49" name="TextBox 48">
                    <a:extLst>
                      <a:ext uri="{FF2B5EF4-FFF2-40B4-BE49-F238E27FC236}">
                        <a16:creationId xmlns:a16="http://schemas.microsoft.com/office/drawing/2014/main" id="{457D8451-228B-5B4A-ABB7-229291D651D2}"/>
                      </a:ext>
                    </a:extLst>
                  </p:cNvPr>
                  <p:cNvSpPr txBox="1"/>
                  <p:nvPr/>
                </p:nvSpPr>
                <p:spPr>
                  <a:xfrm>
                    <a:off x="5449032" y="1004404"/>
                    <a:ext cx="906233" cy="492443"/>
                  </a:xfrm>
                  <a:prstGeom prst="rect">
                    <a:avLst/>
                  </a:prstGeom>
                  <a:noFill/>
                  <a:ln w="25400">
                    <a:noFill/>
                  </a:ln>
                </p:spPr>
                <p:txBody>
                  <a:bodyPr wrap="square" rtlCol="0">
                    <a:spAutoFit/>
                  </a:bodyPr>
                  <a:lstStyle/>
                  <a:p>
                    <a:pPr marL="0" marR="0" lvl="0" indent="0" algn="ctr" defTabSz="257102"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rPr>
                      <a:t>~5 min apart</a:t>
                    </a:r>
                    <a:endParaRPr kumimoji="0" lang="en-US" sz="900" b="0" i="1"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endParaRPr>
                  </a:p>
                </p:txBody>
              </p:sp>
              <p:grpSp>
                <p:nvGrpSpPr>
                  <p:cNvPr id="50" name="Group 49">
                    <a:extLst>
                      <a:ext uri="{FF2B5EF4-FFF2-40B4-BE49-F238E27FC236}">
                        <a16:creationId xmlns:a16="http://schemas.microsoft.com/office/drawing/2014/main" id="{9A53D945-6CD8-7B49-A521-23CEAE713FF5}"/>
                      </a:ext>
                    </a:extLst>
                  </p:cNvPr>
                  <p:cNvGrpSpPr/>
                  <p:nvPr/>
                </p:nvGrpSpPr>
                <p:grpSpPr>
                  <a:xfrm>
                    <a:off x="3282409" y="2356043"/>
                    <a:ext cx="3822924" cy="2147546"/>
                    <a:chOff x="2852545" y="3210835"/>
                    <a:chExt cx="5097232" cy="2863394"/>
                  </a:xfrm>
                </p:grpSpPr>
                <p:cxnSp>
                  <p:nvCxnSpPr>
                    <p:cNvPr id="58" name="Straight Arrow Connector 57">
                      <a:extLst>
                        <a:ext uri="{FF2B5EF4-FFF2-40B4-BE49-F238E27FC236}">
                          <a16:creationId xmlns:a16="http://schemas.microsoft.com/office/drawing/2014/main" id="{039F96A7-D2FD-F345-A283-BA8338FEDE39}"/>
                        </a:ext>
                      </a:extLst>
                    </p:cNvPr>
                    <p:cNvCxnSpPr>
                      <a:cxnSpLocks/>
                    </p:cNvCxnSpPr>
                    <p:nvPr/>
                  </p:nvCxnSpPr>
                  <p:spPr>
                    <a:xfrm flipH="1">
                      <a:off x="6953351" y="4069156"/>
                      <a:ext cx="986751" cy="0"/>
                    </a:xfrm>
                    <a:prstGeom prst="straightConnector1">
                      <a:avLst/>
                    </a:prstGeom>
                    <a:noFill/>
                    <a:ln w="25400" cap="flat" cmpd="sng" algn="ctr">
                      <a:solidFill>
                        <a:sysClr val="windowText" lastClr="000000"/>
                      </a:solidFill>
                      <a:prstDash val="solid"/>
                      <a:headEnd type="none"/>
                      <a:tailEnd type="stealth" w="lg" len="lg"/>
                    </a:ln>
                    <a:effectLst/>
                  </p:spPr>
                </p:cxnSp>
                <p:sp>
                  <p:nvSpPr>
                    <p:cNvPr id="59" name="Left Brace 58">
                      <a:extLst>
                        <a:ext uri="{FF2B5EF4-FFF2-40B4-BE49-F238E27FC236}">
                          <a16:creationId xmlns:a16="http://schemas.microsoft.com/office/drawing/2014/main" id="{58545F62-DCDB-214E-86BB-EDD4217E0081}"/>
                        </a:ext>
                      </a:extLst>
                    </p:cNvPr>
                    <p:cNvSpPr/>
                    <p:nvPr/>
                  </p:nvSpPr>
                  <p:spPr>
                    <a:xfrm>
                      <a:off x="3286462" y="4110713"/>
                      <a:ext cx="327532" cy="1963516"/>
                    </a:xfrm>
                    <a:prstGeom prst="leftBrac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txBody>
                    <a:bodyPr rtlCol="0" anchor="ctr"/>
                    <a:lstStyle/>
                    <a:p>
                      <a:pPr marL="0" marR="0" lvl="0" indent="0" algn="ctr" defTabSz="257102" eaLnBrk="1" fontAlgn="base" latinLnBrk="0" hangingPunct="1">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prstClr val="black"/>
                        </a:solidFill>
                        <a:effectLst/>
                        <a:uLnTx/>
                        <a:uFillTx/>
                      </a:endParaRPr>
                    </a:p>
                  </p:txBody>
                </p:sp>
                <p:sp>
                  <p:nvSpPr>
                    <p:cNvPr id="60" name="Freeform 59">
                      <a:extLst>
                        <a:ext uri="{FF2B5EF4-FFF2-40B4-BE49-F238E27FC236}">
                          <a16:creationId xmlns:a16="http://schemas.microsoft.com/office/drawing/2014/main" id="{AD236851-10E3-8E48-837C-1C6632C6015F}"/>
                        </a:ext>
                      </a:extLst>
                    </p:cNvPr>
                    <p:cNvSpPr/>
                    <p:nvPr/>
                  </p:nvSpPr>
                  <p:spPr>
                    <a:xfrm>
                      <a:off x="2852545" y="3210835"/>
                      <a:ext cx="2049922" cy="1883679"/>
                    </a:xfrm>
                    <a:custGeom>
                      <a:avLst/>
                      <a:gdLst>
                        <a:gd name="connsiteX0" fmla="*/ 2076996 w 2151494"/>
                        <a:gd name="connsiteY0" fmla="*/ 0 h 1845128"/>
                        <a:gd name="connsiteX1" fmla="*/ 1921874 w 2151494"/>
                        <a:gd name="connsiteY1" fmla="*/ 269421 h 1845128"/>
                        <a:gd name="connsiteX2" fmla="*/ 158389 w 2151494"/>
                        <a:gd name="connsiteY2" fmla="*/ 734785 h 1845128"/>
                        <a:gd name="connsiteX3" fmla="*/ 117567 w 2151494"/>
                        <a:gd name="connsiteY3" fmla="*/ 1600200 h 1845128"/>
                        <a:gd name="connsiteX4" fmla="*/ 452303 w 2151494"/>
                        <a:gd name="connsiteY4" fmla="*/ 1845128 h 1845128"/>
                        <a:gd name="connsiteX0" fmla="*/ 2060003 w 2081861"/>
                        <a:gd name="connsiteY0" fmla="*/ 0 h 1845128"/>
                        <a:gd name="connsiteX1" fmla="*/ 1668116 w 2081861"/>
                        <a:gd name="connsiteY1" fmla="*/ 525716 h 1845128"/>
                        <a:gd name="connsiteX2" fmla="*/ 141396 w 2081861"/>
                        <a:gd name="connsiteY2" fmla="*/ 734785 h 1845128"/>
                        <a:gd name="connsiteX3" fmla="*/ 100574 w 2081861"/>
                        <a:gd name="connsiteY3" fmla="*/ 1600200 h 1845128"/>
                        <a:gd name="connsiteX4" fmla="*/ 435310 w 2081861"/>
                        <a:gd name="connsiteY4" fmla="*/ 1845128 h 1845128"/>
                        <a:gd name="connsiteX0" fmla="*/ 2060003 w 2060639"/>
                        <a:gd name="connsiteY0" fmla="*/ 0 h 1845128"/>
                        <a:gd name="connsiteX1" fmla="*/ 1668116 w 2060639"/>
                        <a:gd name="connsiteY1" fmla="*/ 525716 h 1845128"/>
                        <a:gd name="connsiteX2" fmla="*/ 141396 w 2060639"/>
                        <a:gd name="connsiteY2" fmla="*/ 734785 h 1845128"/>
                        <a:gd name="connsiteX3" fmla="*/ 100574 w 2060639"/>
                        <a:gd name="connsiteY3" fmla="*/ 1600200 h 1845128"/>
                        <a:gd name="connsiteX4" fmla="*/ 435310 w 2060639"/>
                        <a:gd name="connsiteY4" fmla="*/ 1845128 h 1845128"/>
                        <a:gd name="connsiteX0" fmla="*/ 2060003 w 2060639"/>
                        <a:gd name="connsiteY0" fmla="*/ 0 h 1845128"/>
                        <a:gd name="connsiteX1" fmla="*/ 1668116 w 2060639"/>
                        <a:gd name="connsiteY1" fmla="*/ 525716 h 1845128"/>
                        <a:gd name="connsiteX2" fmla="*/ 141396 w 2060639"/>
                        <a:gd name="connsiteY2" fmla="*/ 734785 h 1845128"/>
                        <a:gd name="connsiteX3" fmla="*/ 100574 w 2060639"/>
                        <a:gd name="connsiteY3" fmla="*/ 1600200 h 1845128"/>
                        <a:gd name="connsiteX4" fmla="*/ 435310 w 2060639"/>
                        <a:gd name="connsiteY4" fmla="*/ 1845128 h 1845128"/>
                        <a:gd name="connsiteX0" fmla="*/ 2028305 w 2028892"/>
                        <a:gd name="connsiteY0" fmla="*/ 0 h 1845128"/>
                        <a:gd name="connsiteX1" fmla="*/ 1636418 w 2028892"/>
                        <a:gd name="connsiteY1" fmla="*/ 525716 h 1845128"/>
                        <a:gd name="connsiteX2" fmla="*/ 158684 w 2028892"/>
                        <a:gd name="connsiteY2" fmla="*/ 880250 h 1845128"/>
                        <a:gd name="connsiteX3" fmla="*/ 68876 w 2028892"/>
                        <a:gd name="connsiteY3" fmla="*/ 1600200 h 1845128"/>
                        <a:gd name="connsiteX4" fmla="*/ 403612 w 2028892"/>
                        <a:gd name="connsiteY4" fmla="*/ 1845128 h 1845128"/>
                        <a:gd name="connsiteX0" fmla="*/ 2009460 w 2009610"/>
                        <a:gd name="connsiteY0" fmla="*/ 0 h 1845128"/>
                        <a:gd name="connsiteX1" fmla="*/ 1323659 w 2009610"/>
                        <a:gd name="connsiteY1" fmla="*/ 370350 h 1845128"/>
                        <a:gd name="connsiteX2" fmla="*/ 139839 w 2009610"/>
                        <a:gd name="connsiteY2" fmla="*/ 880250 h 1845128"/>
                        <a:gd name="connsiteX3" fmla="*/ 50031 w 2009610"/>
                        <a:gd name="connsiteY3" fmla="*/ 1600200 h 1845128"/>
                        <a:gd name="connsiteX4" fmla="*/ 384767 w 2009610"/>
                        <a:gd name="connsiteY4" fmla="*/ 1845128 h 1845128"/>
                        <a:gd name="connsiteX0" fmla="*/ 2009460 w 2009623"/>
                        <a:gd name="connsiteY0" fmla="*/ 0 h 1845128"/>
                        <a:gd name="connsiteX1" fmla="*/ 1323659 w 2009623"/>
                        <a:gd name="connsiteY1" fmla="*/ 370350 h 1845128"/>
                        <a:gd name="connsiteX2" fmla="*/ 139839 w 2009623"/>
                        <a:gd name="connsiteY2" fmla="*/ 880250 h 1845128"/>
                        <a:gd name="connsiteX3" fmla="*/ 50031 w 2009623"/>
                        <a:gd name="connsiteY3" fmla="*/ 1600200 h 1845128"/>
                        <a:gd name="connsiteX4" fmla="*/ 384767 w 2009623"/>
                        <a:gd name="connsiteY4" fmla="*/ 1845128 h 1845128"/>
                        <a:gd name="connsiteX0" fmla="*/ 2009460 w 2009623"/>
                        <a:gd name="connsiteY0" fmla="*/ 0 h 1845128"/>
                        <a:gd name="connsiteX1" fmla="*/ 1323659 w 2009623"/>
                        <a:gd name="connsiteY1" fmla="*/ 370350 h 1845128"/>
                        <a:gd name="connsiteX2" fmla="*/ 139839 w 2009623"/>
                        <a:gd name="connsiteY2" fmla="*/ 880250 h 1845128"/>
                        <a:gd name="connsiteX3" fmla="*/ 50031 w 2009623"/>
                        <a:gd name="connsiteY3" fmla="*/ 1600200 h 1845128"/>
                        <a:gd name="connsiteX4" fmla="*/ 384767 w 2009623"/>
                        <a:gd name="connsiteY4" fmla="*/ 1845128 h 1845128"/>
                        <a:gd name="connsiteX0" fmla="*/ 1996768 w 1996916"/>
                        <a:gd name="connsiteY0" fmla="*/ 0 h 1845128"/>
                        <a:gd name="connsiteX1" fmla="*/ 1310967 w 1996916"/>
                        <a:gd name="connsiteY1" fmla="*/ 370350 h 1845128"/>
                        <a:gd name="connsiteX2" fmla="*/ 151640 w 1996916"/>
                        <a:gd name="connsiteY2" fmla="*/ 590237 h 1845128"/>
                        <a:gd name="connsiteX3" fmla="*/ 37339 w 1996916"/>
                        <a:gd name="connsiteY3" fmla="*/ 1600200 h 1845128"/>
                        <a:gd name="connsiteX4" fmla="*/ 372075 w 1996916"/>
                        <a:gd name="connsiteY4" fmla="*/ 1845128 h 1845128"/>
                        <a:gd name="connsiteX0" fmla="*/ 1972072 w 1972220"/>
                        <a:gd name="connsiteY0" fmla="*/ 0 h 1845128"/>
                        <a:gd name="connsiteX1" fmla="*/ 1286271 w 1972220"/>
                        <a:gd name="connsiteY1" fmla="*/ 370350 h 1845128"/>
                        <a:gd name="connsiteX2" fmla="*/ 126944 w 1972220"/>
                        <a:gd name="connsiteY2" fmla="*/ 590237 h 1845128"/>
                        <a:gd name="connsiteX3" fmla="*/ 12643 w 1972220"/>
                        <a:gd name="connsiteY3" fmla="*/ 1600200 h 1845128"/>
                        <a:gd name="connsiteX4" fmla="*/ 347379 w 1972220"/>
                        <a:gd name="connsiteY4" fmla="*/ 1845128 h 1845128"/>
                        <a:gd name="connsiteX0" fmla="*/ 2029698 w 2029846"/>
                        <a:gd name="connsiteY0" fmla="*/ 0 h 1845128"/>
                        <a:gd name="connsiteX1" fmla="*/ 1343897 w 2029846"/>
                        <a:gd name="connsiteY1" fmla="*/ 370350 h 1845128"/>
                        <a:gd name="connsiteX2" fmla="*/ 184570 w 2029846"/>
                        <a:gd name="connsiteY2" fmla="*/ 590237 h 1845128"/>
                        <a:gd name="connsiteX3" fmla="*/ 70269 w 2029846"/>
                        <a:gd name="connsiteY3" fmla="*/ 1600200 h 1845128"/>
                        <a:gd name="connsiteX4" fmla="*/ 405005 w 2029846"/>
                        <a:gd name="connsiteY4" fmla="*/ 1845128 h 1845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46" h="1845128">
                          <a:moveTo>
                            <a:pt x="2029698" y="0"/>
                          </a:moveTo>
                          <a:cubicBezTo>
                            <a:pt x="2038542" y="246649"/>
                            <a:pt x="1651418" y="271977"/>
                            <a:pt x="1343897" y="370350"/>
                          </a:cubicBezTo>
                          <a:cubicBezTo>
                            <a:pt x="1036376" y="468723"/>
                            <a:pt x="486649" y="292043"/>
                            <a:pt x="184570" y="590237"/>
                          </a:cubicBezTo>
                          <a:cubicBezTo>
                            <a:pt x="-117509" y="888431"/>
                            <a:pt x="33530" y="1391052"/>
                            <a:pt x="70269" y="1600200"/>
                          </a:cubicBezTo>
                          <a:cubicBezTo>
                            <a:pt x="107008" y="1809348"/>
                            <a:pt x="262130" y="1815192"/>
                            <a:pt x="405005" y="1845128"/>
                          </a:cubicBezTo>
                        </a:path>
                      </a:pathLst>
                    </a:custGeom>
                    <a:noFill/>
                    <a:ln w="25400" cap="flat" cmpd="sng" algn="ctr">
                      <a:solidFill>
                        <a:sysClr val="windowText" lastClr="000000"/>
                      </a:solidFill>
                      <a:prstDash val="solid"/>
                      <a:tailEnd type="stealth"/>
                    </a:ln>
                    <a:effectLst>
                      <a:outerShdw blurRad="40000" dist="23000" dir="5400000" rotWithShape="0">
                        <a:srgbClr val="000000">
                          <a:alpha val="35000"/>
                        </a:srgbClr>
                      </a:outerShdw>
                    </a:effectLst>
                  </p:spPr>
                  <p:txBody>
                    <a:bodyPr rtlCol="0" anchor="ctr"/>
                    <a:lstStyle/>
                    <a:p>
                      <a:pPr marL="0" marR="0" lvl="0" indent="0" algn="ctr" defTabSz="257102" eaLnBrk="1" fontAlgn="base" latinLnBrk="0" hangingPunct="1">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prstClr val="white"/>
                        </a:solidFill>
                        <a:effectLst/>
                        <a:uLnTx/>
                        <a:uFillTx/>
                      </a:endParaRPr>
                    </a:p>
                  </p:txBody>
                </p:sp>
                <p:cxnSp>
                  <p:nvCxnSpPr>
                    <p:cNvPr id="61" name="Straight Arrow Connector 60">
                      <a:extLst>
                        <a:ext uri="{FF2B5EF4-FFF2-40B4-BE49-F238E27FC236}">
                          <a16:creationId xmlns:a16="http://schemas.microsoft.com/office/drawing/2014/main" id="{7E7B9089-61CC-BD4B-B53E-D233345D7CA6}"/>
                        </a:ext>
                      </a:extLst>
                    </p:cNvPr>
                    <p:cNvCxnSpPr>
                      <a:cxnSpLocks/>
                    </p:cNvCxnSpPr>
                    <p:nvPr/>
                  </p:nvCxnSpPr>
                  <p:spPr>
                    <a:xfrm flipH="1">
                      <a:off x="6953352" y="4759652"/>
                      <a:ext cx="986751" cy="0"/>
                    </a:xfrm>
                    <a:prstGeom prst="straightConnector1">
                      <a:avLst/>
                    </a:prstGeom>
                    <a:noFill/>
                    <a:ln w="25400" cap="flat" cmpd="sng" algn="ctr">
                      <a:solidFill>
                        <a:sysClr val="windowText" lastClr="000000"/>
                      </a:solidFill>
                      <a:prstDash val="solid"/>
                      <a:headEnd type="none"/>
                      <a:tailEnd type="stealth" w="lg" len="lg"/>
                    </a:ln>
                    <a:effectLst/>
                  </p:spPr>
                </p:cxnSp>
                <p:cxnSp>
                  <p:nvCxnSpPr>
                    <p:cNvPr id="62" name="Straight Arrow Connector 61">
                      <a:extLst>
                        <a:ext uri="{FF2B5EF4-FFF2-40B4-BE49-F238E27FC236}">
                          <a16:creationId xmlns:a16="http://schemas.microsoft.com/office/drawing/2014/main" id="{C67FB356-9EF4-AE47-A39A-6FAC215DD409}"/>
                        </a:ext>
                      </a:extLst>
                    </p:cNvPr>
                    <p:cNvCxnSpPr>
                      <a:cxnSpLocks/>
                    </p:cNvCxnSpPr>
                    <p:nvPr/>
                  </p:nvCxnSpPr>
                  <p:spPr>
                    <a:xfrm flipH="1">
                      <a:off x="6938511" y="5344758"/>
                      <a:ext cx="986751" cy="0"/>
                    </a:xfrm>
                    <a:prstGeom prst="straightConnector1">
                      <a:avLst/>
                    </a:prstGeom>
                    <a:noFill/>
                    <a:ln w="25400" cap="flat" cmpd="sng" algn="ctr">
                      <a:solidFill>
                        <a:sysClr val="windowText" lastClr="000000"/>
                      </a:solidFill>
                      <a:prstDash val="solid"/>
                      <a:headEnd type="none"/>
                      <a:tailEnd type="stealth" w="lg" len="lg"/>
                    </a:ln>
                    <a:effectLst/>
                  </p:spPr>
                </p:cxnSp>
                <p:cxnSp>
                  <p:nvCxnSpPr>
                    <p:cNvPr id="63" name="Straight Arrow Connector 62">
                      <a:extLst>
                        <a:ext uri="{FF2B5EF4-FFF2-40B4-BE49-F238E27FC236}">
                          <a16:creationId xmlns:a16="http://schemas.microsoft.com/office/drawing/2014/main" id="{87492A13-C455-B441-87BD-8AF44C8DE364}"/>
                        </a:ext>
                      </a:extLst>
                    </p:cNvPr>
                    <p:cNvCxnSpPr>
                      <a:cxnSpLocks/>
                    </p:cNvCxnSpPr>
                    <p:nvPr/>
                  </p:nvCxnSpPr>
                  <p:spPr>
                    <a:xfrm flipH="1">
                      <a:off x="6938511" y="5938029"/>
                      <a:ext cx="986751" cy="0"/>
                    </a:xfrm>
                    <a:prstGeom prst="straightConnector1">
                      <a:avLst/>
                    </a:prstGeom>
                    <a:noFill/>
                    <a:ln w="25400" cap="flat" cmpd="sng" algn="ctr">
                      <a:solidFill>
                        <a:sysClr val="windowText" lastClr="000000"/>
                      </a:solidFill>
                      <a:prstDash val="solid"/>
                      <a:headEnd type="none"/>
                      <a:tailEnd type="stealth" w="lg" len="lg"/>
                    </a:ln>
                    <a:effectLst/>
                  </p:spPr>
                </p:cxnSp>
                <p:cxnSp>
                  <p:nvCxnSpPr>
                    <p:cNvPr id="64" name="Straight Arrow Connector 63">
                      <a:extLst>
                        <a:ext uri="{FF2B5EF4-FFF2-40B4-BE49-F238E27FC236}">
                          <a16:creationId xmlns:a16="http://schemas.microsoft.com/office/drawing/2014/main" id="{F0EF6466-1C12-3340-8E27-18C356B9C736}"/>
                        </a:ext>
                      </a:extLst>
                    </p:cNvPr>
                    <p:cNvCxnSpPr>
                      <a:cxnSpLocks/>
                    </p:cNvCxnSpPr>
                    <p:nvPr/>
                  </p:nvCxnSpPr>
                  <p:spPr>
                    <a:xfrm>
                      <a:off x="7925261" y="3536618"/>
                      <a:ext cx="24516" cy="2401410"/>
                    </a:xfrm>
                    <a:prstGeom prst="straightConnector1">
                      <a:avLst/>
                    </a:prstGeom>
                    <a:noFill/>
                    <a:ln w="25400" cap="flat" cmpd="sng" algn="ctr">
                      <a:solidFill>
                        <a:sysClr val="windowText" lastClr="000000"/>
                      </a:solidFill>
                      <a:prstDash val="solid"/>
                      <a:headEnd type="none"/>
                      <a:tailEnd type="none" w="lg" len="lg"/>
                    </a:ln>
                    <a:effectLst/>
                  </p:spPr>
                </p:cxnSp>
              </p:grpSp>
              <p:sp>
                <p:nvSpPr>
                  <p:cNvPr id="51" name="TextBox 50">
                    <a:extLst>
                      <a:ext uri="{FF2B5EF4-FFF2-40B4-BE49-F238E27FC236}">
                        <a16:creationId xmlns:a16="http://schemas.microsoft.com/office/drawing/2014/main" id="{992F7633-A504-2B46-B6F7-9429B9A06BB4}"/>
                      </a:ext>
                    </a:extLst>
                  </p:cNvPr>
                  <p:cNvSpPr txBox="1"/>
                  <p:nvPr/>
                </p:nvSpPr>
                <p:spPr>
                  <a:xfrm>
                    <a:off x="4611945" y="3372252"/>
                    <a:ext cx="461621" cy="261611"/>
                  </a:xfrm>
                  <a:prstGeom prst="rect">
                    <a:avLst/>
                  </a:prstGeom>
                  <a:noFill/>
                  <a:ln w="25400">
                    <a:noFill/>
                  </a:ln>
                </p:spPr>
                <p:txBody>
                  <a:bodyPr wrap="square" rtlCol="0">
                    <a:spAutoFit/>
                  </a:bodyPr>
                  <a:lstStyle/>
                  <a:p>
                    <a:pPr marL="0" marR="0" lvl="0" indent="0" algn="ctr" defTabSz="257102" eaLnBrk="1" fontAlgn="base" latinLnBrk="0" hangingPunct="1">
                      <a:lnSpc>
                        <a:spcPct val="100000"/>
                      </a:lnSpc>
                      <a:spcBef>
                        <a:spcPct val="0"/>
                      </a:spcBef>
                      <a:spcAft>
                        <a:spcPct val="0"/>
                      </a:spcAft>
                      <a:buClrTx/>
                      <a:buSzTx/>
                      <a:buFontTx/>
                      <a:buNone/>
                      <a:tabLst/>
                      <a:defRPr/>
                    </a:pPr>
                    <a:r>
                      <a:rPr kumimoji="0" lang="en-US" sz="675" b="1" i="0"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rPr>
                      <a:t>eye</a:t>
                    </a:r>
                    <a:endParaRPr kumimoji="0" lang="en-US" sz="675" b="1" i="1"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endParaRPr>
                  </a:p>
                </p:txBody>
              </p:sp>
              <p:sp>
                <p:nvSpPr>
                  <p:cNvPr id="52" name="TextBox 51">
                    <a:extLst>
                      <a:ext uri="{FF2B5EF4-FFF2-40B4-BE49-F238E27FC236}">
                        <a16:creationId xmlns:a16="http://schemas.microsoft.com/office/drawing/2014/main" id="{F5B93713-1B5D-CD4A-B1C2-7F398273EC76}"/>
                      </a:ext>
                    </a:extLst>
                  </p:cNvPr>
                  <p:cNvSpPr txBox="1"/>
                  <p:nvPr/>
                </p:nvSpPr>
                <p:spPr>
                  <a:xfrm>
                    <a:off x="5986388" y="4444155"/>
                    <a:ext cx="1461053" cy="446447"/>
                  </a:xfrm>
                  <a:prstGeom prst="rect">
                    <a:avLst/>
                  </a:prstGeom>
                  <a:noFill/>
                </p:spPr>
                <p:txBody>
                  <a:bodyPr wrap="square" rtlCol="0">
                    <a:spAutoFit/>
                  </a:bodyPr>
                  <a:lstStyle/>
                  <a:p>
                    <a:pPr marL="0" marR="0" lvl="0" indent="0" defTabSz="257102" eaLnBrk="1" fontAlgn="base" latinLnBrk="0" hangingPunct="1">
                      <a:lnSpc>
                        <a:spcPct val="100000"/>
                      </a:lnSpc>
                      <a:spcBef>
                        <a:spcPct val="0"/>
                      </a:spcBef>
                      <a:spcAft>
                        <a:spcPct val="0"/>
                      </a:spcAft>
                      <a:buClrTx/>
                      <a:buSzTx/>
                      <a:buFontTx/>
                      <a:buNone/>
                      <a:tabLst/>
                      <a:defRPr/>
                    </a:pPr>
                    <a:r>
                      <a:rPr kumimoji="0" lang="en-US" sz="788" b="0" i="0" u="none" strike="noStrike" kern="0" cap="none" spc="0" normalizeH="0" baseline="0" noProof="0" dirty="0">
                        <a:ln>
                          <a:noFill/>
                        </a:ln>
                        <a:solidFill>
                          <a:prstClr val="black"/>
                        </a:solidFill>
                        <a:effectLst/>
                        <a:uLnTx/>
                        <a:uFillTx/>
                        <a:latin typeface="Arial"/>
                        <a:ea typeface="ＭＳ Ｐゴシック" panose="020B0600070205080204" pitchFamily="34" charset="-128"/>
                      </a:rPr>
                      <a:t>Brightness temperatures</a:t>
                    </a:r>
                  </a:p>
                </p:txBody>
              </p:sp>
              <p:sp>
                <p:nvSpPr>
                  <p:cNvPr id="53" name="TextBox 52">
                    <a:extLst>
                      <a:ext uri="{FF2B5EF4-FFF2-40B4-BE49-F238E27FC236}">
                        <a16:creationId xmlns:a16="http://schemas.microsoft.com/office/drawing/2014/main" id="{84B56211-03A8-164D-B844-21914BDFF9AD}"/>
                      </a:ext>
                    </a:extLst>
                  </p:cNvPr>
                  <p:cNvSpPr txBox="1"/>
                  <p:nvPr/>
                </p:nvSpPr>
                <p:spPr>
                  <a:xfrm>
                    <a:off x="3470535" y="2717024"/>
                    <a:ext cx="1461053" cy="284780"/>
                  </a:xfrm>
                  <a:prstGeom prst="rect">
                    <a:avLst/>
                  </a:prstGeom>
                  <a:noFill/>
                </p:spPr>
                <p:txBody>
                  <a:bodyPr wrap="square" rtlCol="0">
                    <a:spAutoFit/>
                  </a:bodyPr>
                  <a:lstStyle/>
                  <a:p>
                    <a:pPr marL="0" marR="0" lvl="0" indent="0" defTabSz="257102" eaLnBrk="1" fontAlgn="base" latinLnBrk="0" hangingPunct="1">
                      <a:lnSpc>
                        <a:spcPct val="100000"/>
                      </a:lnSpc>
                      <a:spcBef>
                        <a:spcPct val="0"/>
                      </a:spcBef>
                      <a:spcAft>
                        <a:spcPct val="0"/>
                      </a:spcAft>
                      <a:buClrTx/>
                      <a:buSzTx/>
                      <a:buFontTx/>
                      <a:buNone/>
                      <a:tabLst/>
                      <a:defRPr/>
                    </a:pPr>
                    <a:r>
                      <a:rPr kumimoji="0" lang="en-US" sz="788" b="0" i="0" u="none" strike="noStrike" kern="0" cap="none" spc="0" normalizeH="0" baseline="0" noProof="0" dirty="0">
                        <a:ln>
                          <a:noFill/>
                        </a:ln>
                        <a:solidFill>
                          <a:prstClr val="black"/>
                        </a:solidFill>
                        <a:effectLst/>
                        <a:uLnTx/>
                        <a:uFillTx/>
                        <a:latin typeface="Arial"/>
                        <a:ea typeface="ＭＳ Ｐゴシック" panose="020B0600070205080204" pitchFamily="34" charset="-128"/>
                      </a:rPr>
                      <a:t>Radar reflectivity</a:t>
                    </a:r>
                  </a:p>
                </p:txBody>
              </p:sp>
              <p:cxnSp>
                <p:nvCxnSpPr>
                  <p:cNvPr id="54" name="Straight Arrow Connector 53">
                    <a:extLst>
                      <a:ext uri="{FF2B5EF4-FFF2-40B4-BE49-F238E27FC236}">
                        <a16:creationId xmlns:a16="http://schemas.microsoft.com/office/drawing/2014/main" id="{17DCB836-CBE9-DA48-92DC-D7F801F738EF}"/>
                      </a:ext>
                    </a:extLst>
                  </p:cNvPr>
                  <p:cNvCxnSpPr/>
                  <p:nvPr/>
                </p:nvCxnSpPr>
                <p:spPr>
                  <a:xfrm>
                    <a:off x="4009534" y="2918896"/>
                    <a:ext cx="379238" cy="224114"/>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5" name="Straight Arrow Connector 54">
                    <a:extLst>
                      <a:ext uri="{FF2B5EF4-FFF2-40B4-BE49-F238E27FC236}">
                        <a16:creationId xmlns:a16="http://schemas.microsoft.com/office/drawing/2014/main" id="{1CE5FF83-7FA7-B049-A277-C239538BFD67}"/>
                      </a:ext>
                    </a:extLst>
                  </p:cNvPr>
                  <p:cNvCxnSpPr>
                    <a:cxnSpLocks/>
                    <a:stCxn id="52" idx="1"/>
                  </p:cNvCxnSpPr>
                  <p:nvPr/>
                </p:nvCxnSpPr>
                <p:spPr>
                  <a:xfrm flipH="1" flipV="1">
                    <a:off x="5381505" y="4480376"/>
                    <a:ext cx="604883" cy="187003"/>
                  </a:xfrm>
                  <a:prstGeom prst="straightConnector1">
                    <a:avLst/>
                  </a:prstGeom>
                  <a:noFill/>
                  <a:ln w="254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6" name="TextBox 55">
                    <a:extLst>
                      <a:ext uri="{FF2B5EF4-FFF2-40B4-BE49-F238E27FC236}">
                        <a16:creationId xmlns:a16="http://schemas.microsoft.com/office/drawing/2014/main" id="{21278247-E2D4-284F-BF56-9B20B7B5E749}"/>
                      </a:ext>
                    </a:extLst>
                  </p:cNvPr>
                  <p:cNvSpPr txBox="1"/>
                  <p:nvPr/>
                </p:nvSpPr>
                <p:spPr>
                  <a:xfrm>
                    <a:off x="4093997" y="576992"/>
                    <a:ext cx="1451708" cy="815949"/>
                  </a:xfrm>
                  <a:prstGeom prst="rect">
                    <a:avLst/>
                  </a:prstGeom>
                  <a:solidFill>
                    <a:srgbClr val="EEECE1">
                      <a:lumMod val="75000"/>
                    </a:srgbClr>
                  </a:solidFill>
                  <a:ln w="25400">
                    <a:solidFill>
                      <a:sysClr val="windowText" lastClr="000000"/>
                    </a:solidFill>
                  </a:ln>
                </p:spPr>
                <p:txBody>
                  <a:bodyPr wrap="square" rtlCol="0">
                    <a:spAutoFit/>
                  </a:bodyPr>
                  <a:lstStyle/>
                  <a:p>
                    <a:pPr marL="0" marR="0" lvl="0" indent="0" algn="ctr" defTabSz="257102" eaLnBrk="1" fontAlgn="base" latinLnBrk="0" hangingPunct="1">
                      <a:lnSpc>
                        <a:spcPct val="100000"/>
                      </a:lnSpc>
                      <a:spcBef>
                        <a:spcPct val="0"/>
                      </a:spcBef>
                      <a:spcAft>
                        <a:spcPct val="0"/>
                      </a:spcAft>
                      <a:buClrTx/>
                      <a:buSzTx/>
                      <a:buFontTx/>
                      <a:buNone/>
                      <a:tabLst/>
                      <a:defRPr/>
                    </a:pPr>
                    <a:r>
                      <a:rPr kumimoji="0" lang="en-US" sz="1013" b="1" i="0" u="none" strike="noStrike" kern="0" cap="none" spc="0" normalizeH="0" baseline="0" noProof="0" dirty="0" err="1">
                        <a:ln>
                          <a:noFill/>
                        </a:ln>
                        <a:solidFill>
                          <a:prstClr val="black"/>
                        </a:solidFill>
                        <a:effectLst/>
                        <a:uLnTx/>
                        <a:uFillTx/>
                        <a:latin typeface="Avenir" panose="02000503020000020003" pitchFamily="2" charset="0"/>
                        <a:ea typeface="ＭＳ Ｐゴシック" panose="020B0600070205080204" pitchFamily="34" charset="-128"/>
                      </a:rPr>
                      <a:t>RainCube</a:t>
                    </a:r>
                    <a:endParaRPr kumimoji="0" lang="en-US" sz="1013" b="0" i="0"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endParaRPr>
                  </a:p>
                  <a:p>
                    <a:pPr marL="0" marR="0" lvl="0" indent="0" algn="ctr" defTabSz="257102" eaLnBrk="1" fontAlgn="base" latinLnBrk="0" hangingPunct="1">
                      <a:lnSpc>
                        <a:spcPct val="100000"/>
                      </a:lnSpc>
                      <a:spcBef>
                        <a:spcPct val="0"/>
                      </a:spcBef>
                      <a:spcAft>
                        <a:spcPct val="0"/>
                      </a:spcAft>
                      <a:buClrTx/>
                      <a:buSzTx/>
                      <a:buFontTx/>
                      <a:buNone/>
                      <a:tabLst/>
                      <a:defRPr/>
                    </a:pPr>
                    <a:r>
                      <a:rPr kumimoji="0" lang="en-US" sz="788" b="0" i="0"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rPr>
                      <a:t>6U Ka-band (35.7GHz) nadir pointing radar</a:t>
                    </a:r>
                    <a:endParaRPr kumimoji="0" lang="en-US" sz="788" b="0" i="1"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endParaRPr>
                  </a:p>
                </p:txBody>
              </p:sp>
              <p:sp>
                <p:nvSpPr>
                  <p:cNvPr id="57" name="TextBox 56">
                    <a:extLst>
                      <a:ext uri="{FF2B5EF4-FFF2-40B4-BE49-F238E27FC236}">
                        <a16:creationId xmlns:a16="http://schemas.microsoft.com/office/drawing/2014/main" id="{1E295403-E0EA-584F-ACC0-163C045F9377}"/>
                      </a:ext>
                    </a:extLst>
                  </p:cNvPr>
                  <p:cNvSpPr txBox="1"/>
                  <p:nvPr/>
                </p:nvSpPr>
                <p:spPr>
                  <a:xfrm>
                    <a:off x="3855885" y="1879720"/>
                    <a:ext cx="1942744" cy="492443"/>
                  </a:xfrm>
                  <a:prstGeom prst="rect">
                    <a:avLst/>
                  </a:prstGeom>
                  <a:solidFill>
                    <a:srgbClr val="EEECE1">
                      <a:lumMod val="75000"/>
                    </a:srgbClr>
                  </a:solidFill>
                  <a:ln w="25400">
                    <a:solidFill>
                      <a:sysClr val="windowText" lastClr="000000"/>
                    </a:solidFill>
                  </a:ln>
                </p:spPr>
                <p:txBody>
                  <a:bodyPr wrap="square" rtlCol="0">
                    <a:spAutoFit/>
                  </a:bodyPr>
                  <a:lstStyle/>
                  <a:p>
                    <a:pPr marL="0" marR="0" lvl="0" indent="0" algn="ctr" defTabSz="257102"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rPr>
                      <a:t>2D Vertical structure</a:t>
                    </a:r>
                  </a:p>
                  <a:p>
                    <a:pPr marL="0" marR="0" lvl="0" indent="0" algn="ctr" defTabSz="257102"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rPr>
                      <a:t>250 m vertical resolution</a:t>
                    </a:r>
                    <a:endParaRPr kumimoji="0" lang="en-US" sz="900" b="0" i="1" u="none" strike="noStrike" kern="0" cap="none" spc="0" normalizeH="0" baseline="0" noProof="0" dirty="0">
                      <a:ln>
                        <a:noFill/>
                      </a:ln>
                      <a:solidFill>
                        <a:prstClr val="black"/>
                      </a:solidFill>
                      <a:effectLst/>
                      <a:uLnTx/>
                      <a:uFillTx/>
                      <a:latin typeface="Avenir" panose="02000503020000020003" pitchFamily="2" charset="0"/>
                      <a:ea typeface="ＭＳ Ｐゴシック" panose="020B0600070205080204" pitchFamily="34" charset="-128"/>
                    </a:endParaRPr>
                  </a:p>
                </p:txBody>
              </p:sp>
            </p:grpSp>
            <p:pic>
              <p:nvPicPr>
                <p:cNvPr id="40" name="Picture 39">
                  <a:extLst>
                    <a:ext uri="{FF2B5EF4-FFF2-40B4-BE49-F238E27FC236}">
                      <a16:creationId xmlns:a16="http://schemas.microsoft.com/office/drawing/2014/main" id="{DFCAB991-DEF7-4B4E-B31B-45830FAEBD07}"/>
                    </a:ext>
                  </a:extLst>
                </p:cNvPr>
                <p:cNvPicPr>
                  <a:picLocks noChangeAspect="1"/>
                </p:cNvPicPr>
                <p:nvPr/>
              </p:nvPicPr>
              <p:blipFill>
                <a:blip r:embed="rId4"/>
                <a:stretch>
                  <a:fillRect/>
                </a:stretch>
              </p:blipFill>
              <p:spPr>
                <a:xfrm>
                  <a:off x="3935700" y="359073"/>
                  <a:ext cx="1196972" cy="1046310"/>
                </a:xfrm>
                <a:prstGeom prst="rect">
                  <a:avLst/>
                </a:prstGeom>
              </p:spPr>
            </p:pic>
            <p:sp>
              <p:nvSpPr>
                <p:cNvPr id="41" name="Rectangle 40">
                  <a:extLst>
                    <a:ext uri="{FF2B5EF4-FFF2-40B4-BE49-F238E27FC236}">
                      <a16:creationId xmlns:a16="http://schemas.microsoft.com/office/drawing/2014/main" id="{69DA06B6-CA61-0447-9B84-E32D9C2D38A6}"/>
                    </a:ext>
                  </a:extLst>
                </p:cNvPr>
                <p:cNvSpPr/>
                <p:nvPr/>
              </p:nvSpPr>
              <p:spPr>
                <a:xfrm>
                  <a:off x="4082877" y="4300401"/>
                  <a:ext cx="2663551" cy="338555"/>
                </a:xfrm>
                <a:prstGeom prst="rect">
                  <a:avLst/>
                </a:prstGeom>
                <a:solidFill>
                  <a:sysClr val="windowText" lastClr="000000"/>
                </a:solidFill>
                <a:ln>
                  <a:solidFill>
                    <a:sysClr val="window" lastClr="FFFFFF"/>
                  </a:solidFill>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rPr>
                    <a:t>Typhoon Trami on Sept. 28, 2018</a:t>
                  </a:r>
                  <a:endParaRPr kumimoji="0" lang="en-US" sz="1050" b="0" i="0" u="none" strike="noStrike" kern="0" cap="none" spc="0" normalizeH="0" baseline="0" noProof="0" dirty="0">
                    <a:ln>
                      <a:noFill/>
                    </a:ln>
                    <a:solidFill>
                      <a:prstClr val="white"/>
                    </a:solidFill>
                    <a:effectLst/>
                    <a:uLnTx/>
                    <a:uFillTx/>
                    <a:latin typeface="Arial"/>
                  </a:endParaRPr>
                </a:p>
              </p:txBody>
            </p:sp>
          </p:grpSp>
        </p:grpSp>
        <p:sp>
          <p:nvSpPr>
            <p:cNvPr id="36" name="Rectangle 35">
              <a:extLst>
                <a:ext uri="{FF2B5EF4-FFF2-40B4-BE49-F238E27FC236}">
                  <a16:creationId xmlns:a16="http://schemas.microsoft.com/office/drawing/2014/main" id="{60BEDA74-1BEA-FB4E-AF9A-8C375CF60FB7}"/>
                </a:ext>
              </a:extLst>
            </p:cNvPr>
            <p:cNvSpPr/>
            <p:nvPr/>
          </p:nvSpPr>
          <p:spPr>
            <a:xfrm>
              <a:off x="233009" y="4272610"/>
              <a:ext cx="3947081"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rPr>
                <a:t>On September 28, 2018, TEMPEST-D and </a:t>
              </a:r>
              <a:r>
                <a:rPr kumimoji="0" lang="en-US" sz="1200" b="0" i="0" u="none" strike="noStrike" kern="0" cap="none" spc="0" normalizeH="0" baseline="0" noProof="0" dirty="0" err="1">
                  <a:ln>
                    <a:noFill/>
                  </a:ln>
                  <a:solidFill>
                    <a:prstClr val="white"/>
                  </a:solidFill>
                  <a:effectLst/>
                  <a:uLnTx/>
                  <a:uFillTx/>
                  <a:latin typeface="Arial"/>
                </a:rPr>
                <a:t>RainCube</a:t>
              </a:r>
              <a:r>
                <a:rPr kumimoji="0" lang="en-US" sz="1200" b="0" i="0" u="none" strike="noStrike" kern="0" cap="none" spc="0" normalizeH="0" baseline="0" noProof="0" dirty="0">
                  <a:ln>
                    <a:noFill/>
                  </a:ln>
                  <a:solidFill>
                    <a:prstClr val="white"/>
                  </a:solidFill>
                  <a:effectLst/>
                  <a:uLnTx/>
                  <a:uFillTx/>
                  <a:latin typeface="Arial"/>
                </a:rPr>
                <a:t> overflew Typhoon Trami &lt; 5 minutes apart</a:t>
              </a:r>
            </a:p>
          </p:txBody>
        </p:sp>
      </p:grpSp>
      <p:grpSp>
        <p:nvGrpSpPr>
          <p:cNvPr id="70" name="Group 69">
            <a:extLst>
              <a:ext uri="{FF2B5EF4-FFF2-40B4-BE49-F238E27FC236}">
                <a16:creationId xmlns:a16="http://schemas.microsoft.com/office/drawing/2014/main" id="{183905AE-0FA7-4549-BD8E-04F5ED2641CD}"/>
              </a:ext>
            </a:extLst>
          </p:cNvPr>
          <p:cNvGrpSpPr/>
          <p:nvPr/>
        </p:nvGrpSpPr>
        <p:grpSpPr>
          <a:xfrm>
            <a:off x="4545286" y="766519"/>
            <a:ext cx="4479579" cy="3956017"/>
            <a:chOff x="4419094" y="728931"/>
            <a:chExt cx="4479579" cy="3956017"/>
          </a:xfrm>
        </p:grpSpPr>
        <p:grpSp>
          <p:nvGrpSpPr>
            <p:cNvPr id="71" name="Group 70">
              <a:extLst>
                <a:ext uri="{FF2B5EF4-FFF2-40B4-BE49-F238E27FC236}">
                  <a16:creationId xmlns:a16="http://schemas.microsoft.com/office/drawing/2014/main" id="{4AF96EAB-0CE5-C247-B02F-2ADD3E591109}"/>
                </a:ext>
              </a:extLst>
            </p:cNvPr>
            <p:cNvGrpSpPr/>
            <p:nvPr/>
          </p:nvGrpSpPr>
          <p:grpSpPr>
            <a:xfrm>
              <a:off x="4419094" y="728931"/>
              <a:ext cx="4381722" cy="3956017"/>
              <a:chOff x="6233392" y="510073"/>
              <a:chExt cx="5842296" cy="5274689"/>
            </a:xfrm>
          </p:grpSpPr>
          <p:pic>
            <p:nvPicPr>
              <p:cNvPr id="73" name="Picture 72">
                <a:extLst>
                  <a:ext uri="{FF2B5EF4-FFF2-40B4-BE49-F238E27FC236}">
                    <a16:creationId xmlns:a16="http://schemas.microsoft.com/office/drawing/2014/main" id="{8DB282ED-9D40-6643-A29B-7E964C8258E9}"/>
                  </a:ext>
                </a:extLst>
              </p:cNvPr>
              <p:cNvPicPr>
                <a:picLocks noChangeAspect="1"/>
              </p:cNvPicPr>
              <p:nvPr/>
            </p:nvPicPr>
            <p:blipFill>
              <a:blip r:embed="rId5"/>
              <a:stretch>
                <a:fillRect/>
              </a:stretch>
            </p:blipFill>
            <p:spPr>
              <a:xfrm>
                <a:off x="6250615" y="510073"/>
                <a:ext cx="5825073" cy="1997384"/>
              </a:xfrm>
              <a:prstGeom prst="rect">
                <a:avLst/>
              </a:prstGeom>
            </p:spPr>
          </p:pic>
          <p:pic>
            <p:nvPicPr>
              <p:cNvPr id="74" name="Picture 73">
                <a:extLst>
                  <a:ext uri="{FF2B5EF4-FFF2-40B4-BE49-F238E27FC236}">
                    <a16:creationId xmlns:a16="http://schemas.microsoft.com/office/drawing/2014/main" id="{C0F31770-0E16-3444-936C-C50C25453CD5}"/>
                  </a:ext>
                </a:extLst>
              </p:cNvPr>
              <p:cNvPicPr>
                <a:picLocks noChangeAspect="1"/>
              </p:cNvPicPr>
              <p:nvPr/>
            </p:nvPicPr>
            <p:blipFill>
              <a:blip r:embed="rId6"/>
              <a:stretch>
                <a:fillRect/>
              </a:stretch>
            </p:blipFill>
            <p:spPr>
              <a:xfrm>
                <a:off x="6233392" y="2550705"/>
                <a:ext cx="2849052" cy="3234057"/>
              </a:xfrm>
              <a:prstGeom prst="rect">
                <a:avLst/>
              </a:prstGeom>
            </p:spPr>
          </p:pic>
        </p:grpSp>
        <p:sp>
          <p:nvSpPr>
            <p:cNvPr id="72" name="Rectangle 71">
              <a:extLst>
                <a:ext uri="{FF2B5EF4-FFF2-40B4-BE49-F238E27FC236}">
                  <a16:creationId xmlns:a16="http://schemas.microsoft.com/office/drawing/2014/main" id="{31CC9E1C-3F52-5246-AAB2-0BC57EAD152D}"/>
                </a:ext>
              </a:extLst>
            </p:cNvPr>
            <p:cNvSpPr/>
            <p:nvPr/>
          </p:nvSpPr>
          <p:spPr>
            <a:xfrm>
              <a:off x="6722800" y="2532286"/>
              <a:ext cx="2175873" cy="2123658"/>
            </a:xfrm>
            <a:prstGeom prst="rect">
              <a:avLst/>
            </a:prstGeom>
          </p:spPr>
          <p:txBody>
            <a:bodyPr wrap="square">
              <a:spAutoFit/>
            </a:bodyPr>
            <a:lstStyle/>
            <a:p>
              <a:r>
                <a:rPr lang="en-US" sz="1200" dirty="0">
                  <a:solidFill>
                    <a:prstClr val="white"/>
                  </a:solidFill>
                  <a:latin typeface="Arial"/>
                </a:rPr>
                <a:t>Correlated storm measurements from </a:t>
              </a:r>
              <a:r>
                <a:rPr lang="en-US" sz="1200" dirty="0" err="1">
                  <a:solidFill>
                    <a:prstClr val="white"/>
                  </a:solidFill>
                  <a:latin typeface="Arial"/>
                </a:rPr>
                <a:t>RainCube</a:t>
              </a:r>
              <a:r>
                <a:rPr lang="en-US" sz="1200" dirty="0">
                  <a:solidFill>
                    <a:prstClr val="white"/>
                  </a:solidFill>
                  <a:latin typeface="Arial"/>
                </a:rPr>
                <a:t> radar and TEMPEST-D radiometer over Texas, Mexico and Pacific Ocean</a:t>
              </a:r>
            </a:p>
            <a:p>
              <a:endParaRPr lang="en-US" sz="1200" dirty="0">
                <a:solidFill>
                  <a:prstClr val="white"/>
                </a:solidFill>
                <a:latin typeface="Arial"/>
              </a:endParaRPr>
            </a:p>
            <a:p>
              <a:endParaRPr lang="en-US" sz="1200" dirty="0">
                <a:solidFill>
                  <a:prstClr val="white"/>
                </a:solidFill>
                <a:latin typeface="Arial"/>
              </a:endParaRPr>
            </a:p>
            <a:p>
              <a:r>
                <a:rPr lang="en-US" sz="1200" dirty="0">
                  <a:solidFill>
                    <a:prstClr val="white"/>
                  </a:solidFill>
                  <a:latin typeface="Arial"/>
                </a:rPr>
                <a:t>Images and Animations: Simone </a:t>
              </a:r>
              <a:r>
                <a:rPr lang="en-US" sz="1200" dirty="0" err="1">
                  <a:solidFill>
                    <a:prstClr val="white"/>
                  </a:solidFill>
                  <a:latin typeface="Arial"/>
                </a:rPr>
                <a:t>Tanelli</a:t>
              </a:r>
              <a:r>
                <a:rPr lang="en-US" sz="1200" dirty="0">
                  <a:solidFill>
                    <a:prstClr val="white"/>
                  </a:solidFill>
                  <a:latin typeface="Arial"/>
                </a:rPr>
                <a:t>, Shannon Brown and Steve </a:t>
              </a:r>
              <a:r>
                <a:rPr lang="en-US" sz="1200" dirty="0" err="1">
                  <a:solidFill>
                    <a:prstClr val="white"/>
                  </a:solidFill>
                  <a:latin typeface="Arial"/>
                </a:rPr>
                <a:t>Reising</a:t>
              </a:r>
              <a:endParaRPr lang="en-US" sz="1200" dirty="0">
                <a:solidFill>
                  <a:prstClr val="white"/>
                </a:solidFill>
                <a:latin typeface="Arial"/>
              </a:endParaRPr>
            </a:p>
          </p:txBody>
        </p:sp>
      </p:grpSp>
    </p:spTree>
    <p:extLst>
      <p:ext uri="{BB962C8B-B14F-4D97-AF65-F5344CB8AC3E}">
        <p14:creationId xmlns:p14="http://schemas.microsoft.com/office/powerpoint/2010/main" val="218187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5014-D73D-7244-8F75-FA2A14E37F43}"/>
              </a:ext>
            </a:extLst>
          </p:cNvPr>
          <p:cNvSpPr>
            <a:spLocks noGrp="1"/>
          </p:cNvSpPr>
          <p:nvPr>
            <p:ph type="title"/>
          </p:nvPr>
        </p:nvSpPr>
        <p:spPr/>
        <p:txBody>
          <a:bodyPr/>
          <a:lstStyle/>
          <a:p>
            <a:r>
              <a:rPr lang="en-US" dirty="0"/>
              <a:t>The INCUS Team</a:t>
            </a:r>
          </a:p>
        </p:txBody>
      </p:sp>
      <p:graphicFrame>
        <p:nvGraphicFramePr>
          <p:cNvPr id="5" name="Table 4">
            <a:extLst>
              <a:ext uri="{FF2B5EF4-FFF2-40B4-BE49-F238E27FC236}">
                <a16:creationId xmlns:a16="http://schemas.microsoft.com/office/drawing/2014/main" id="{3AC8F999-1302-B849-B3D0-F2F762546CDF}"/>
              </a:ext>
            </a:extLst>
          </p:cNvPr>
          <p:cNvGraphicFramePr>
            <a:graphicFrameLocks noGrp="1"/>
          </p:cNvGraphicFramePr>
          <p:nvPr>
            <p:extLst>
              <p:ext uri="{D42A27DB-BD31-4B8C-83A1-F6EECF244321}">
                <p14:modId xmlns:p14="http://schemas.microsoft.com/office/powerpoint/2010/main" val="1087823719"/>
              </p:ext>
            </p:extLst>
          </p:nvPr>
        </p:nvGraphicFramePr>
        <p:xfrm>
          <a:off x="493433" y="795893"/>
          <a:ext cx="2677414" cy="1706700"/>
        </p:xfrm>
        <a:graphic>
          <a:graphicData uri="http://schemas.openxmlformats.org/drawingml/2006/table">
            <a:tbl>
              <a:tblPr firstRow="1" firstCol="1" bandRow="1"/>
              <a:tblGrid>
                <a:gridCol w="1696988">
                  <a:extLst>
                    <a:ext uri="{9D8B030D-6E8A-4147-A177-3AD203B41FA5}">
                      <a16:colId xmlns:a16="http://schemas.microsoft.com/office/drawing/2014/main" val="1590311151"/>
                    </a:ext>
                  </a:extLst>
                </a:gridCol>
                <a:gridCol w="463969">
                  <a:extLst>
                    <a:ext uri="{9D8B030D-6E8A-4147-A177-3AD203B41FA5}">
                      <a16:colId xmlns:a16="http://schemas.microsoft.com/office/drawing/2014/main" val="2330489810"/>
                    </a:ext>
                  </a:extLst>
                </a:gridCol>
                <a:gridCol w="516457">
                  <a:extLst>
                    <a:ext uri="{9D8B030D-6E8A-4147-A177-3AD203B41FA5}">
                      <a16:colId xmlns:a16="http://schemas.microsoft.com/office/drawing/2014/main" val="3003829667"/>
                    </a:ext>
                  </a:extLst>
                </a:gridCol>
              </a:tblGrid>
              <a:tr h="341340">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solidFill>
                            <a:srgbClr val="FFFF00"/>
                          </a:solidFill>
                          <a:effectLst/>
                          <a:latin typeface="Arial Narrow" panose="020B0604020202020204" pitchFamily="34" charset="0"/>
                          <a:ea typeface="Calibri" panose="020F0502020204030204" pitchFamily="34" charset="0"/>
                          <a:cs typeface="Times New Roman" panose="02020603050405020304" pitchFamily="18" charset="0"/>
                        </a:rPr>
                        <a:t>LEADERSHIP</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a:solidFill>
                            <a:srgbClr val="FFFF00"/>
                          </a:solidFill>
                          <a:effectLst/>
                          <a:latin typeface="+mj-lt"/>
                          <a:ea typeface="Calibri" panose="020F0502020204030204" pitchFamily="34" charset="0"/>
                          <a:cs typeface="Times New Roman" panose="02020603050405020304" pitchFamily="18" charset="0"/>
                        </a:rPr>
                        <a:t>Role</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a:solidFill>
                            <a:srgbClr val="FFFF00"/>
                          </a:solidFill>
                          <a:effectLst/>
                          <a:latin typeface="+mj-lt"/>
                          <a:ea typeface="Calibri" panose="020F0502020204030204" pitchFamily="34" charset="0"/>
                          <a:cs typeface="Times New Roman" panose="02020603050405020304" pitchFamily="18" charset="0"/>
                        </a:rPr>
                        <a:t>Inst</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3530972803"/>
                  </a:ext>
                </a:extLst>
              </a:tr>
              <a:tr h="341340">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a:effectLst/>
                        </a:rPr>
                        <a:t>Susan van den Heever</a:t>
                      </a:r>
                      <a:endParaRPr lang="en-US" sz="1200" b="1" dirty="0">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rPr>
                        <a:t>PI</a:t>
                      </a:r>
                      <a:endParaRPr lang="en-US" sz="1200">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rPr>
                        <a:t>CSU</a:t>
                      </a:r>
                      <a:endParaRPr lang="en-US" sz="1200">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2221573281"/>
                  </a:ext>
                </a:extLst>
              </a:tr>
              <a:tr h="341340">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a:effectLst/>
                        </a:rPr>
                        <a:t>Ziad Haddad</a:t>
                      </a:r>
                      <a:endParaRPr lang="en-US" sz="1200" b="1" dirty="0">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rPr>
                        <a:t>DPI</a:t>
                      </a:r>
                      <a:endParaRPr lang="en-US" sz="1200">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rPr>
                        <a:t>JPL</a:t>
                      </a:r>
                      <a:endParaRPr lang="en-US" sz="1200" dirty="0">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1321093736"/>
                  </a:ext>
                </a:extLst>
              </a:tr>
              <a:tr h="341340">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a:effectLst/>
                        </a:rPr>
                        <a:t>Simone </a:t>
                      </a:r>
                      <a:r>
                        <a:rPr lang="en-US" sz="1200" b="1" dirty="0" err="1">
                          <a:effectLst/>
                        </a:rPr>
                        <a:t>Tanelli</a:t>
                      </a:r>
                      <a:endParaRPr lang="en-US" sz="1200" b="1" dirty="0">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rPr>
                        <a:t>PS</a:t>
                      </a:r>
                      <a:endParaRPr lang="en-US" sz="1200">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rPr>
                        <a:t>JPL</a:t>
                      </a:r>
                      <a:endParaRPr lang="en-US" sz="1200">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1575174924"/>
                  </a:ext>
                </a:extLst>
              </a:tr>
              <a:tr h="341340">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err="1">
                          <a:effectLst/>
                          <a:latin typeface="Arial Narrow" panose="020B0604020202020204" pitchFamily="34" charset="0"/>
                          <a:ea typeface="Calibri" panose="020F0502020204030204" pitchFamily="34" charset="0"/>
                          <a:cs typeface="Times New Roman" panose="02020603050405020304" pitchFamily="18" charset="0"/>
                        </a:rPr>
                        <a:t>Yunjin</a:t>
                      </a:r>
                      <a:r>
                        <a:rPr lang="en-US" sz="1200" b="1" dirty="0">
                          <a:effectLst/>
                          <a:latin typeface="Arial Narrow" panose="020B0604020202020204" pitchFamily="34" charset="0"/>
                          <a:ea typeface="Calibri" panose="020F0502020204030204" pitchFamily="34" charset="0"/>
                          <a:cs typeface="Times New Roman" panose="02020603050405020304" pitchFamily="18" charset="0"/>
                        </a:rPr>
                        <a:t> Kim</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Arial Narrow" panose="020B0604020202020204" pitchFamily="34" charset="0"/>
                          <a:ea typeface="Calibri" panose="020F0502020204030204" pitchFamily="34" charset="0"/>
                          <a:cs typeface="Times New Roman" panose="02020603050405020304" pitchFamily="18" charset="0"/>
                        </a:rPr>
                        <a:t>PM</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Arial Narrow" panose="020B0604020202020204" pitchFamily="34" charset="0"/>
                          <a:ea typeface="Calibri" panose="020F0502020204030204" pitchFamily="34" charset="0"/>
                          <a:cs typeface="Times New Roman" panose="02020603050405020304" pitchFamily="18" charset="0"/>
                        </a:rPr>
                        <a:t>JPL</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2419624997"/>
                  </a:ext>
                </a:extLst>
              </a:tr>
            </a:tbl>
          </a:graphicData>
        </a:graphic>
      </p:graphicFrame>
      <p:graphicFrame>
        <p:nvGraphicFramePr>
          <p:cNvPr id="7" name="Table 6">
            <a:extLst>
              <a:ext uri="{FF2B5EF4-FFF2-40B4-BE49-F238E27FC236}">
                <a16:creationId xmlns:a16="http://schemas.microsoft.com/office/drawing/2014/main" id="{E05C0B9E-527E-134A-A2AD-6DAB518F3A0B}"/>
              </a:ext>
            </a:extLst>
          </p:cNvPr>
          <p:cNvGraphicFramePr>
            <a:graphicFrameLocks noGrp="1"/>
          </p:cNvGraphicFramePr>
          <p:nvPr>
            <p:extLst>
              <p:ext uri="{D42A27DB-BD31-4B8C-83A1-F6EECF244321}">
                <p14:modId xmlns:p14="http://schemas.microsoft.com/office/powerpoint/2010/main" val="2333458709"/>
              </p:ext>
            </p:extLst>
          </p:nvPr>
        </p:nvGraphicFramePr>
        <p:xfrm>
          <a:off x="493434" y="2573838"/>
          <a:ext cx="2677413" cy="947787"/>
        </p:xfrm>
        <a:graphic>
          <a:graphicData uri="http://schemas.openxmlformats.org/drawingml/2006/table">
            <a:tbl>
              <a:tblPr firstRow="1" firstCol="1" bandRow="1"/>
              <a:tblGrid>
                <a:gridCol w="1156894">
                  <a:extLst>
                    <a:ext uri="{9D8B030D-6E8A-4147-A177-3AD203B41FA5}">
                      <a16:colId xmlns:a16="http://schemas.microsoft.com/office/drawing/2014/main" val="1590311151"/>
                    </a:ext>
                  </a:extLst>
                </a:gridCol>
                <a:gridCol w="1520519">
                  <a:extLst>
                    <a:ext uri="{9D8B030D-6E8A-4147-A177-3AD203B41FA5}">
                      <a16:colId xmlns:a16="http://schemas.microsoft.com/office/drawing/2014/main" val="2330489810"/>
                    </a:ext>
                  </a:extLst>
                </a:gridCol>
              </a:tblGrid>
              <a:tr h="363937">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solidFill>
                            <a:srgbClr val="FFFF00"/>
                          </a:solidFill>
                          <a:effectLst/>
                          <a:latin typeface="Arial Narrow" panose="020B0604020202020204" pitchFamily="34" charset="0"/>
                          <a:ea typeface="Calibri" panose="020F0502020204030204" pitchFamily="34" charset="0"/>
                          <a:cs typeface="Times New Roman" panose="02020603050405020304" pitchFamily="18" charset="0"/>
                        </a:rPr>
                        <a:t>INDUSTRY</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a:solidFill>
                            <a:srgbClr val="FFFF00"/>
                          </a:solidFill>
                          <a:effectLst/>
                        </a:rPr>
                        <a:t>Role</a:t>
                      </a:r>
                      <a:endParaRPr lang="en-US" sz="1200" b="1" dirty="0">
                        <a:solidFill>
                          <a:srgbClr val="FFFF00"/>
                        </a:solidFill>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3273547871"/>
                  </a:ext>
                </a:extLst>
              </a:tr>
              <a:tr h="29192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err="1">
                          <a:effectLst/>
                          <a:latin typeface="Arial Narrow" panose="020B0604020202020204" pitchFamily="34" charset="0"/>
                          <a:ea typeface="Calibri" panose="020F0502020204030204" pitchFamily="34" charset="0"/>
                          <a:cs typeface="Times New Roman" panose="02020603050405020304" pitchFamily="18" charset="0"/>
                        </a:rPr>
                        <a:t>Tendeg</a:t>
                      </a:r>
                      <a:endParaRPr lang="en-US" sz="1200" dirty="0">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Arial Narrow" panose="020B0604020202020204" pitchFamily="34" charset="0"/>
                          <a:ea typeface="Calibri" panose="020F0502020204030204" pitchFamily="34" charset="0"/>
                          <a:cs typeface="Times New Roman" panose="02020603050405020304" pitchFamily="18" charset="0"/>
                        </a:rPr>
                        <a:t>Deployable Antenna</a:t>
                      </a: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2797066842"/>
                  </a:ext>
                </a:extLst>
              </a:tr>
              <a:tr h="29192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Arial Narrow" panose="020B0604020202020204" pitchFamily="34" charset="0"/>
                          <a:ea typeface="Calibri" panose="020F0502020204030204" pitchFamily="34" charset="0"/>
                          <a:cs typeface="Times New Roman" panose="02020603050405020304" pitchFamily="18" charset="0"/>
                        </a:rPr>
                        <a:t>BCT</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Arial Narrow" panose="020B0604020202020204" pitchFamily="34" charset="0"/>
                          <a:ea typeface="Calibri" panose="020F0502020204030204" pitchFamily="34" charset="0"/>
                          <a:cs typeface="Times New Roman" panose="02020603050405020304" pitchFamily="18" charset="0"/>
                        </a:rPr>
                        <a:t>Spacecraft, Mission Ops</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1693289000"/>
                  </a:ext>
                </a:extLst>
              </a:tr>
            </a:tbl>
          </a:graphicData>
        </a:graphic>
      </p:graphicFrame>
      <p:graphicFrame>
        <p:nvGraphicFramePr>
          <p:cNvPr id="11" name="Table 10">
            <a:extLst>
              <a:ext uri="{FF2B5EF4-FFF2-40B4-BE49-F238E27FC236}">
                <a16:creationId xmlns:a16="http://schemas.microsoft.com/office/drawing/2014/main" id="{7CFF4D8C-6453-734F-B11A-EC67F10772FC}"/>
              </a:ext>
            </a:extLst>
          </p:cNvPr>
          <p:cNvGraphicFramePr>
            <a:graphicFrameLocks noGrp="1"/>
          </p:cNvGraphicFramePr>
          <p:nvPr>
            <p:extLst>
              <p:ext uri="{D42A27DB-BD31-4B8C-83A1-F6EECF244321}">
                <p14:modId xmlns:p14="http://schemas.microsoft.com/office/powerpoint/2010/main" val="387292887"/>
              </p:ext>
            </p:extLst>
          </p:nvPr>
        </p:nvGraphicFramePr>
        <p:xfrm>
          <a:off x="493433" y="3600751"/>
          <a:ext cx="2677413" cy="363937"/>
        </p:xfrm>
        <a:graphic>
          <a:graphicData uri="http://schemas.openxmlformats.org/drawingml/2006/table">
            <a:tbl>
              <a:tblPr firstRow="1" firstCol="1" bandRow="1"/>
              <a:tblGrid>
                <a:gridCol w="2677413">
                  <a:extLst>
                    <a:ext uri="{9D8B030D-6E8A-4147-A177-3AD203B41FA5}">
                      <a16:colId xmlns:a16="http://schemas.microsoft.com/office/drawing/2014/main" val="1590311151"/>
                    </a:ext>
                  </a:extLst>
                </a:gridCol>
              </a:tblGrid>
              <a:tr h="363937">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solidFill>
                            <a:srgbClr val="FFFF00"/>
                          </a:solidFill>
                          <a:effectLst/>
                          <a:latin typeface="Arial Narrow" panose="020B0604020202020204" pitchFamily="34" charset="0"/>
                          <a:ea typeface="Calibri" panose="020F0502020204030204" pitchFamily="34" charset="0"/>
                          <a:cs typeface="Times New Roman" panose="02020603050405020304" pitchFamily="18" charset="0"/>
                        </a:rPr>
                        <a:t>JPL Engineering Team</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3273547871"/>
                  </a:ext>
                </a:extLst>
              </a:tr>
            </a:tbl>
          </a:graphicData>
        </a:graphic>
      </p:graphicFrame>
      <p:graphicFrame>
        <p:nvGraphicFramePr>
          <p:cNvPr id="16" name="Table 15">
            <a:extLst>
              <a:ext uri="{FF2B5EF4-FFF2-40B4-BE49-F238E27FC236}">
                <a16:creationId xmlns:a16="http://schemas.microsoft.com/office/drawing/2014/main" id="{8B1EE690-AF09-9B4A-AEAB-0AA1678D874A}"/>
              </a:ext>
            </a:extLst>
          </p:cNvPr>
          <p:cNvGraphicFramePr>
            <a:graphicFrameLocks noGrp="1"/>
          </p:cNvGraphicFramePr>
          <p:nvPr>
            <p:extLst>
              <p:ext uri="{D42A27DB-BD31-4B8C-83A1-F6EECF244321}">
                <p14:modId xmlns:p14="http://schemas.microsoft.com/office/powerpoint/2010/main" val="1896314862"/>
              </p:ext>
            </p:extLst>
          </p:nvPr>
        </p:nvGraphicFramePr>
        <p:xfrm>
          <a:off x="3278365" y="800331"/>
          <a:ext cx="2677416" cy="3931915"/>
        </p:xfrm>
        <a:graphic>
          <a:graphicData uri="http://schemas.openxmlformats.org/drawingml/2006/table">
            <a:tbl>
              <a:tblPr firstRow="1" firstCol="1" bandRow="1"/>
              <a:tblGrid>
                <a:gridCol w="1665543">
                  <a:extLst>
                    <a:ext uri="{9D8B030D-6E8A-4147-A177-3AD203B41FA5}">
                      <a16:colId xmlns:a16="http://schemas.microsoft.com/office/drawing/2014/main" val="1590311151"/>
                    </a:ext>
                  </a:extLst>
                </a:gridCol>
                <a:gridCol w="498927">
                  <a:extLst>
                    <a:ext uri="{9D8B030D-6E8A-4147-A177-3AD203B41FA5}">
                      <a16:colId xmlns:a16="http://schemas.microsoft.com/office/drawing/2014/main" val="2330489810"/>
                    </a:ext>
                  </a:extLst>
                </a:gridCol>
                <a:gridCol w="512946">
                  <a:extLst>
                    <a:ext uri="{9D8B030D-6E8A-4147-A177-3AD203B41FA5}">
                      <a16:colId xmlns:a16="http://schemas.microsoft.com/office/drawing/2014/main" val="3003829667"/>
                    </a:ext>
                  </a:extLst>
                </a:gridCol>
              </a:tblGrid>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solidFill>
                            <a:srgbClr val="FFFF00"/>
                          </a:solidFill>
                          <a:effectLst/>
                          <a:latin typeface="+mn-lt"/>
                          <a:ea typeface="Calibri" panose="020F0502020204030204" pitchFamily="34" charset="0"/>
                          <a:cs typeface="Times New Roman" panose="02020603050405020304" pitchFamily="18" charset="0"/>
                        </a:rPr>
                        <a:t>SCIENCE TEAM</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solidFill>
                            <a:srgbClr val="FFFF00"/>
                          </a:solidFill>
                          <a:effectLst/>
                          <a:latin typeface="+mn-lt"/>
                          <a:ea typeface="Calibri" panose="020F0502020204030204" pitchFamily="34" charset="0"/>
                          <a:cs typeface="Times New Roman" panose="02020603050405020304" pitchFamily="18" charset="0"/>
                        </a:rPr>
                        <a:t>Role</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solidFill>
                            <a:srgbClr val="FFFF00"/>
                          </a:solidFill>
                          <a:effectLst/>
                          <a:latin typeface="+mn-lt"/>
                          <a:ea typeface="Calibri" panose="020F0502020204030204" pitchFamily="34" charset="0"/>
                          <a:cs typeface="Times New Roman" panose="02020603050405020304" pitchFamily="18" charset="0"/>
                        </a:rPr>
                        <a:t>Inst</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695448297"/>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George Huffman</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Co-I</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GSFC</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661352482"/>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Shannon Brown</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Co-I</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JPL</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430420715"/>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err="1">
                          <a:effectLst/>
                          <a:latin typeface="+mn-lt"/>
                        </a:rPr>
                        <a:t>Pavlos</a:t>
                      </a:r>
                      <a:r>
                        <a:rPr lang="en-US" sz="1200" dirty="0">
                          <a:effectLst/>
                          <a:latin typeface="+mn-lt"/>
                        </a:rPr>
                        <a:t> </a:t>
                      </a:r>
                      <a:r>
                        <a:rPr lang="en-US" sz="1200" dirty="0" err="1">
                          <a:effectLst/>
                          <a:latin typeface="+mn-lt"/>
                        </a:rPr>
                        <a:t>Kollias</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Co-I</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SBU</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54528062"/>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Mark </a:t>
                      </a:r>
                      <a:r>
                        <a:rPr lang="en-US" sz="1200" dirty="0" err="1">
                          <a:effectLst/>
                          <a:latin typeface="+mn-lt"/>
                        </a:rPr>
                        <a:t>Kulie</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Co-I</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NOAA</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2292691548"/>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Z. “Johnny” Luo</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Co-I</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CCNY</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574313599"/>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Gerald Mace</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Co-I</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UTAH</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4208915491"/>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Walter Petersen</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Co-I</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MSFC</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4237893448"/>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Derek </a:t>
                      </a:r>
                      <a:r>
                        <a:rPr lang="en-US" sz="1200" dirty="0" err="1">
                          <a:effectLst/>
                          <a:latin typeface="+mn-lt"/>
                        </a:rPr>
                        <a:t>Posselt</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Co-I</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JPL</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231099234"/>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Kristen L. Rasmussen</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Co-I </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CSU</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111628459"/>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Steve </a:t>
                      </a:r>
                      <a:r>
                        <a:rPr lang="en-US" sz="1200" dirty="0" err="1">
                          <a:effectLst/>
                          <a:latin typeface="+mn-lt"/>
                        </a:rPr>
                        <a:t>Reising</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Co-I</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CSU</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3486564297"/>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Courtney Schumacher</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Co-I</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A&amp;M</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3731581551"/>
                  </a:ext>
                </a:extLst>
              </a:tr>
              <a:tr h="30245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Graeme Stephens</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Co-I</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JPL</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1454191690"/>
                  </a:ext>
                </a:extLst>
              </a:tr>
            </a:tbl>
          </a:graphicData>
        </a:graphic>
      </p:graphicFrame>
      <p:sp>
        <p:nvSpPr>
          <p:cNvPr id="18" name="TextBox 17">
            <a:extLst>
              <a:ext uri="{FF2B5EF4-FFF2-40B4-BE49-F238E27FC236}">
                <a16:creationId xmlns:a16="http://schemas.microsoft.com/office/drawing/2014/main" id="{47DC9FE5-760B-4949-9AD5-7665D17585A4}"/>
              </a:ext>
            </a:extLst>
          </p:cNvPr>
          <p:cNvSpPr txBox="1"/>
          <p:nvPr/>
        </p:nvSpPr>
        <p:spPr>
          <a:xfrm>
            <a:off x="6093975" y="3512759"/>
            <a:ext cx="2903968" cy="1200329"/>
          </a:xfrm>
          <a:prstGeom prst="rect">
            <a:avLst/>
          </a:prstGeom>
          <a:noFill/>
        </p:spPr>
        <p:txBody>
          <a:bodyPr wrap="square" rtlCol="0">
            <a:spAutoFit/>
          </a:bodyPr>
          <a:lstStyle/>
          <a:p>
            <a:pPr marL="285750" indent="-285750">
              <a:buClr>
                <a:srgbClr val="FFFF00"/>
              </a:buClr>
              <a:buFont typeface="Wingdings" pitchFamily="2" charset="2"/>
              <a:buChar char="§"/>
            </a:pPr>
            <a:r>
              <a:rPr lang="en-US" b="1" dirty="0">
                <a:solidFill>
                  <a:schemeClr val="bg1"/>
                </a:solidFill>
              </a:rPr>
              <a:t>8 international partners in 5 different countries</a:t>
            </a:r>
          </a:p>
          <a:p>
            <a:pPr marL="285750" indent="-285750">
              <a:buClr>
                <a:srgbClr val="FFFF00"/>
              </a:buClr>
              <a:buFont typeface="Wingdings" pitchFamily="2" charset="2"/>
              <a:buChar char="§"/>
            </a:pPr>
            <a:r>
              <a:rPr lang="en-US" b="1" dirty="0">
                <a:solidFill>
                  <a:schemeClr val="bg1"/>
                </a:solidFill>
              </a:rPr>
              <a:t>Proposal development</a:t>
            </a:r>
          </a:p>
          <a:p>
            <a:pPr marL="285750" indent="-285750">
              <a:buClr>
                <a:srgbClr val="FFFF00"/>
              </a:buClr>
              <a:buFont typeface="Wingdings" pitchFamily="2" charset="2"/>
              <a:buChar char="§"/>
            </a:pPr>
            <a:r>
              <a:rPr lang="en-US" b="1" dirty="0">
                <a:solidFill>
                  <a:schemeClr val="bg1"/>
                </a:solidFill>
              </a:rPr>
              <a:t>Seminars</a:t>
            </a:r>
          </a:p>
        </p:txBody>
      </p:sp>
      <p:graphicFrame>
        <p:nvGraphicFramePr>
          <p:cNvPr id="15" name="Table 14">
            <a:extLst>
              <a:ext uri="{FF2B5EF4-FFF2-40B4-BE49-F238E27FC236}">
                <a16:creationId xmlns:a16="http://schemas.microsoft.com/office/drawing/2014/main" id="{239DF14C-4786-7846-BBCA-B6D0BF4C279F}"/>
              </a:ext>
            </a:extLst>
          </p:cNvPr>
          <p:cNvGraphicFramePr>
            <a:graphicFrameLocks noGrp="1"/>
          </p:cNvGraphicFramePr>
          <p:nvPr>
            <p:extLst>
              <p:ext uri="{D42A27DB-BD31-4B8C-83A1-F6EECF244321}">
                <p14:modId xmlns:p14="http://schemas.microsoft.com/office/powerpoint/2010/main" val="3096252841"/>
              </p:ext>
            </p:extLst>
          </p:nvPr>
        </p:nvGraphicFramePr>
        <p:xfrm>
          <a:off x="6066325" y="3232615"/>
          <a:ext cx="2999381" cy="1541526"/>
        </p:xfrm>
        <a:graphic>
          <a:graphicData uri="http://schemas.openxmlformats.org/drawingml/2006/table">
            <a:tbl>
              <a:tblPr firstRow="1" firstCol="1" bandRow="1"/>
              <a:tblGrid>
                <a:gridCol w="1726917">
                  <a:extLst>
                    <a:ext uri="{9D8B030D-6E8A-4147-A177-3AD203B41FA5}">
                      <a16:colId xmlns:a16="http://schemas.microsoft.com/office/drawing/2014/main" val="1590311151"/>
                    </a:ext>
                  </a:extLst>
                </a:gridCol>
                <a:gridCol w="636232">
                  <a:extLst>
                    <a:ext uri="{9D8B030D-6E8A-4147-A177-3AD203B41FA5}">
                      <a16:colId xmlns:a16="http://schemas.microsoft.com/office/drawing/2014/main" val="2330489810"/>
                    </a:ext>
                  </a:extLst>
                </a:gridCol>
                <a:gridCol w="636232">
                  <a:extLst>
                    <a:ext uri="{9D8B030D-6E8A-4147-A177-3AD203B41FA5}">
                      <a16:colId xmlns:a16="http://schemas.microsoft.com/office/drawing/2014/main" val="3003829667"/>
                    </a:ext>
                  </a:extLst>
                </a:gridCol>
              </a:tblGrid>
              <a:tr h="256921">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solidFill>
                            <a:srgbClr val="FFFF00"/>
                          </a:solidFill>
                          <a:effectLst/>
                          <a:latin typeface="+mn-lt"/>
                          <a:ea typeface="Calibri" panose="020F0502020204030204" pitchFamily="34" charset="0"/>
                          <a:cs typeface="Times New Roman" panose="02020603050405020304" pitchFamily="18" charset="0"/>
                        </a:rPr>
                        <a:t>ADVISORY BOARD</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solidFill>
                            <a:srgbClr val="FFFF00"/>
                          </a:solidFill>
                          <a:effectLst/>
                          <a:latin typeface="+mn-lt"/>
                          <a:ea typeface="Calibri" panose="020F0502020204030204" pitchFamily="34" charset="0"/>
                          <a:cs typeface="Times New Roman" panose="02020603050405020304" pitchFamily="18" charset="0"/>
                        </a:rPr>
                        <a:t>Role</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solidFill>
                            <a:srgbClr val="FFFF00"/>
                          </a:solidFill>
                          <a:effectLst/>
                          <a:latin typeface="+mn-lt"/>
                          <a:ea typeface="Calibri" panose="020F0502020204030204" pitchFamily="34" charset="0"/>
                          <a:cs typeface="Times New Roman" panose="02020603050405020304" pitchFamily="18" charset="0"/>
                        </a:rPr>
                        <a:t>Inst</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61469343"/>
                  </a:ext>
                </a:extLst>
              </a:tr>
              <a:tr h="256921">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Christian Jakob</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Collab</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Monash</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3498085054"/>
                  </a:ext>
                </a:extLst>
              </a:tr>
              <a:tr h="256921">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John </a:t>
                      </a:r>
                      <a:r>
                        <a:rPr lang="en-US" sz="1200" dirty="0" err="1">
                          <a:effectLst/>
                          <a:latin typeface="+mn-lt"/>
                        </a:rPr>
                        <a:t>Knaff</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Collab</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NOAA</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2561771624"/>
                  </a:ext>
                </a:extLst>
              </a:tr>
              <a:tr h="256921">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Mitchell Moncrieff</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Collab</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NCAR</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2195706784"/>
                  </a:ext>
                </a:extLst>
              </a:tr>
              <a:tr h="256921">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David Romps</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Collab</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Berk</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1555927610"/>
                  </a:ext>
                </a:extLst>
              </a:tr>
              <a:tr h="256921">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Wei-</a:t>
                      </a:r>
                      <a:r>
                        <a:rPr lang="en-US" sz="1200" dirty="0" err="1">
                          <a:effectLst/>
                          <a:latin typeface="+mn-lt"/>
                        </a:rPr>
                        <a:t>Kuo</a:t>
                      </a:r>
                      <a:r>
                        <a:rPr lang="en-US" sz="1200" dirty="0">
                          <a:effectLst/>
                          <a:latin typeface="+mn-lt"/>
                        </a:rPr>
                        <a:t> Tao</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Collab</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GSFC</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2689915209"/>
                  </a:ext>
                </a:extLst>
              </a:tr>
            </a:tbl>
          </a:graphicData>
        </a:graphic>
      </p:graphicFrame>
      <p:sp>
        <p:nvSpPr>
          <p:cNvPr id="19" name="TextBox 18">
            <a:extLst>
              <a:ext uri="{FF2B5EF4-FFF2-40B4-BE49-F238E27FC236}">
                <a16:creationId xmlns:a16="http://schemas.microsoft.com/office/drawing/2014/main" id="{3B494300-F114-1948-BE91-2ED5A761190A}"/>
              </a:ext>
            </a:extLst>
          </p:cNvPr>
          <p:cNvSpPr txBox="1"/>
          <p:nvPr/>
        </p:nvSpPr>
        <p:spPr>
          <a:xfrm>
            <a:off x="6093975" y="843974"/>
            <a:ext cx="2903968" cy="1477328"/>
          </a:xfrm>
          <a:prstGeom prst="rect">
            <a:avLst/>
          </a:prstGeom>
          <a:noFill/>
        </p:spPr>
        <p:txBody>
          <a:bodyPr wrap="square" rtlCol="0">
            <a:spAutoFit/>
          </a:bodyPr>
          <a:lstStyle/>
          <a:p>
            <a:pPr marL="285750" indent="-285750">
              <a:buClr>
                <a:srgbClr val="FFFF00"/>
              </a:buClr>
              <a:buFont typeface="Wingdings" pitchFamily="2" charset="2"/>
              <a:buChar char="§"/>
            </a:pPr>
            <a:r>
              <a:rPr lang="en-US" b="1" dirty="0">
                <a:solidFill>
                  <a:schemeClr val="bg1"/>
                </a:solidFill>
              </a:rPr>
              <a:t>5 universities, 3 NASA labs and NOAA</a:t>
            </a:r>
          </a:p>
          <a:p>
            <a:pPr marL="285750" indent="-285750">
              <a:buClr>
                <a:srgbClr val="FFFF00"/>
              </a:buClr>
              <a:buFont typeface="Wingdings" pitchFamily="2" charset="2"/>
              <a:buChar char="§"/>
            </a:pPr>
            <a:r>
              <a:rPr lang="en-US" b="1" dirty="0">
                <a:solidFill>
                  <a:schemeClr val="bg1"/>
                </a:solidFill>
              </a:rPr>
              <a:t>Early career scientists</a:t>
            </a:r>
          </a:p>
          <a:p>
            <a:pPr marL="285750" indent="-285750">
              <a:buClr>
                <a:srgbClr val="FFFF00"/>
              </a:buClr>
              <a:buFont typeface="Wingdings" pitchFamily="2" charset="2"/>
              <a:buChar char="§"/>
            </a:pPr>
            <a:r>
              <a:rPr lang="en-US" b="1" dirty="0">
                <a:solidFill>
                  <a:schemeClr val="bg1"/>
                </a:solidFill>
              </a:rPr>
              <a:t>Student collaboration – 10 students</a:t>
            </a:r>
          </a:p>
        </p:txBody>
      </p:sp>
      <p:graphicFrame>
        <p:nvGraphicFramePr>
          <p:cNvPr id="17" name="Table 16">
            <a:extLst>
              <a:ext uri="{FF2B5EF4-FFF2-40B4-BE49-F238E27FC236}">
                <a16:creationId xmlns:a16="http://schemas.microsoft.com/office/drawing/2014/main" id="{52795446-7456-7F4D-BA63-BCC906DFB687}"/>
              </a:ext>
            </a:extLst>
          </p:cNvPr>
          <p:cNvGraphicFramePr>
            <a:graphicFrameLocks noGrp="1"/>
          </p:cNvGraphicFramePr>
          <p:nvPr>
            <p:extLst>
              <p:ext uri="{D42A27DB-BD31-4B8C-83A1-F6EECF244321}">
                <p14:modId xmlns:p14="http://schemas.microsoft.com/office/powerpoint/2010/main" val="2396583109"/>
              </p:ext>
            </p:extLst>
          </p:nvPr>
        </p:nvGraphicFramePr>
        <p:xfrm>
          <a:off x="6063299" y="795893"/>
          <a:ext cx="2999381" cy="2376612"/>
        </p:xfrm>
        <a:graphic>
          <a:graphicData uri="http://schemas.openxmlformats.org/drawingml/2006/table">
            <a:tbl>
              <a:tblPr firstRow="1" firstCol="1" bandRow="1"/>
              <a:tblGrid>
                <a:gridCol w="1726917">
                  <a:extLst>
                    <a:ext uri="{9D8B030D-6E8A-4147-A177-3AD203B41FA5}">
                      <a16:colId xmlns:a16="http://schemas.microsoft.com/office/drawing/2014/main" val="1590311151"/>
                    </a:ext>
                  </a:extLst>
                </a:gridCol>
                <a:gridCol w="636232">
                  <a:extLst>
                    <a:ext uri="{9D8B030D-6E8A-4147-A177-3AD203B41FA5}">
                      <a16:colId xmlns:a16="http://schemas.microsoft.com/office/drawing/2014/main" val="2330489810"/>
                    </a:ext>
                  </a:extLst>
                </a:gridCol>
                <a:gridCol w="636232">
                  <a:extLst>
                    <a:ext uri="{9D8B030D-6E8A-4147-A177-3AD203B41FA5}">
                      <a16:colId xmlns:a16="http://schemas.microsoft.com/office/drawing/2014/main" val="3003829667"/>
                    </a:ext>
                  </a:extLst>
                </a:gridCol>
              </a:tblGrid>
              <a:tr h="264068">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a:solidFill>
                            <a:srgbClr val="FFFF00"/>
                          </a:solidFill>
                          <a:effectLst/>
                          <a:latin typeface="+mn-lt"/>
                          <a:ea typeface="Calibri" panose="020F0502020204030204" pitchFamily="34" charset="0"/>
                          <a:cs typeface="Times New Roman" panose="02020603050405020304" pitchFamily="18" charset="0"/>
                        </a:rPr>
                        <a:t>INTERNAT COLLABS</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a:solidFill>
                            <a:srgbClr val="FFFF00"/>
                          </a:solidFill>
                          <a:effectLst/>
                          <a:latin typeface="+mn-lt"/>
                          <a:ea typeface="Calibri" panose="020F0502020204030204" pitchFamily="34" charset="0"/>
                          <a:cs typeface="Times New Roman" panose="02020603050405020304" pitchFamily="18" charset="0"/>
                        </a:rPr>
                        <a:t>Role</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a:solidFill>
                            <a:srgbClr val="FFFF00"/>
                          </a:solidFill>
                          <a:effectLst/>
                          <a:latin typeface="+mn-lt"/>
                          <a:ea typeface="Calibri" panose="020F0502020204030204" pitchFamily="34" charset="0"/>
                          <a:cs typeface="Times New Roman" panose="02020603050405020304" pitchFamily="18" charset="0"/>
                        </a:rPr>
                        <a:t>Inst</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359013591"/>
                  </a:ext>
                </a:extLst>
              </a:tr>
              <a:tr h="264068">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Alessandro Battaglia</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Collab</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UofL</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3477855589"/>
                  </a:ext>
                </a:extLst>
              </a:tr>
              <a:tr h="264068">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Richard Forbes</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Collab</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spc="-10">
                          <a:effectLst/>
                          <a:latin typeface="+mn-lt"/>
                        </a:rPr>
                        <a:t>ECMWF</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3117078887"/>
                  </a:ext>
                </a:extLst>
              </a:tr>
              <a:tr h="264068">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Christopher Holloway</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Collab</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UofR</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3682413631"/>
                  </a:ext>
                </a:extLst>
              </a:tr>
              <a:tr h="264068">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Alain </a:t>
                      </a:r>
                      <a:r>
                        <a:rPr lang="en-US" sz="1200" dirty="0" err="1">
                          <a:effectLst/>
                          <a:latin typeface="+mn-lt"/>
                        </a:rPr>
                        <a:t>Protat</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Collab</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ABM</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2534393990"/>
                  </a:ext>
                </a:extLst>
              </a:tr>
              <a:tr h="264068">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Thota Narayana Rao</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Collab</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NARL</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441222323"/>
                  </a:ext>
                </a:extLst>
              </a:tr>
              <a:tr h="264068">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Rémy Roca</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Collab</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CNRS</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117367757"/>
                  </a:ext>
                </a:extLst>
              </a:tr>
              <a:tr h="264068">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Philip Stier</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Collab</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err="1">
                          <a:effectLst/>
                          <a:latin typeface="+mn-lt"/>
                        </a:rPr>
                        <a:t>UofO</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167988885"/>
                  </a:ext>
                </a:extLst>
              </a:tr>
              <a:tr h="264068">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mn-lt"/>
                        </a:rPr>
                        <a:t>Daniel Vila</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a:effectLst/>
                          <a:latin typeface="+mn-lt"/>
                        </a:rPr>
                        <a:t>Collab</a:t>
                      </a:r>
                      <a:endParaRPr lang="en-US" sz="120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mn-lt"/>
                        </a:rPr>
                        <a:t>INPE </a:t>
                      </a:r>
                      <a:endParaRPr lang="en-US" sz="1200" dirty="0">
                        <a:effectLst/>
                        <a:latin typeface="+mn-lt"/>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1443676298"/>
                  </a:ext>
                </a:extLst>
              </a:tr>
            </a:tbl>
          </a:graphicData>
        </a:graphic>
      </p:graphicFrame>
      <p:graphicFrame>
        <p:nvGraphicFramePr>
          <p:cNvPr id="9" name="Table 8">
            <a:extLst>
              <a:ext uri="{FF2B5EF4-FFF2-40B4-BE49-F238E27FC236}">
                <a16:creationId xmlns:a16="http://schemas.microsoft.com/office/drawing/2014/main" id="{0690EB0C-3F8B-AB4D-9119-05CB9BEB37CE}"/>
              </a:ext>
            </a:extLst>
          </p:cNvPr>
          <p:cNvGraphicFramePr>
            <a:graphicFrameLocks noGrp="1"/>
          </p:cNvGraphicFramePr>
          <p:nvPr>
            <p:extLst>
              <p:ext uri="{D42A27DB-BD31-4B8C-83A1-F6EECF244321}">
                <p14:modId xmlns:p14="http://schemas.microsoft.com/office/powerpoint/2010/main" val="2473464799"/>
              </p:ext>
            </p:extLst>
          </p:nvPr>
        </p:nvGraphicFramePr>
        <p:xfrm>
          <a:off x="493433" y="4043814"/>
          <a:ext cx="2677413" cy="583850"/>
        </p:xfrm>
        <a:graphic>
          <a:graphicData uri="http://schemas.openxmlformats.org/drawingml/2006/table">
            <a:tbl>
              <a:tblPr firstRow="1" firstCol="1" bandRow="1"/>
              <a:tblGrid>
                <a:gridCol w="1477123">
                  <a:extLst>
                    <a:ext uri="{9D8B030D-6E8A-4147-A177-3AD203B41FA5}">
                      <a16:colId xmlns:a16="http://schemas.microsoft.com/office/drawing/2014/main" val="1590311151"/>
                    </a:ext>
                  </a:extLst>
                </a:gridCol>
                <a:gridCol w="683834">
                  <a:extLst>
                    <a:ext uri="{9D8B030D-6E8A-4147-A177-3AD203B41FA5}">
                      <a16:colId xmlns:a16="http://schemas.microsoft.com/office/drawing/2014/main" val="2330489810"/>
                    </a:ext>
                  </a:extLst>
                </a:gridCol>
                <a:gridCol w="516456">
                  <a:extLst>
                    <a:ext uri="{9D8B030D-6E8A-4147-A177-3AD203B41FA5}">
                      <a16:colId xmlns:a16="http://schemas.microsoft.com/office/drawing/2014/main" val="3003829667"/>
                    </a:ext>
                  </a:extLst>
                </a:gridCol>
              </a:tblGrid>
              <a:tr h="29192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solidFill>
                            <a:srgbClr val="FFFF00"/>
                          </a:solidFill>
                          <a:effectLst/>
                          <a:latin typeface="Arial Narrow" panose="020B0604020202020204" pitchFamily="34" charset="0"/>
                          <a:ea typeface="Calibri" panose="020F0502020204030204" pitchFamily="34" charset="0"/>
                          <a:cs typeface="Times New Roman" panose="02020603050405020304" pitchFamily="18" charset="0"/>
                        </a:rPr>
                        <a:t>DATA CENTER</a:t>
                      </a: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a:solidFill>
                            <a:srgbClr val="FFFF00"/>
                          </a:solidFill>
                          <a:effectLst/>
                        </a:rPr>
                        <a:t>Role</a:t>
                      </a:r>
                      <a:endParaRPr lang="en-US" sz="1200" b="1" dirty="0">
                        <a:solidFill>
                          <a:srgbClr val="FFFF00"/>
                        </a:solidFill>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b="1" dirty="0">
                          <a:solidFill>
                            <a:srgbClr val="FFFF00"/>
                          </a:solidFill>
                          <a:effectLst/>
                        </a:rPr>
                        <a:t>Inst</a:t>
                      </a:r>
                      <a:endParaRPr lang="en-US" sz="1200" b="1" dirty="0">
                        <a:solidFill>
                          <a:srgbClr val="FFFF00"/>
                        </a:solidFill>
                        <a:effectLst/>
                        <a:latin typeface="Arial Narrow" panose="020B0604020202020204" pitchFamily="34" charset="0"/>
                        <a:ea typeface="Calibri" panose="020F0502020204030204" pitchFamily="34" charset="0"/>
                        <a:cs typeface="Times New Roman" panose="02020603050405020304" pitchFamily="18" charset="0"/>
                      </a:endParaRPr>
                    </a:p>
                  </a:txBody>
                  <a:tcPr marL="21174" marR="142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3273547871"/>
                  </a:ext>
                </a:extLst>
              </a:tr>
              <a:tr h="291925">
                <a:tc>
                  <a:txBody>
                    <a:bodyPr/>
                    <a:lstStyle>
                      <a:lvl1pPr marL="0" algn="l" defTabSz="685800" rtl="0" eaLnBrk="1" latinLnBrk="0" hangingPunct="1">
                        <a:defRPr sz="1350" b="1" kern="1200">
                          <a:solidFill>
                            <a:schemeClr val="lt1"/>
                          </a:solidFill>
                          <a:latin typeface="Arial"/>
                        </a:defRPr>
                      </a:lvl1pPr>
                      <a:lvl2pPr marL="342900" algn="l" defTabSz="685800" rtl="0" eaLnBrk="1" latinLnBrk="0" hangingPunct="1">
                        <a:defRPr sz="1350" b="1" kern="1200">
                          <a:solidFill>
                            <a:schemeClr val="lt1"/>
                          </a:solidFill>
                          <a:latin typeface="Arial"/>
                        </a:defRPr>
                      </a:lvl2pPr>
                      <a:lvl3pPr marL="685800" algn="l" defTabSz="685800" rtl="0" eaLnBrk="1" latinLnBrk="0" hangingPunct="1">
                        <a:defRPr sz="1350" b="1" kern="1200">
                          <a:solidFill>
                            <a:schemeClr val="lt1"/>
                          </a:solidFill>
                          <a:latin typeface="Arial"/>
                        </a:defRPr>
                      </a:lvl3pPr>
                      <a:lvl4pPr marL="1028700" algn="l" defTabSz="685800" rtl="0" eaLnBrk="1" latinLnBrk="0" hangingPunct="1">
                        <a:defRPr sz="1350" b="1" kern="1200">
                          <a:solidFill>
                            <a:schemeClr val="lt1"/>
                          </a:solidFill>
                          <a:latin typeface="Arial"/>
                        </a:defRPr>
                      </a:lvl4pPr>
                      <a:lvl5pPr marL="1371600" algn="l" defTabSz="685800" rtl="0" eaLnBrk="1" latinLnBrk="0" hangingPunct="1">
                        <a:defRPr sz="1350" b="1" kern="1200">
                          <a:solidFill>
                            <a:schemeClr val="lt1"/>
                          </a:solidFill>
                          <a:latin typeface="Arial"/>
                        </a:defRPr>
                      </a:lvl5pPr>
                      <a:lvl6pPr marL="1714500" algn="l" defTabSz="685800" rtl="0" eaLnBrk="1" latinLnBrk="0" hangingPunct="1">
                        <a:defRPr sz="1350" b="1" kern="1200">
                          <a:solidFill>
                            <a:schemeClr val="lt1"/>
                          </a:solidFill>
                          <a:latin typeface="Arial"/>
                        </a:defRPr>
                      </a:lvl6pPr>
                      <a:lvl7pPr marL="2057400" algn="l" defTabSz="685800" rtl="0" eaLnBrk="1" latinLnBrk="0" hangingPunct="1">
                        <a:defRPr sz="1350" b="1" kern="1200">
                          <a:solidFill>
                            <a:schemeClr val="lt1"/>
                          </a:solidFill>
                          <a:latin typeface="Arial"/>
                        </a:defRPr>
                      </a:lvl7pPr>
                      <a:lvl8pPr marL="2400300" algn="l" defTabSz="685800" rtl="0" eaLnBrk="1" latinLnBrk="0" hangingPunct="1">
                        <a:defRPr sz="1350" b="1" kern="1200">
                          <a:solidFill>
                            <a:schemeClr val="lt1"/>
                          </a:solidFill>
                          <a:latin typeface="Arial"/>
                        </a:defRPr>
                      </a:lvl8pPr>
                      <a:lvl9pPr marL="2743200" algn="l" defTabSz="685800" rtl="0" eaLnBrk="1" latinLnBrk="0" hangingPunct="1">
                        <a:defRPr sz="1350" b="1" kern="1200">
                          <a:solidFill>
                            <a:schemeClr val="lt1"/>
                          </a:solidFill>
                          <a:latin typeface="Arial"/>
                        </a:defRPr>
                      </a:lvl9pPr>
                    </a:lstStyle>
                    <a:p>
                      <a:pPr marL="0" marR="0" algn="ctr">
                        <a:lnSpc>
                          <a:spcPts val="1000"/>
                        </a:lnSpc>
                        <a:spcBef>
                          <a:spcPts val="0"/>
                        </a:spcBef>
                        <a:spcAft>
                          <a:spcPts val="0"/>
                        </a:spcAft>
                      </a:pPr>
                      <a:r>
                        <a:rPr lang="en-US" sz="1200" dirty="0">
                          <a:effectLst/>
                          <a:latin typeface="Arial Narrow" panose="020B0604020202020204" pitchFamily="34" charset="0"/>
                          <a:ea typeface="Calibri" panose="020F0502020204030204" pitchFamily="34" charset="0"/>
                          <a:cs typeface="Times New Roman" panose="02020603050405020304" pitchFamily="18" charset="0"/>
                        </a:rPr>
                        <a:t>Phil Partain</a:t>
                      </a: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Arial Narrow" panose="020B0604020202020204" pitchFamily="34" charset="0"/>
                          <a:ea typeface="Calibri" panose="020F0502020204030204" pitchFamily="34" charset="0"/>
                          <a:cs typeface="Times New Roman" panose="02020603050405020304" pitchFamily="18" charset="0"/>
                        </a:rPr>
                        <a:t>SDC</a:t>
                      </a: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tc>
                  <a:txBody>
                    <a:bodyPr/>
                    <a:lstStyle>
                      <a:lvl1pPr marL="0" algn="l" defTabSz="685800" rtl="0" eaLnBrk="1" latinLnBrk="0" hangingPunct="1">
                        <a:defRPr sz="1350" kern="1200">
                          <a:solidFill>
                            <a:schemeClr val="dk1"/>
                          </a:solidFill>
                          <a:latin typeface="Arial"/>
                        </a:defRPr>
                      </a:lvl1pPr>
                      <a:lvl2pPr marL="342900" algn="l" defTabSz="685800" rtl="0" eaLnBrk="1" latinLnBrk="0" hangingPunct="1">
                        <a:defRPr sz="1350" kern="1200">
                          <a:solidFill>
                            <a:schemeClr val="dk1"/>
                          </a:solidFill>
                          <a:latin typeface="Arial"/>
                        </a:defRPr>
                      </a:lvl2pPr>
                      <a:lvl3pPr marL="685800" algn="l" defTabSz="685800" rtl="0" eaLnBrk="1" latinLnBrk="0" hangingPunct="1">
                        <a:defRPr sz="1350" kern="1200">
                          <a:solidFill>
                            <a:schemeClr val="dk1"/>
                          </a:solidFill>
                          <a:latin typeface="Arial"/>
                        </a:defRPr>
                      </a:lvl3pPr>
                      <a:lvl4pPr marL="1028700" algn="l" defTabSz="685800" rtl="0" eaLnBrk="1" latinLnBrk="0" hangingPunct="1">
                        <a:defRPr sz="1350" kern="1200">
                          <a:solidFill>
                            <a:schemeClr val="dk1"/>
                          </a:solidFill>
                          <a:latin typeface="Arial"/>
                        </a:defRPr>
                      </a:lvl4pPr>
                      <a:lvl5pPr marL="1371600" algn="l" defTabSz="685800" rtl="0" eaLnBrk="1" latinLnBrk="0" hangingPunct="1">
                        <a:defRPr sz="1350" kern="1200">
                          <a:solidFill>
                            <a:schemeClr val="dk1"/>
                          </a:solidFill>
                          <a:latin typeface="Arial"/>
                        </a:defRPr>
                      </a:lvl5pPr>
                      <a:lvl6pPr marL="1714500" algn="l" defTabSz="685800" rtl="0" eaLnBrk="1" latinLnBrk="0" hangingPunct="1">
                        <a:defRPr sz="1350" kern="1200">
                          <a:solidFill>
                            <a:schemeClr val="dk1"/>
                          </a:solidFill>
                          <a:latin typeface="Arial"/>
                        </a:defRPr>
                      </a:lvl6pPr>
                      <a:lvl7pPr marL="2057400" algn="l" defTabSz="685800" rtl="0" eaLnBrk="1" latinLnBrk="0" hangingPunct="1">
                        <a:defRPr sz="1350" kern="1200">
                          <a:solidFill>
                            <a:schemeClr val="dk1"/>
                          </a:solidFill>
                          <a:latin typeface="Arial"/>
                        </a:defRPr>
                      </a:lvl7pPr>
                      <a:lvl8pPr marL="2400300" algn="l" defTabSz="685800" rtl="0" eaLnBrk="1" latinLnBrk="0" hangingPunct="1">
                        <a:defRPr sz="1350" kern="1200">
                          <a:solidFill>
                            <a:schemeClr val="dk1"/>
                          </a:solidFill>
                          <a:latin typeface="Arial"/>
                        </a:defRPr>
                      </a:lvl8pPr>
                      <a:lvl9pPr marL="2743200" algn="l" defTabSz="685800" rtl="0" eaLnBrk="1" latinLnBrk="0" hangingPunct="1">
                        <a:defRPr sz="1350" kern="1200">
                          <a:solidFill>
                            <a:schemeClr val="dk1"/>
                          </a:solidFill>
                          <a:latin typeface="Arial"/>
                        </a:defRPr>
                      </a:lvl9pPr>
                    </a:lstStyle>
                    <a:p>
                      <a:pPr marL="0" marR="0" algn="ctr">
                        <a:lnSpc>
                          <a:spcPts val="1000"/>
                        </a:lnSpc>
                        <a:spcBef>
                          <a:spcPts val="0"/>
                        </a:spcBef>
                        <a:spcAft>
                          <a:spcPts val="0"/>
                        </a:spcAft>
                      </a:pPr>
                      <a:r>
                        <a:rPr lang="en-US" sz="1200" dirty="0">
                          <a:effectLst/>
                          <a:latin typeface="Arial Narrow" panose="020B0604020202020204" pitchFamily="34" charset="0"/>
                          <a:ea typeface="Calibri" panose="020F0502020204030204" pitchFamily="34" charset="0"/>
                          <a:cs typeface="Times New Roman" panose="02020603050405020304" pitchFamily="18" charset="0"/>
                        </a:rPr>
                        <a:t>CIRA</a:t>
                      </a:r>
                    </a:p>
                  </a:txBody>
                  <a:tcPr marL="21174" marR="142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D86CD">
                        <a:tint val="40000"/>
                      </a:srgbClr>
                    </a:solidFill>
                  </a:tcPr>
                </a:tc>
                <a:extLst>
                  <a:ext uri="{0D108BD9-81ED-4DB2-BD59-A6C34878D82A}">
                    <a16:rowId xmlns:a16="http://schemas.microsoft.com/office/drawing/2014/main" val="2797066842"/>
                  </a:ext>
                </a:extLst>
              </a:tr>
            </a:tbl>
          </a:graphicData>
        </a:graphic>
      </p:graphicFrame>
    </p:spTree>
    <p:extLst>
      <p:ext uri="{BB962C8B-B14F-4D97-AF65-F5344CB8AC3E}">
        <p14:creationId xmlns:p14="http://schemas.microsoft.com/office/powerpoint/2010/main" val="365916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9F7E73-26E5-B04F-92D6-0FCD13C92AB6}"/>
              </a:ext>
            </a:extLst>
          </p:cNvPr>
          <p:cNvPicPr>
            <a:picLocks noChangeAspect="1"/>
          </p:cNvPicPr>
          <p:nvPr/>
        </p:nvPicPr>
        <p:blipFill rotWithShape="1">
          <a:blip r:embed="rId3"/>
          <a:srcRect b="14317"/>
          <a:stretch/>
        </p:blipFill>
        <p:spPr>
          <a:xfrm>
            <a:off x="2" y="0"/>
            <a:ext cx="9143998" cy="5446437"/>
          </a:xfrm>
          <a:prstGeom prst="rect">
            <a:avLst/>
          </a:prstGeom>
          <a:ln w="19050">
            <a:noFill/>
          </a:ln>
        </p:spPr>
      </p:pic>
      <p:pic>
        <p:nvPicPr>
          <p:cNvPr id="4" name="Picture 3">
            <a:extLst>
              <a:ext uri="{FF2B5EF4-FFF2-40B4-BE49-F238E27FC236}">
                <a16:creationId xmlns:a16="http://schemas.microsoft.com/office/drawing/2014/main" id="{480A38E9-0B9C-BA4C-AD98-063600D68D64}"/>
              </a:ext>
            </a:extLst>
          </p:cNvPr>
          <p:cNvPicPr>
            <a:picLocks noChangeAspect="1"/>
          </p:cNvPicPr>
          <p:nvPr/>
        </p:nvPicPr>
        <p:blipFill rotWithShape="1">
          <a:blip r:embed="rId4"/>
          <a:srcRect b="45208"/>
          <a:stretch/>
        </p:blipFill>
        <p:spPr>
          <a:xfrm>
            <a:off x="8050682" y="1521347"/>
            <a:ext cx="1218296" cy="779655"/>
          </a:xfrm>
          <a:prstGeom prst="rect">
            <a:avLst/>
          </a:prstGeom>
        </p:spPr>
      </p:pic>
      <p:pic>
        <p:nvPicPr>
          <p:cNvPr id="5" name="Picture 4">
            <a:extLst>
              <a:ext uri="{FF2B5EF4-FFF2-40B4-BE49-F238E27FC236}">
                <a16:creationId xmlns:a16="http://schemas.microsoft.com/office/drawing/2014/main" id="{FBC1C4F2-DE06-8A4D-A20B-0F5FB437708B}"/>
              </a:ext>
            </a:extLst>
          </p:cNvPr>
          <p:cNvPicPr>
            <a:picLocks noChangeAspect="1"/>
          </p:cNvPicPr>
          <p:nvPr/>
        </p:nvPicPr>
        <p:blipFill rotWithShape="1">
          <a:blip r:embed="rId4"/>
          <a:srcRect b="45208"/>
          <a:stretch/>
        </p:blipFill>
        <p:spPr>
          <a:xfrm>
            <a:off x="7015952" y="1169551"/>
            <a:ext cx="1218296" cy="779655"/>
          </a:xfrm>
          <a:prstGeom prst="rect">
            <a:avLst/>
          </a:prstGeom>
        </p:spPr>
      </p:pic>
      <p:pic>
        <p:nvPicPr>
          <p:cNvPr id="6" name="Picture 5">
            <a:extLst>
              <a:ext uri="{FF2B5EF4-FFF2-40B4-BE49-F238E27FC236}">
                <a16:creationId xmlns:a16="http://schemas.microsoft.com/office/drawing/2014/main" id="{3AFE37C4-F856-0745-8091-5AB8DD1907B0}"/>
              </a:ext>
            </a:extLst>
          </p:cNvPr>
          <p:cNvPicPr>
            <a:picLocks noChangeAspect="1"/>
          </p:cNvPicPr>
          <p:nvPr/>
        </p:nvPicPr>
        <p:blipFill rotWithShape="1">
          <a:blip r:embed="rId4"/>
          <a:srcRect b="45208"/>
          <a:stretch/>
        </p:blipFill>
        <p:spPr>
          <a:xfrm>
            <a:off x="5953676" y="849996"/>
            <a:ext cx="1299090" cy="831360"/>
          </a:xfrm>
          <a:prstGeom prst="rect">
            <a:avLst/>
          </a:prstGeom>
        </p:spPr>
      </p:pic>
      <p:sp>
        <p:nvSpPr>
          <p:cNvPr id="2" name="Title 1">
            <a:extLst>
              <a:ext uri="{FF2B5EF4-FFF2-40B4-BE49-F238E27FC236}">
                <a16:creationId xmlns:a16="http://schemas.microsoft.com/office/drawing/2014/main" id="{334279A1-1ED4-1943-A5CB-1C8D5865F753}"/>
              </a:ext>
            </a:extLst>
          </p:cNvPr>
          <p:cNvSpPr>
            <a:spLocks noGrp="1"/>
          </p:cNvSpPr>
          <p:nvPr>
            <p:ph type="ctrTitle"/>
          </p:nvPr>
        </p:nvSpPr>
        <p:spPr>
          <a:xfrm>
            <a:off x="1210827" y="178414"/>
            <a:ext cx="6858000" cy="831360"/>
          </a:xfrm>
        </p:spPr>
        <p:txBody>
          <a:bodyPr>
            <a:normAutofit/>
          </a:bodyPr>
          <a:lstStyle/>
          <a:p>
            <a:r>
              <a:rPr lang="en-US" sz="4400" b="1" dirty="0">
                <a:latin typeface="Helvetica Neue" panose="02000503000000020004" pitchFamily="2" charset="0"/>
                <a:ea typeface="Helvetica Neue" panose="02000503000000020004" pitchFamily="2" charset="0"/>
                <a:cs typeface="Helvetica Neue" panose="02000503000000020004" pitchFamily="2" charset="0"/>
              </a:rPr>
              <a:t>INCUS</a:t>
            </a:r>
            <a:endParaRPr lang="en-US" sz="4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6F498A28-F15F-2040-96CE-E1A5A78A8CB1}"/>
              </a:ext>
            </a:extLst>
          </p:cNvPr>
          <p:cNvSpPr/>
          <p:nvPr/>
        </p:nvSpPr>
        <p:spPr>
          <a:xfrm>
            <a:off x="678708" y="2101084"/>
            <a:ext cx="7922239" cy="2354491"/>
          </a:xfrm>
          <a:prstGeom prst="rect">
            <a:avLst/>
          </a:prstGeom>
          <a:solidFill>
            <a:srgbClr val="3B556C"/>
          </a:solidFill>
          <a:ln w="19050">
            <a:solidFill>
              <a:srgbClr val="FFFF00"/>
            </a:solidFill>
          </a:ln>
        </p:spPr>
        <p:txBody>
          <a:bodyPr wrap="square">
            <a:spAutoFit/>
          </a:bodyPr>
          <a:lstStyle/>
          <a:p>
            <a:r>
              <a:rPr lang="en-US" sz="21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INCUS mission provides the first tropics-wide investigation of the evolution of the vertical transport of air and water by convective storms, one of the most influential, yet unmeasured atmospheric processes. These measurements are central to improving our capability to better predict extreme weather and their changes with warming climates. </a:t>
            </a:r>
          </a:p>
        </p:txBody>
      </p:sp>
      <p:pic>
        <p:nvPicPr>
          <p:cNvPr id="13" name="Picture 12">
            <a:extLst>
              <a:ext uri="{FF2B5EF4-FFF2-40B4-BE49-F238E27FC236}">
                <a16:creationId xmlns:a16="http://schemas.microsoft.com/office/drawing/2014/main" id="{AD3A0996-A1A0-044C-B0BA-0A826B45EBAA}"/>
              </a:ext>
            </a:extLst>
          </p:cNvPr>
          <p:cNvPicPr>
            <a:picLocks noChangeAspect="1"/>
          </p:cNvPicPr>
          <p:nvPr/>
        </p:nvPicPr>
        <p:blipFill>
          <a:blip r:embed="rId5"/>
          <a:stretch>
            <a:fillRect/>
          </a:stretch>
        </p:blipFill>
        <p:spPr>
          <a:xfrm>
            <a:off x="7862283" y="70748"/>
            <a:ext cx="1477328" cy="738664"/>
          </a:xfrm>
          <a:prstGeom prst="rect">
            <a:avLst/>
          </a:prstGeom>
        </p:spPr>
      </p:pic>
      <p:pic>
        <p:nvPicPr>
          <p:cNvPr id="3" name="Content Placeholder 2">
            <a:extLst>
              <a:ext uri="{FF2B5EF4-FFF2-40B4-BE49-F238E27FC236}">
                <a16:creationId xmlns:a16="http://schemas.microsoft.com/office/drawing/2014/main" id="{1B232513-15FE-1BDE-7A7E-64BC9B7182F4}"/>
              </a:ext>
            </a:extLst>
          </p:cNvPr>
          <p:cNvPicPr>
            <a:picLocks noChangeAspect="1"/>
          </p:cNvPicPr>
          <p:nvPr/>
        </p:nvPicPr>
        <p:blipFill>
          <a:blip r:embed="rId6"/>
          <a:stretch>
            <a:fillRect/>
          </a:stretch>
        </p:blipFill>
        <p:spPr>
          <a:xfrm>
            <a:off x="45876" y="134379"/>
            <a:ext cx="1001220" cy="465859"/>
          </a:xfrm>
          <a:prstGeom prst="rect">
            <a:avLst/>
          </a:prstGeom>
        </p:spPr>
      </p:pic>
    </p:spTree>
    <p:extLst>
      <p:ext uri="{BB962C8B-B14F-4D97-AF65-F5344CB8AC3E}">
        <p14:creationId xmlns:p14="http://schemas.microsoft.com/office/powerpoint/2010/main" val="271496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9F7E73-26E5-B04F-92D6-0FCD13C92AB6}"/>
              </a:ext>
            </a:extLst>
          </p:cNvPr>
          <p:cNvPicPr>
            <a:picLocks noChangeAspect="1"/>
          </p:cNvPicPr>
          <p:nvPr/>
        </p:nvPicPr>
        <p:blipFill rotWithShape="1">
          <a:blip r:embed="rId3"/>
          <a:srcRect b="14317"/>
          <a:stretch/>
        </p:blipFill>
        <p:spPr>
          <a:xfrm>
            <a:off x="2" y="0"/>
            <a:ext cx="9143998" cy="5446437"/>
          </a:xfrm>
          <a:prstGeom prst="rect">
            <a:avLst/>
          </a:prstGeom>
          <a:ln w="19050">
            <a:noFill/>
          </a:ln>
        </p:spPr>
      </p:pic>
      <p:pic>
        <p:nvPicPr>
          <p:cNvPr id="4" name="Picture 3">
            <a:extLst>
              <a:ext uri="{FF2B5EF4-FFF2-40B4-BE49-F238E27FC236}">
                <a16:creationId xmlns:a16="http://schemas.microsoft.com/office/drawing/2014/main" id="{480A38E9-0B9C-BA4C-AD98-063600D68D64}"/>
              </a:ext>
            </a:extLst>
          </p:cNvPr>
          <p:cNvPicPr>
            <a:picLocks noChangeAspect="1"/>
          </p:cNvPicPr>
          <p:nvPr/>
        </p:nvPicPr>
        <p:blipFill rotWithShape="1">
          <a:blip r:embed="rId4"/>
          <a:srcRect b="45208"/>
          <a:stretch/>
        </p:blipFill>
        <p:spPr>
          <a:xfrm>
            <a:off x="8050682" y="1521347"/>
            <a:ext cx="1218296" cy="779655"/>
          </a:xfrm>
          <a:prstGeom prst="rect">
            <a:avLst/>
          </a:prstGeom>
        </p:spPr>
      </p:pic>
      <p:pic>
        <p:nvPicPr>
          <p:cNvPr id="5" name="Picture 4">
            <a:extLst>
              <a:ext uri="{FF2B5EF4-FFF2-40B4-BE49-F238E27FC236}">
                <a16:creationId xmlns:a16="http://schemas.microsoft.com/office/drawing/2014/main" id="{FBC1C4F2-DE06-8A4D-A20B-0F5FB437708B}"/>
              </a:ext>
            </a:extLst>
          </p:cNvPr>
          <p:cNvPicPr>
            <a:picLocks noChangeAspect="1"/>
          </p:cNvPicPr>
          <p:nvPr/>
        </p:nvPicPr>
        <p:blipFill rotWithShape="1">
          <a:blip r:embed="rId4"/>
          <a:srcRect b="45208"/>
          <a:stretch/>
        </p:blipFill>
        <p:spPr>
          <a:xfrm>
            <a:off x="7015952" y="1169551"/>
            <a:ext cx="1218296" cy="779655"/>
          </a:xfrm>
          <a:prstGeom prst="rect">
            <a:avLst/>
          </a:prstGeom>
        </p:spPr>
      </p:pic>
      <p:pic>
        <p:nvPicPr>
          <p:cNvPr id="6" name="Picture 5">
            <a:extLst>
              <a:ext uri="{FF2B5EF4-FFF2-40B4-BE49-F238E27FC236}">
                <a16:creationId xmlns:a16="http://schemas.microsoft.com/office/drawing/2014/main" id="{3AFE37C4-F856-0745-8091-5AB8DD1907B0}"/>
              </a:ext>
            </a:extLst>
          </p:cNvPr>
          <p:cNvPicPr>
            <a:picLocks noChangeAspect="1"/>
          </p:cNvPicPr>
          <p:nvPr/>
        </p:nvPicPr>
        <p:blipFill rotWithShape="1">
          <a:blip r:embed="rId4"/>
          <a:srcRect b="45208"/>
          <a:stretch/>
        </p:blipFill>
        <p:spPr>
          <a:xfrm>
            <a:off x="5953676" y="849996"/>
            <a:ext cx="1299090" cy="831360"/>
          </a:xfrm>
          <a:prstGeom prst="rect">
            <a:avLst/>
          </a:prstGeom>
        </p:spPr>
      </p:pic>
      <p:sp>
        <p:nvSpPr>
          <p:cNvPr id="2" name="Title 1">
            <a:extLst>
              <a:ext uri="{FF2B5EF4-FFF2-40B4-BE49-F238E27FC236}">
                <a16:creationId xmlns:a16="http://schemas.microsoft.com/office/drawing/2014/main" id="{334279A1-1ED4-1943-A5CB-1C8D5865F753}"/>
              </a:ext>
            </a:extLst>
          </p:cNvPr>
          <p:cNvSpPr>
            <a:spLocks noGrp="1"/>
          </p:cNvSpPr>
          <p:nvPr>
            <p:ph type="ctrTitle"/>
          </p:nvPr>
        </p:nvSpPr>
        <p:spPr>
          <a:xfrm>
            <a:off x="1210827" y="178414"/>
            <a:ext cx="6858000" cy="831360"/>
          </a:xfrm>
        </p:spPr>
        <p:txBody>
          <a:bodyPr>
            <a:normAutofit/>
          </a:bodyPr>
          <a:lstStyle/>
          <a:p>
            <a:r>
              <a:rPr lang="en-US" sz="4400" b="1" dirty="0">
                <a:latin typeface="Helvetica Neue" panose="02000503000000020004" pitchFamily="2" charset="0"/>
                <a:ea typeface="Helvetica Neue" panose="02000503000000020004" pitchFamily="2" charset="0"/>
                <a:cs typeface="Helvetica Neue" panose="02000503000000020004" pitchFamily="2" charset="0"/>
              </a:rPr>
              <a:t>Questions?</a:t>
            </a:r>
            <a:endParaRPr lang="en-US" sz="4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3" name="Picture 12">
            <a:extLst>
              <a:ext uri="{FF2B5EF4-FFF2-40B4-BE49-F238E27FC236}">
                <a16:creationId xmlns:a16="http://schemas.microsoft.com/office/drawing/2014/main" id="{AD3A0996-A1A0-044C-B0BA-0A826B45EBAA}"/>
              </a:ext>
            </a:extLst>
          </p:cNvPr>
          <p:cNvPicPr>
            <a:picLocks noChangeAspect="1"/>
          </p:cNvPicPr>
          <p:nvPr/>
        </p:nvPicPr>
        <p:blipFill>
          <a:blip r:embed="rId5"/>
          <a:stretch>
            <a:fillRect/>
          </a:stretch>
        </p:blipFill>
        <p:spPr>
          <a:xfrm>
            <a:off x="7862283" y="70748"/>
            <a:ext cx="1477328" cy="738664"/>
          </a:xfrm>
          <a:prstGeom prst="rect">
            <a:avLst/>
          </a:prstGeom>
        </p:spPr>
      </p:pic>
      <p:pic>
        <p:nvPicPr>
          <p:cNvPr id="3" name="Content Placeholder 2">
            <a:extLst>
              <a:ext uri="{FF2B5EF4-FFF2-40B4-BE49-F238E27FC236}">
                <a16:creationId xmlns:a16="http://schemas.microsoft.com/office/drawing/2014/main" id="{1B232513-15FE-1BDE-7A7E-64BC9B7182F4}"/>
              </a:ext>
            </a:extLst>
          </p:cNvPr>
          <p:cNvPicPr>
            <a:picLocks noChangeAspect="1"/>
          </p:cNvPicPr>
          <p:nvPr/>
        </p:nvPicPr>
        <p:blipFill>
          <a:blip r:embed="rId6"/>
          <a:stretch>
            <a:fillRect/>
          </a:stretch>
        </p:blipFill>
        <p:spPr>
          <a:xfrm>
            <a:off x="45876" y="134379"/>
            <a:ext cx="1001220" cy="465859"/>
          </a:xfrm>
          <a:prstGeom prst="rect">
            <a:avLst/>
          </a:prstGeom>
        </p:spPr>
      </p:pic>
    </p:spTree>
    <p:extLst>
      <p:ext uri="{BB962C8B-B14F-4D97-AF65-F5344CB8AC3E}">
        <p14:creationId xmlns:p14="http://schemas.microsoft.com/office/powerpoint/2010/main" val="737605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E83F-455F-6146-8CF5-19B3F1AB81D9}"/>
              </a:ext>
            </a:extLst>
          </p:cNvPr>
          <p:cNvSpPr>
            <a:spLocks noGrp="1"/>
          </p:cNvSpPr>
          <p:nvPr>
            <p:ph type="title"/>
          </p:nvPr>
        </p:nvSpPr>
        <p:spPr/>
        <p:txBody>
          <a:bodyPr>
            <a:normAutofit fontScale="90000"/>
          </a:bodyPr>
          <a:lstStyle/>
          <a:p>
            <a:r>
              <a:rPr lang="en-US" dirty="0"/>
              <a:t>Unique Time Differencing (∆𝒕) Approach</a:t>
            </a:r>
            <a:br>
              <a:rPr lang="en-US" dirty="0"/>
            </a:br>
            <a:endParaRPr lang="en-US" dirty="0"/>
          </a:p>
        </p:txBody>
      </p:sp>
      <p:grpSp>
        <p:nvGrpSpPr>
          <p:cNvPr id="33" name="Group 32">
            <a:extLst>
              <a:ext uri="{FF2B5EF4-FFF2-40B4-BE49-F238E27FC236}">
                <a16:creationId xmlns:a16="http://schemas.microsoft.com/office/drawing/2014/main" id="{05E4D718-76F6-9142-8DB8-310BC78F073F}"/>
              </a:ext>
            </a:extLst>
          </p:cNvPr>
          <p:cNvGrpSpPr/>
          <p:nvPr/>
        </p:nvGrpSpPr>
        <p:grpSpPr>
          <a:xfrm>
            <a:off x="511213" y="909172"/>
            <a:ext cx="4589884" cy="2286285"/>
            <a:chOff x="4437866" y="2604970"/>
            <a:chExt cx="4589884" cy="2286285"/>
          </a:xfrm>
        </p:grpSpPr>
        <p:pic>
          <p:nvPicPr>
            <p:cNvPr id="34" name="Picture 33">
              <a:extLst>
                <a:ext uri="{FF2B5EF4-FFF2-40B4-BE49-F238E27FC236}">
                  <a16:creationId xmlns:a16="http://schemas.microsoft.com/office/drawing/2014/main" id="{06D8026B-D0FA-614F-B34A-928B1BD609BA}"/>
                </a:ext>
              </a:extLst>
            </p:cNvPr>
            <p:cNvPicPr>
              <a:picLocks noChangeAspect="1"/>
            </p:cNvPicPr>
            <p:nvPr/>
          </p:nvPicPr>
          <p:blipFill>
            <a:blip r:embed="rId2"/>
            <a:stretch>
              <a:fillRect/>
            </a:stretch>
          </p:blipFill>
          <p:spPr>
            <a:xfrm>
              <a:off x="4455059" y="2625667"/>
              <a:ext cx="1510392" cy="2265588"/>
            </a:xfrm>
            <a:prstGeom prst="rect">
              <a:avLst/>
            </a:prstGeom>
            <a:ln w="28575">
              <a:solidFill>
                <a:sysClr val="window" lastClr="FFFFFF"/>
              </a:solidFill>
            </a:ln>
          </p:spPr>
        </p:pic>
        <p:pic>
          <p:nvPicPr>
            <p:cNvPr id="35" name="Picture 34">
              <a:extLst>
                <a:ext uri="{FF2B5EF4-FFF2-40B4-BE49-F238E27FC236}">
                  <a16:creationId xmlns:a16="http://schemas.microsoft.com/office/drawing/2014/main" id="{A83097D3-98F9-7E4F-87F6-85217D29C070}"/>
                </a:ext>
              </a:extLst>
            </p:cNvPr>
            <p:cNvPicPr>
              <a:picLocks noChangeAspect="1"/>
            </p:cNvPicPr>
            <p:nvPr/>
          </p:nvPicPr>
          <p:blipFill>
            <a:blip r:embed="rId3"/>
            <a:stretch>
              <a:fillRect/>
            </a:stretch>
          </p:blipFill>
          <p:spPr>
            <a:xfrm>
              <a:off x="5984810" y="2625667"/>
              <a:ext cx="1510391" cy="2265587"/>
            </a:xfrm>
            <a:prstGeom prst="rect">
              <a:avLst/>
            </a:prstGeom>
            <a:ln w="28575">
              <a:solidFill>
                <a:sysClr val="window" lastClr="FFFFFF"/>
              </a:solidFill>
            </a:ln>
          </p:spPr>
        </p:pic>
        <p:pic>
          <p:nvPicPr>
            <p:cNvPr id="36" name="Picture 35">
              <a:extLst>
                <a:ext uri="{FF2B5EF4-FFF2-40B4-BE49-F238E27FC236}">
                  <a16:creationId xmlns:a16="http://schemas.microsoft.com/office/drawing/2014/main" id="{658B6E11-FD25-124A-86DD-324D17AD0416}"/>
                </a:ext>
              </a:extLst>
            </p:cNvPr>
            <p:cNvPicPr>
              <a:picLocks noChangeAspect="1"/>
            </p:cNvPicPr>
            <p:nvPr/>
          </p:nvPicPr>
          <p:blipFill>
            <a:blip r:embed="rId4"/>
            <a:stretch>
              <a:fillRect/>
            </a:stretch>
          </p:blipFill>
          <p:spPr>
            <a:xfrm>
              <a:off x="7515865" y="2625667"/>
              <a:ext cx="1510391" cy="2265587"/>
            </a:xfrm>
            <a:prstGeom prst="rect">
              <a:avLst/>
            </a:prstGeom>
            <a:ln w="28575">
              <a:solidFill>
                <a:sysClr val="window" lastClr="FFFFFF"/>
              </a:solidFill>
            </a:ln>
          </p:spPr>
        </p:pic>
        <p:sp>
          <p:nvSpPr>
            <p:cNvPr id="37" name="TextBox 36">
              <a:extLst>
                <a:ext uri="{FF2B5EF4-FFF2-40B4-BE49-F238E27FC236}">
                  <a16:creationId xmlns:a16="http://schemas.microsoft.com/office/drawing/2014/main" id="{A722DFA3-2A40-484F-90BC-4233EBD3E0F8}"/>
                </a:ext>
              </a:extLst>
            </p:cNvPr>
            <p:cNvSpPr txBox="1"/>
            <p:nvPr/>
          </p:nvSpPr>
          <p:spPr>
            <a:xfrm>
              <a:off x="4453075" y="2604970"/>
              <a:ext cx="892752" cy="265457"/>
            </a:xfrm>
            <a:prstGeom prst="rect">
              <a:avLst/>
            </a:prstGeom>
            <a:noFill/>
          </p:spPr>
          <p:txBody>
            <a:bodyPr wrap="square" t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725" b="0" i="0" u="none" strike="noStrike" kern="0" cap="none" spc="0" normalizeH="0" baseline="0" noProof="0" dirty="0">
                  <a:ln>
                    <a:noFill/>
                  </a:ln>
                  <a:solidFill>
                    <a:prstClr val="white"/>
                  </a:solidFill>
                  <a:effectLst/>
                  <a:uLnTx/>
                  <a:uFillTx/>
                </a:rPr>
                <a:t>t-2 min</a:t>
              </a:r>
            </a:p>
          </p:txBody>
        </p:sp>
        <p:sp>
          <p:nvSpPr>
            <p:cNvPr id="38" name="TextBox 37">
              <a:extLst>
                <a:ext uri="{FF2B5EF4-FFF2-40B4-BE49-F238E27FC236}">
                  <a16:creationId xmlns:a16="http://schemas.microsoft.com/office/drawing/2014/main" id="{9D7FCBB2-FA5A-6546-AA77-43EFC0D5792C}"/>
                </a:ext>
              </a:extLst>
            </p:cNvPr>
            <p:cNvSpPr txBox="1"/>
            <p:nvPr/>
          </p:nvSpPr>
          <p:spPr>
            <a:xfrm>
              <a:off x="6274717" y="2615478"/>
              <a:ext cx="905533" cy="265457"/>
            </a:xfrm>
            <a:prstGeom prst="rect">
              <a:avLst/>
            </a:prstGeom>
            <a:noFill/>
          </p:spPr>
          <p:txBody>
            <a:bodyPr wrap="square" t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725" b="0" i="0" u="none" strike="noStrike" kern="0" cap="none" spc="0" normalizeH="0" baseline="0" noProof="0" dirty="0">
                  <a:ln>
                    <a:noFill/>
                  </a:ln>
                  <a:solidFill>
                    <a:prstClr val="white"/>
                  </a:solidFill>
                  <a:effectLst/>
                  <a:uLnTx/>
                  <a:uFillTx/>
                </a:rPr>
                <a:t>t=0 min</a:t>
              </a:r>
            </a:p>
          </p:txBody>
        </p:sp>
        <p:sp>
          <p:nvSpPr>
            <p:cNvPr id="39" name="TextBox 38">
              <a:extLst>
                <a:ext uri="{FF2B5EF4-FFF2-40B4-BE49-F238E27FC236}">
                  <a16:creationId xmlns:a16="http://schemas.microsoft.com/office/drawing/2014/main" id="{77A8BAD3-CD95-184D-B3AB-4F50D28D6F9A}"/>
                </a:ext>
              </a:extLst>
            </p:cNvPr>
            <p:cNvSpPr txBox="1"/>
            <p:nvPr/>
          </p:nvSpPr>
          <p:spPr>
            <a:xfrm>
              <a:off x="7518552" y="2604970"/>
              <a:ext cx="1172089" cy="265457"/>
            </a:xfrm>
            <a:prstGeom prst="rect">
              <a:avLst/>
            </a:prstGeom>
            <a:noFill/>
          </p:spPr>
          <p:txBody>
            <a:bodyPr wrap="square" tIns="0" bIns="0"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725" b="0" i="0" u="none" strike="noStrike" kern="0" cap="none" spc="0" normalizeH="0" baseline="0" noProof="0" dirty="0">
                  <a:ln>
                    <a:noFill/>
                  </a:ln>
                  <a:solidFill>
                    <a:prstClr val="white"/>
                  </a:solidFill>
                  <a:effectLst/>
                  <a:uLnTx/>
                  <a:uFillTx/>
                </a:rPr>
                <a:t>t+2 min</a:t>
              </a:r>
            </a:p>
          </p:txBody>
        </p:sp>
        <p:sp>
          <p:nvSpPr>
            <p:cNvPr id="40" name="Right Arrow 39">
              <a:extLst>
                <a:ext uri="{FF2B5EF4-FFF2-40B4-BE49-F238E27FC236}">
                  <a16:creationId xmlns:a16="http://schemas.microsoft.com/office/drawing/2014/main" id="{F9C6654F-CF1A-CE48-B2BC-7D4DDBD0172D}"/>
                </a:ext>
              </a:extLst>
            </p:cNvPr>
            <p:cNvSpPr/>
            <p:nvPr/>
          </p:nvSpPr>
          <p:spPr>
            <a:xfrm>
              <a:off x="4453076" y="4343405"/>
              <a:ext cx="4573180" cy="508611"/>
            </a:xfrm>
            <a:prstGeom prst="rightArrow">
              <a:avLst/>
            </a:prstGeom>
            <a:solidFill>
              <a:sysClr val="window" lastClr="FFFFFF">
                <a:alpha val="70479"/>
              </a:sysClr>
            </a:solidFill>
            <a:ln w="19050" cap="flat" cmpd="sng" algn="ctr">
              <a:solidFill>
                <a:sysClr val="window" lastClr="FFFFFF">
                  <a:alpha val="69773"/>
                </a:sys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sp>
          <p:nvSpPr>
            <p:cNvPr id="41" name="TextBox 40">
              <a:extLst>
                <a:ext uri="{FF2B5EF4-FFF2-40B4-BE49-F238E27FC236}">
                  <a16:creationId xmlns:a16="http://schemas.microsoft.com/office/drawing/2014/main" id="{491679F1-A1E9-8846-AF43-90DBCE29A733}"/>
                </a:ext>
              </a:extLst>
            </p:cNvPr>
            <p:cNvSpPr txBox="1"/>
            <p:nvPr/>
          </p:nvSpPr>
          <p:spPr>
            <a:xfrm>
              <a:off x="5456484" y="4471585"/>
              <a:ext cx="2520178" cy="230832"/>
            </a:xfrm>
            <a:prstGeom prst="rect">
              <a:avLst/>
            </a:prstGeom>
            <a:noFill/>
          </p:spPr>
          <p:txBody>
            <a:bodyPr wrap="none" tIns="0" bIns="0" rtlCol="0">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rPr>
                <a:t>Time Evolution of Convection</a:t>
              </a:r>
            </a:p>
          </p:txBody>
        </p:sp>
        <p:cxnSp>
          <p:nvCxnSpPr>
            <p:cNvPr id="42" name="Straight Connector 41">
              <a:extLst>
                <a:ext uri="{FF2B5EF4-FFF2-40B4-BE49-F238E27FC236}">
                  <a16:creationId xmlns:a16="http://schemas.microsoft.com/office/drawing/2014/main" id="{2ECB3BED-6C04-8244-80F7-C146C771B8C2}"/>
                </a:ext>
              </a:extLst>
            </p:cNvPr>
            <p:cNvCxnSpPr/>
            <p:nvPr/>
          </p:nvCxnSpPr>
          <p:spPr>
            <a:xfrm>
              <a:off x="4453075" y="3861148"/>
              <a:ext cx="4573181" cy="0"/>
            </a:xfrm>
            <a:prstGeom prst="line">
              <a:avLst/>
            </a:prstGeom>
            <a:noFill/>
            <a:ln w="6350" cap="flat" cmpd="sng" algn="ctr">
              <a:solidFill>
                <a:srgbClr val="FFFF00"/>
              </a:solidFill>
              <a:prstDash val="solid"/>
            </a:ln>
            <a:effectLst/>
          </p:spPr>
        </p:cxnSp>
        <p:cxnSp>
          <p:nvCxnSpPr>
            <p:cNvPr id="43" name="Straight Connector 42">
              <a:extLst>
                <a:ext uri="{FF2B5EF4-FFF2-40B4-BE49-F238E27FC236}">
                  <a16:creationId xmlns:a16="http://schemas.microsoft.com/office/drawing/2014/main" id="{A1E29533-2A78-524F-B7C6-32122E5D0F66}"/>
                </a:ext>
              </a:extLst>
            </p:cNvPr>
            <p:cNvCxnSpPr/>
            <p:nvPr/>
          </p:nvCxnSpPr>
          <p:spPr>
            <a:xfrm>
              <a:off x="4448377" y="3486693"/>
              <a:ext cx="4573181" cy="0"/>
            </a:xfrm>
            <a:prstGeom prst="line">
              <a:avLst/>
            </a:prstGeom>
            <a:noFill/>
            <a:ln w="6350" cap="flat" cmpd="sng" algn="ctr">
              <a:solidFill>
                <a:srgbClr val="FFFF00"/>
              </a:solidFill>
              <a:prstDash val="solid"/>
            </a:ln>
            <a:effectLst/>
          </p:spPr>
        </p:cxnSp>
        <p:cxnSp>
          <p:nvCxnSpPr>
            <p:cNvPr id="44" name="Straight Connector 43">
              <a:extLst>
                <a:ext uri="{FF2B5EF4-FFF2-40B4-BE49-F238E27FC236}">
                  <a16:creationId xmlns:a16="http://schemas.microsoft.com/office/drawing/2014/main" id="{EDB6260C-8DEB-D74B-B82A-05DA080301C4}"/>
                </a:ext>
              </a:extLst>
            </p:cNvPr>
            <p:cNvCxnSpPr/>
            <p:nvPr/>
          </p:nvCxnSpPr>
          <p:spPr>
            <a:xfrm>
              <a:off x="4454569" y="3136204"/>
              <a:ext cx="4573181" cy="0"/>
            </a:xfrm>
            <a:prstGeom prst="line">
              <a:avLst/>
            </a:prstGeom>
            <a:noFill/>
            <a:ln w="6350" cap="flat" cmpd="sng" algn="ctr">
              <a:solidFill>
                <a:srgbClr val="FFFF00"/>
              </a:solidFill>
              <a:prstDash val="solid"/>
            </a:ln>
            <a:effectLst/>
          </p:spPr>
        </p:cxnSp>
        <p:sp>
          <p:nvSpPr>
            <p:cNvPr id="45" name="TextBox 44">
              <a:extLst>
                <a:ext uri="{FF2B5EF4-FFF2-40B4-BE49-F238E27FC236}">
                  <a16:creationId xmlns:a16="http://schemas.microsoft.com/office/drawing/2014/main" id="{28DC5424-6152-6E49-BB4B-A778E5984267}"/>
                </a:ext>
              </a:extLst>
            </p:cNvPr>
            <p:cNvSpPr txBox="1"/>
            <p:nvPr/>
          </p:nvSpPr>
          <p:spPr>
            <a:xfrm>
              <a:off x="4453075" y="3672203"/>
              <a:ext cx="1003409" cy="207749"/>
            </a:xfrm>
            <a:prstGeom prst="rect">
              <a:avLst/>
            </a:prstGeom>
            <a:noFill/>
          </p:spPr>
          <p:txBody>
            <a:bodyPr wrap="square" t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FFFF00"/>
                  </a:solidFill>
                  <a:effectLst/>
                  <a:uLnTx/>
                  <a:uFillTx/>
                </a:rPr>
                <a:t>~7,000 m</a:t>
              </a:r>
            </a:p>
          </p:txBody>
        </p:sp>
        <p:sp>
          <p:nvSpPr>
            <p:cNvPr id="46" name="TextBox 45">
              <a:extLst>
                <a:ext uri="{FF2B5EF4-FFF2-40B4-BE49-F238E27FC236}">
                  <a16:creationId xmlns:a16="http://schemas.microsoft.com/office/drawing/2014/main" id="{BB507EE3-6CE0-7049-90C5-FB5E5D5AB4BE}"/>
                </a:ext>
              </a:extLst>
            </p:cNvPr>
            <p:cNvSpPr txBox="1"/>
            <p:nvPr/>
          </p:nvSpPr>
          <p:spPr>
            <a:xfrm>
              <a:off x="4443681" y="3304853"/>
              <a:ext cx="942235" cy="207749"/>
            </a:xfrm>
            <a:prstGeom prst="rect">
              <a:avLst/>
            </a:prstGeom>
            <a:noFill/>
          </p:spPr>
          <p:txBody>
            <a:bodyPr wrap="square" t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FFFF00"/>
                  </a:solidFill>
                  <a:effectLst/>
                  <a:uLnTx/>
                  <a:uFillTx/>
                </a:rPr>
                <a:t>~8,500 m</a:t>
              </a:r>
            </a:p>
          </p:txBody>
        </p:sp>
        <p:sp>
          <p:nvSpPr>
            <p:cNvPr id="47" name="TextBox 46">
              <a:extLst>
                <a:ext uri="{FF2B5EF4-FFF2-40B4-BE49-F238E27FC236}">
                  <a16:creationId xmlns:a16="http://schemas.microsoft.com/office/drawing/2014/main" id="{7D5D9EC0-B9C3-1344-8AAA-41EA1826A12A}"/>
                </a:ext>
              </a:extLst>
            </p:cNvPr>
            <p:cNvSpPr txBox="1"/>
            <p:nvPr/>
          </p:nvSpPr>
          <p:spPr>
            <a:xfrm>
              <a:off x="4437866" y="2946005"/>
              <a:ext cx="1018618" cy="207749"/>
            </a:xfrm>
            <a:prstGeom prst="rect">
              <a:avLst/>
            </a:prstGeom>
            <a:noFill/>
          </p:spPr>
          <p:txBody>
            <a:bodyPr wrap="square" tIns="0" bIns="0"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srgbClr val="FFFF00"/>
                  </a:solidFill>
                  <a:effectLst/>
                  <a:uLnTx/>
                  <a:uFillTx/>
                </a:rPr>
                <a:t>~10,000 m</a:t>
              </a:r>
            </a:p>
          </p:txBody>
        </p:sp>
      </p:grpSp>
      <p:sp>
        <p:nvSpPr>
          <p:cNvPr id="48" name="TextBox 47">
            <a:extLst>
              <a:ext uri="{FF2B5EF4-FFF2-40B4-BE49-F238E27FC236}">
                <a16:creationId xmlns:a16="http://schemas.microsoft.com/office/drawing/2014/main" id="{4CEF1F32-E28E-284A-A731-481B0B95EB67}"/>
              </a:ext>
            </a:extLst>
          </p:cNvPr>
          <p:cNvSpPr txBox="1"/>
          <p:nvPr/>
        </p:nvSpPr>
        <p:spPr>
          <a:xfrm>
            <a:off x="893283" y="3269142"/>
            <a:ext cx="4201622" cy="369332"/>
          </a:xfrm>
          <a:prstGeom prst="rect">
            <a:avLst/>
          </a:prstGeom>
          <a:noFill/>
        </p:spPr>
        <p:txBody>
          <a:bodyPr wrap="square" rtlCol="0">
            <a:spAutoFit/>
          </a:bodyPr>
          <a:lstStyle/>
          <a:p>
            <a:r>
              <a:rPr lang="en-US" dirty="0">
                <a:solidFill>
                  <a:schemeClr val="bg1"/>
                </a:solidFill>
              </a:rPr>
              <a:t>W of 15 m/s corresponds to ~1km/min</a:t>
            </a:r>
          </a:p>
        </p:txBody>
      </p:sp>
      <p:grpSp>
        <p:nvGrpSpPr>
          <p:cNvPr id="49" name="Group 48">
            <a:extLst>
              <a:ext uri="{FF2B5EF4-FFF2-40B4-BE49-F238E27FC236}">
                <a16:creationId xmlns:a16="http://schemas.microsoft.com/office/drawing/2014/main" id="{4F8BD294-7681-9C42-AC48-96C0ABF88D29}"/>
              </a:ext>
            </a:extLst>
          </p:cNvPr>
          <p:cNvGrpSpPr/>
          <p:nvPr/>
        </p:nvGrpSpPr>
        <p:grpSpPr>
          <a:xfrm>
            <a:off x="5393114" y="2165350"/>
            <a:ext cx="3804674" cy="2264758"/>
            <a:chOff x="4873413" y="558083"/>
            <a:chExt cx="3804674" cy="2264758"/>
          </a:xfrm>
        </p:grpSpPr>
        <p:pic>
          <p:nvPicPr>
            <p:cNvPr id="50" name="Picture 49">
              <a:extLst>
                <a:ext uri="{FF2B5EF4-FFF2-40B4-BE49-F238E27FC236}">
                  <a16:creationId xmlns:a16="http://schemas.microsoft.com/office/drawing/2014/main" id="{FF309B6D-3044-0749-985E-22B1966D8265}"/>
                </a:ext>
              </a:extLst>
            </p:cNvPr>
            <p:cNvPicPr>
              <a:picLocks noChangeAspect="1"/>
            </p:cNvPicPr>
            <p:nvPr/>
          </p:nvPicPr>
          <p:blipFill>
            <a:blip r:embed="rId5"/>
            <a:stretch>
              <a:fillRect/>
            </a:stretch>
          </p:blipFill>
          <p:spPr>
            <a:xfrm>
              <a:off x="4873413" y="819803"/>
              <a:ext cx="3560956" cy="2003038"/>
            </a:xfrm>
            <a:prstGeom prst="rect">
              <a:avLst/>
            </a:prstGeom>
          </p:spPr>
        </p:pic>
        <p:sp>
          <p:nvSpPr>
            <p:cNvPr id="51" name="TextBox 50">
              <a:extLst>
                <a:ext uri="{FF2B5EF4-FFF2-40B4-BE49-F238E27FC236}">
                  <a16:creationId xmlns:a16="http://schemas.microsoft.com/office/drawing/2014/main" id="{451A4120-1275-AA4A-8E35-E46FD546F28A}"/>
                </a:ext>
              </a:extLst>
            </p:cNvPr>
            <p:cNvSpPr txBox="1"/>
            <p:nvPr/>
          </p:nvSpPr>
          <p:spPr>
            <a:xfrm>
              <a:off x="6938496" y="558083"/>
              <a:ext cx="1739591" cy="307777"/>
            </a:xfrm>
            <a:prstGeom prst="rect">
              <a:avLst/>
            </a:prstGeom>
            <a:noFill/>
          </p:spPr>
          <p:txBody>
            <a:bodyPr wrap="square" rtlCol="0">
              <a:spAutoFit/>
            </a:bodyPr>
            <a:lstStyle/>
            <a:p>
              <a:r>
                <a:rPr lang="en-US" sz="1400" dirty="0" err="1">
                  <a:solidFill>
                    <a:schemeClr val="bg1"/>
                  </a:solidFill>
                </a:rPr>
                <a:t>Exploratorium.edu</a:t>
              </a:r>
              <a:endParaRPr lang="en-US" sz="1400" dirty="0">
                <a:solidFill>
                  <a:schemeClr val="bg1"/>
                </a:solidFill>
              </a:endParaRPr>
            </a:p>
          </p:txBody>
        </p:sp>
      </p:grpSp>
      <p:sp>
        <p:nvSpPr>
          <p:cNvPr id="52" name="TextBox 51">
            <a:extLst>
              <a:ext uri="{FF2B5EF4-FFF2-40B4-BE49-F238E27FC236}">
                <a16:creationId xmlns:a16="http://schemas.microsoft.com/office/drawing/2014/main" id="{03D5FBDC-C299-DF45-AD33-0BC0AC41BBD8}"/>
              </a:ext>
            </a:extLst>
          </p:cNvPr>
          <p:cNvSpPr txBox="1"/>
          <p:nvPr/>
        </p:nvSpPr>
        <p:spPr>
          <a:xfrm>
            <a:off x="5426322" y="1111160"/>
            <a:ext cx="3560956" cy="923330"/>
          </a:xfrm>
          <a:prstGeom prst="rect">
            <a:avLst/>
          </a:prstGeom>
          <a:noFill/>
        </p:spPr>
        <p:txBody>
          <a:bodyPr wrap="square" rtlCol="0">
            <a:spAutoFit/>
          </a:bodyPr>
          <a:lstStyle/>
          <a:p>
            <a:r>
              <a:rPr lang="en-US" dirty="0">
                <a:solidFill>
                  <a:schemeClr val="bg1"/>
                </a:solidFill>
              </a:rPr>
              <a:t>Rapidly sampling the cloud state in time provides information on the storm motion and hence CMF</a:t>
            </a:r>
          </a:p>
        </p:txBody>
      </p:sp>
    </p:spTree>
    <p:extLst>
      <p:ext uri="{BB962C8B-B14F-4D97-AF65-F5344CB8AC3E}">
        <p14:creationId xmlns:p14="http://schemas.microsoft.com/office/powerpoint/2010/main" val="334980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BF315-11DB-5AC5-CE32-4D2E1939B1BB}"/>
              </a:ext>
            </a:extLst>
          </p:cNvPr>
          <p:cNvSpPr txBox="1">
            <a:spLocks/>
          </p:cNvSpPr>
          <p:nvPr/>
        </p:nvSpPr>
        <p:spPr>
          <a:xfrm>
            <a:off x="629665" y="143904"/>
            <a:ext cx="8252362" cy="818257"/>
          </a:xfrm>
          <a:prstGeom prst="rect">
            <a:avLst/>
          </a:prstGeom>
        </p:spPr>
        <p:txBody>
          <a:bodyPr>
            <a:normAutofit fontScale="97500"/>
          </a:bodyPr>
          <a:lstStyle>
            <a:lvl1pPr marL="3572" indent="0" algn="ctr" defTabSz="685800" rtl="0" eaLnBrk="1" latinLnBrk="0" hangingPunct="1">
              <a:lnSpc>
                <a:spcPct val="100000"/>
              </a:lnSpc>
              <a:spcBef>
                <a:spcPct val="0"/>
              </a:spcBef>
              <a:buNone/>
              <a:tabLst/>
              <a:defRPr sz="3000" b="1" i="0" kern="120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sz="2600" dirty="0"/>
              <a:t>INCUS Selected as Earth Ventures Mission - 3</a:t>
            </a:r>
          </a:p>
        </p:txBody>
      </p:sp>
      <p:pic>
        <p:nvPicPr>
          <p:cNvPr id="3" name="Content Placeholder 4">
            <a:extLst>
              <a:ext uri="{FF2B5EF4-FFF2-40B4-BE49-F238E27FC236}">
                <a16:creationId xmlns:a16="http://schemas.microsoft.com/office/drawing/2014/main" id="{BC95233F-9A4F-4DD9-6398-8084818232E7}"/>
              </a:ext>
            </a:extLst>
          </p:cNvPr>
          <p:cNvPicPr>
            <a:picLocks noChangeAspect="1"/>
          </p:cNvPicPr>
          <p:nvPr/>
        </p:nvPicPr>
        <p:blipFill>
          <a:blip r:embed="rId2"/>
          <a:stretch>
            <a:fillRect/>
          </a:stretch>
        </p:blipFill>
        <p:spPr>
          <a:xfrm>
            <a:off x="3894968" y="1194720"/>
            <a:ext cx="3095738" cy="2894099"/>
          </a:xfrm>
          <a:prstGeom prst="rect">
            <a:avLst/>
          </a:prstGeom>
        </p:spPr>
      </p:pic>
      <p:grpSp>
        <p:nvGrpSpPr>
          <p:cNvPr id="4" name="Group 3">
            <a:extLst>
              <a:ext uri="{FF2B5EF4-FFF2-40B4-BE49-F238E27FC236}">
                <a16:creationId xmlns:a16="http://schemas.microsoft.com/office/drawing/2014/main" id="{9D77E588-D9F3-0379-E9CC-7507BC7AA89B}"/>
              </a:ext>
            </a:extLst>
          </p:cNvPr>
          <p:cNvGrpSpPr/>
          <p:nvPr/>
        </p:nvGrpSpPr>
        <p:grpSpPr>
          <a:xfrm>
            <a:off x="6668853" y="1085780"/>
            <a:ext cx="2385658" cy="3249887"/>
            <a:chOff x="6564350" y="773473"/>
            <a:chExt cx="2385658" cy="3249887"/>
          </a:xfrm>
        </p:grpSpPr>
        <p:pic>
          <p:nvPicPr>
            <p:cNvPr id="5" name="Picture 4">
              <a:extLst>
                <a:ext uri="{FF2B5EF4-FFF2-40B4-BE49-F238E27FC236}">
                  <a16:creationId xmlns:a16="http://schemas.microsoft.com/office/drawing/2014/main" id="{6D6485C0-FAA7-9923-40EC-D7A14B83BEAD}"/>
                </a:ext>
              </a:extLst>
            </p:cNvPr>
            <p:cNvPicPr>
              <a:picLocks noChangeAspect="1"/>
            </p:cNvPicPr>
            <p:nvPr/>
          </p:nvPicPr>
          <p:blipFill>
            <a:blip r:embed="rId3"/>
            <a:stretch>
              <a:fillRect/>
            </a:stretch>
          </p:blipFill>
          <p:spPr>
            <a:xfrm>
              <a:off x="6564352" y="1246666"/>
              <a:ext cx="2385656" cy="2776694"/>
            </a:xfrm>
            <a:prstGeom prst="rect">
              <a:avLst/>
            </a:prstGeom>
          </p:spPr>
        </p:pic>
        <p:pic>
          <p:nvPicPr>
            <p:cNvPr id="6" name="Picture 5">
              <a:extLst>
                <a:ext uri="{FF2B5EF4-FFF2-40B4-BE49-F238E27FC236}">
                  <a16:creationId xmlns:a16="http://schemas.microsoft.com/office/drawing/2014/main" id="{3C581E6F-896F-F090-AD5C-963ACE27D36C}"/>
                </a:ext>
              </a:extLst>
            </p:cNvPr>
            <p:cNvPicPr>
              <a:picLocks noChangeAspect="1"/>
            </p:cNvPicPr>
            <p:nvPr/>
          </p:nvPicPr>
          <p:blipFill>
            <a:blip r:embed="rId4"/>
            <a:stretch>
              <a:fillRect/>
            </a:stretch>
          </p:blipFill>
          <p:spPr>
            <a:xfrm>
              <a:off x="6564350" y="773473"/>
              <a:ext cx="2385657" cy="530146"/>
            </a:xfrm>
            <a:prstGeom prst="rect">
              <a:avLst/>
            </a:prstGeom>
          </p:spPr>
        </p:pic>
      </p:grpSp>
      <p:pic>
        <p:nvPicPr>
          <p:cNvPr id="7" name="Picture 6">
            <a:extLst>
              <a:ext uri="{FF2B5EF4-FFF2-40B4-BE49-F238E27FC236}">
                <a16:creationId xmlns:a16="http://schemas.microsoft.com/office/drawing/2014/main" id="{02BAD0D5-C226-2F6C-C975-AD131B008FEF}"/>
              </a:ext>
            </a:extLst>
          </p:cNvPr>
          <p:cNvPicPr>
            <a:picLocks noChangeAspect="1"/>
          </p:cNvPicPr>
          <p:nvPr/>
        </p:nvPicPr>
        <p:blipFill>
          <a:blip r:embed="rId5"/>
          <a:stretch>
            <a:fillRect/>
          </a:stretch>
        </p:blipFill>
        <p:spPr>
          <a:xfrm>
            <a:off x="5131722" y="2023435"/>
            <a:ext cx="2432269" cy="2932387"/>
          </a:xfrm>
          <a:prstGeom prst="rect">
            <a:avLst/>
          </a:prstGeom>
        </p:spPr>
      </p:pic>
      <p:sp>
        <p:nvSpPr>
          <p:cNvPr id="8" name="Rectangle 7">
            <a:extLst>
              <a:ext uri="{FF2B5EF4-FFF2-40B4-BE49-F238E27FC236}">
                <a16:creationId xmlns:a16="http://schemas.microsoft.com/office/drawing/2014/main" id="{BA4E1720-51F0-2E8E-0BC8-73289DF8D8E9}"/>
              </a:ext>
            </a:extLst>
          </p:cNvPr>
          <p:cNvSpPr/>
          <p:nvPr/>
        </p:nvSpPr>
        <p:spPr>
          <a:xfrm>
            <a:off x="261973" y="1549162"/>
            <a:ext cx="3482806" cy="2185214"/>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INCUS competitively selected in November 2021</a:t>
            </a:r>
          </a:p>
          <a:p>
            <a:pPr marR="0" lvl="0" algn="l" defTabSz="457200" rtl="0" eaLnBrk="1" fontAlgn="auto" latinLnBrk="0" hangingPunct="1">
              <a:lnSpc>
                <a:spcPct val="100000"/>
              </a:lnSpc>
              <a:spcBef>
                <a:spcPts val="0"/>
              </a:spcBef>
              <a:spcAft>
                <a:spcPts val="0"/>
              </a:spcAft>
              <a:buClr>
                <a:srgbClr val="00B0F0"/>
              </a:buClr>
              <a:buSzTx/>
              <a:tabLst/>
              <a:defRPr/>
            </a:pPr>
            <a:endPar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171450" marR="0" lvl="0" indent="-171450" algn="l" defTabSz="4572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 series of new science-driven, competitively selected, low cost missions that will provide opportunity for investment in innovative Earth science”</a:t>
            </a:r>
          </a:p>
        </p:txBody>
      </p:sp>
    </p:spTree>
    <p:extLst>
      <p:ext uri="{BB962C8B-B14F-4D97-AF65-F5344CB8AC3E}">
        <p14:creationId xmlns:p14="http://schemas.microsoft.com/office/powerpoint/2010/main" val="4277737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B572-7169-5C4A-974C-712F314156FE}"/>
              </a:ext>
            </a:extLst>
          </p:cNvPr>
          <p:cNvSpPr>
            <a:spLocks noGrp="1"/>
          </p:cNvSpPr>
          <p:nvPr>
            <p:ph type="title"/>
          </p:nvPr>
        </p:nvSpPr>
        <p:spPr/>
        <p:txBody>
          <a:bodyPr/>
          <a:lstStyle/>
          <a:p>
            <a:r>
              <a:rPr lang="en-US" dirty="0"/>
              <a:t>Global Focus on Extreme Weather</a:t>
            </a:r>
          </a:p>
        </p:txBody>
      </p:sp>
      <p:grpSp>
        <p:nvGrpSpPr>
          <p:cNvPr id="14" name="Group 13">
            <a:extLst>
              <a:ext uri="{FF2B5EF4-FFF2-40B4-BE49-F238E27FC236}">
                <a16:creationId xmlns:a16="http://schemas.microsoft.com/office/drawing/2014/main" id="{7D6A4B00-4670-9C44-9E01-393A44F55C2E}"/>
              </a:ext>
            </a:extLst>
          </p:cNvPr>
          <p:cNvGrpSpPr>
            <a:grpSpLocks noChangeAspect="1"/>
          </p:cNvGrpSpPr>
          <p:nvPr/>
        </p:nvGrpSpPr>
        <p:grpSpPr>
          <a:xfrm>
            <a:off x="1767671" y="774142"/>
            <a:ext cx="5608658" cy="3805332"/>
            <a:chOff x="303066" y="749620"/>
            <a:chExt cx="3680937" cy="2508149"/>
          </a:xfrm>
        </p:grpSpPr>
        <p:pic>
          <p:nvPicPr>
            <p:cNvPr id="15" name="Picture 14">
              <a:extLst>
                <a:ext uri="{FF2B5EF4-FFF2-40B4-BE49-F238E27FC236}">
                  <a16:creationId xmlns:a16="http://schemas.microsoft.com/office/drawing/2014/main" id="{D4C23AA1-125D-6941-B0A8-112884D47E73}"/>
                </a:ext>
              </a:extLst>
            </p:cNvPr>
            <p:cNvPicPr>
              <a:picLocks noChangeAspect="1"/>
            </p:cNvPicPr>
            <p:nvPr/>
          </p:nvPicPr>
          <p:blipFill>
            <a:blip r:embed="rId2"/>
            <a:stretch>
              <a:fillRect/>
            </a:stretch>
          </p:blipFill>
          <p:spPr>
            <a:xfrm>
              <a:off x="303066" y="1102547"/>
              <a:ext cx="3534067" cy="2155222"/>
            </a:xfrm>
            <a:prstGeom prst="rect">
              <a:avLst/>
            </a:prstGeom>
          </p:spPr>
        </p:pic>
        <p:sp>
          <p:nvSpPr>
            <p:cNvPr id="16" name="TextBox 15">
              <a:extLst>
                <a:ext uri="{FF2B5EF4-FFF2-40B4-BE49-F238E27FC236}">
                  <a16:creationId xmlns:a16="http://schemas.microsoft.com/office/drawing/2014/main" id="{8E91C2DA-F21B-F848-815C-B8D763A806B3}"/>
                </a:ext>
              </a:extLst>
            </p:cNvPr>
            <p:cNvSpPr txBox="1"/>
            <p:nvPr/>
          </p:nvSpPr>
          <p:spPr>
            <a:xfrm>
              <a:off x="367654" y="749620"/>
              <a:ext cx="3616349" cy="33907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9300"/>
                  </a:solidFill>
                  <a:effectLst/>
                  <a:uLnTx/>
                  <a:uFillTx/>
                  <a:latin typeface="Arial"/>
                </a:rPr>
                <a:t>World Economic Forum (2020)</a:t>
              </a:r>
            </a:p>
          </p:txBody>
        </p:sp>
        <p:sp>
          <p:nvSpPr>
            <p:cNvPr id="17" name="Oval 16">
              <a:extLst>
                <a:ext uri="{FF2B5EF4-FFF2-40B4-BE49-F238E27FC236}">
                  <a16:creationId xmlns:a16="http://schemas.microsoft.com/office/drawing/2014/main" id="{A3EACE1C-6CB5-EB4A-AC31-C35A3D5FA6DD}"/>
                </a:ext>
              </a:extLst>
            </p:cNvPr>
            <p:cNvSpPr/>
            <p:nvPr/>
          </p:nvSpPr>
          <p:spPr>
            <a:xfrm>
              <a:off x="3104739" y="1515344"/>
              <a:ext cx="732394" cy="721091"/>
            </a:xfrm>
            <a:prstGeom prst="ellipse">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072826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608BB7-1B7B-134C-99B3-FA27D2CED782}"/>
              </a:ext>
            </a:extLst>
          </p:cNvPr>
          <p:cNvPicPr>
            <a:picLocks noChangeAspect="1"/>
          </p:cNvPicPr>
          <p:nvPr/>
        </p:nvPicPr>
        <p:blipFill rotWithShape="1">
          <a:blip r:embed="rId3">
            <a:alphaModFix amt="90000"/>
          </a:blip>
          <a:srcRect b="14317"/>
          <a:stretch/>
        </p:blipFill>
        <p:spPr>
          <a:xfrm>
            <a:off x="3" y="1"/>
            <a:ext cx="9143998" cy="5207876"/>
          </a:xfrm>
          <a:prstGeom prst="rect">
            <a:avLst/>
          </a:prstGeom>
          <a:ln w="19050">
            <a:noFill/>
          </a:ln>
        </p:spPr>
      </p:pic>
      <p:sp>
        <p:nvSpPr>
          <p:cNvPr id="7" name="Title 6">
            <a:extLst>
              <a:ext uri="{FF2B5EF4-FFF2-40B4-BE49-F238E27FC236}">
                <a16:creationId xmlns:a16="http://schemas.microsoft.com/office/drawing/2014/main" id="{F0E6FEEE-E7D0-AD40-965F-66058C5F4E86}"/>
              </a:ext>
            </a:extLst>
          </p:cNvPr>
          <p:cNvSpPr>
            <a:spLocks noGrp="1"/>
          </p:cNvSpPr>
          <p:nvPr>
            <p:ph type="title" idx="4294967295"/>
          </p:nvPr>
        </p:nvSpPr>
        <p:spPr>
          <a:xfrm>
            <a:off x="139187" y="207490"/>
            <a:ext cx="8865626" cy="433387"/>
          </a:xfrm>
        </p:spPr>
        <p:txBody>
          <a:bodyPr>
            <a:noAutofit/>
          </a:bodyPr>
          <a:lstStyle/>
          <a:p>
            <a:r>
              <a:rPr lang="en-US" sz="3150" dirty="0">
                <a:solidFill>
                  <a:srgbClr val="FFFF00"/>
                </a:solidFill>
              </a:rPr>
              <a:t>INCUS - </a:t>
            </a:r>
            <a:r>
              <a:rPr lang="en-US" sz="3150" dirty="0" err="1">
                <a:solidFill>
                  <a:srgbClr val="FFFF00"/>
                </a:solidFill>
              </a:rPr>
              <a:t>INvestigation</a:t>
            </a:r>
            <a:r>
              <a:rPr lang="en-US" sz="3150" dirty="0">
                <a:solidFill>
                  <a:srgbClr val="FFFF00"/>
                </a:solidFill>
              </a:rPr>
              <a:t> of Convective </a:t>
            </a:r>
            <a:r>
              <a:rPr lang="en-US" sz="3150" dirty="0" err="1">
                <a:solidFill>
                  <a:srgbClr val="FFFF00"/>
                </a:solidFill>
              </a:rPr>
              <a:t>UpdraftS</a:t>
            </a:r>
            <a:endParaRPr lang="en-US" sz="3150" dirty="0">
              <a:solidFill>
                <a:srgbClr val="FFFF00"/>
              </a:solidFill>
            </a:endParaRPr>
          </a:p>
        </p:txBody>
      </p:sp>
      <p:sp>
        <p:nvSpPr>
          <p:cNvPr id="175" name="TextBox 174">
            <a:extLst>
              <a:ext uri="{FF2B5EF4-FFF2-40B4-BE49-F238E27FC236}">
                <a16:creationId xmlns:a16="http://schemas.microsoft.com/office/drawing/2014/main" id="{A6A4C859-DCE6-FA47-B81E-D6E0880F653A}"/>
              </a:ext>
            </a:extLst>
          </p:cNvPr>
          <p:cNvSpPr txBox="1"/>
          <p:nvPr/>
        </p:nvSpPr>
        <p:spPr>
          <a:xfrm>
            <a:off x="279053" y="1303973"/>
            <a:ext cx="3427988" cy="3568530"/>
          </a:xfrm>
          <a:prstGeom prst="rect">
            <a:avLst/>
          </a:prstGeom>
          <a:solidFill>
            <a:srgbClr val="425D72"/>
          </a:solidFill>
          <a:ln w="19050">
            <a:solidFill>
              <a:srgbClr val="FFFF00"/>
            </a:solidFill>
          </a:ln>
        </p:spPr>
        <p:txBody>
          <a:bodyPr wrap="square" rtlCol="0">
            <a:noAutofit/>
          </a:bodyPr>
          <a:lstStyle/>
          <a:p>
            <a:pPr defTabSz="685783">
              <a:defRPr/>
            </a:pPr>
            <a:r>
              <a:rPr lang="en-US" sz="2250" b="1" dirty="0">
                <a:solidFill>
                  <a:srgbClr val="FFFF00"/>
                </a:solidFill>
                <a:latin typeface="Calibri" panose="020F0502020204030204"/>
              </a:rPr>
              <a:t>Overarching Goal: </a:t>
            </a:r>
          </a:p>
          <a:p>
            <a:pPr defTabSz="685783">
              <a:defRPr/>
            </a:pPr>
            <a:r>
              <a:rPr lang="en-US" sz="2000" b="1" dirty="0">
                <a:solidFill>
                  <a:prstClr val="white"/>
                </a:solidFill>
                <a:latin typeface="Calibri" panose="020F0502020204030204"/>
              </a:rPr>
              <a:t>To understand why, when and where tropical convective storms form, and why only some storms produce extreme weather.</a:t>
            </a:r>
          </a:p>
          <a:p>
            <a:pPr defTabSz="457189">
              <a:defRPr/>
            </a:pPr>
            <a:endParaRPr lang="en-US" sz="2000" b="1" dirty="0">
              <a:solidFill>
                <a:srgbClr val="FFFF00"/>
              </a:solidFill>
              <a:latin typeface="Arial"/>
            </a:endParaRPr>
          </a:p>
          <a:p>
            <a:pPr defTabSz="457189">
              <a:defRPr/>
            </a:pPr>
            <a:r>
              <a:rPr lang="en-US" sz="2000" b="1" dirty="0">
                <a:solidFill>
                  <a:srgbClr val="FFFF00"/>
                </a:solidFill>
                <a:latin typeface="Arial"/>
              </a:rPr>
              <a:t>First</a:t>
            </a:r>
            <a:r>
              <a:rPr lang="en-US" sz="2000" b="1" dirty="0">
                <a:solidFill>
                  <a:prstClr val="white"/>
                </a:solidFill>
                <a:latin typeface="Arial"/>
              </a:rPr>
              <a:t> global systematic investigation into CMF and its evolution within deep tropical convection</a:t>
            </a:r>
          </a:p>
        </p:txBody>
      </p:sp>
      <p:pic>
        <p:nvPicPr>
          <p:cNvPr id="171" name="Picture 170">
            <a:extLst>
              <a:ext uri="{FF2B5EF4-FFF2-40B4-BE49-F238E27FC236}">
                <a16:creationId xmlns:a16="http://schemas.microsoft.com/office/drawing/2014/main" id="{9AE016A9-0D28-8049-957D-A92C40E7A3C4}"/>
              </a:ext>
            </a:extLst>
          </p:cNvPr>
          <p:cNvPicPr>
            <a:picLocks noChangeAspect="1"/>
          </p:cNvPicPr>
          <p:nvPr/>
        </p:nvPicPr>
        <p:blipFill rotWithShape="1">
          <a:blip r:embed="rId4"/>
          <a:srcRect b="45208"/>
          <a:stretch/>
        </p:blipFill>
        <p:spPr>
          <a:xfrm>
            <a:off x="7837831" y="1339292"/>
            <a:ext cx="1218296" cy="779655"/>
          </a:xfrm>
          <a:prstGeom prst="rect">
            <a:avLst/>
          </a:prstGeom>
        </p:spPr>
      </p:pic>
      <p:pic>
        <p:nvPicPr>
          <p:cNvPr id="174" name="Picture 173">
            <a:extLst>
              <a:ext uri="{FF2B5EF4-FFF2-40B4-BE49-F238E27FC236}">
                <a16:creationId xmlns:a16="http://schemas.microsoft.com/office/drawing/2014/main" id="{4829EC74-F645-7042-8862-C9784E1B08C4}"/>
              </a:ext>
            </a:extLst>
          </p:cNvPr>
          <p:cNvPicPr>
            <a:picLocks noChangeAspect="1"/>
          </p:cNvPicPr>
          <p:nvPr/>
        </p:nvPicPr>
        <p:blipFill rotWithShape="1">
          <a:blip r:embed="rId4"/>
          <a:srcRect b="45208"/>
          <a:stretch/>
        </p:blipFill>
        <p:spPr>
          <a:xfrm>
            <a:off x="6706201" y="1030640"/>
            <a:ext cx="1218296" cy="779655"/>
          </a:xfrm>
          <a:prstGeom prst="rect">
            <a:avLst/>
          </a:prstGeom>
        </p:spPr>
      </p:pic>
      <p:pic>
        <p:nvPicPr>
          <p:cNvPr id="176" name="Picture 175">
            <a:extLst>
              <a:ext uri="{FF2B5EF4-FFF2-40B4-BE49-F238E27FC236}">
                <a16:creationId xmlns:a16="http://schemas.microsoft.com/office/drawing/2014/main" id="{0A815A05-E64D-E640-BB0B-1F759D9F3FFF}"/>
              </a:ext>
            </a:extLst>
          </p:cNvPr>
          <p:cNvPicPr>
            <a:picLocks noChangeAspect="1"/>
          </p:cNvPicPr>
          <p:nvPr/>
        </p:nvPicPr>
        <p:blipFill rotWithShape="1">
          <a:blip r:embed="rId4"/>
          <a:srcRect b="45208"/>
          <a:stretch/>
        </p:blipFill>
        <p:spPr>
          <a:xfrm>
            <a:off x="5458611" y="753544"/>
            <a:ext cx="1299090" cy="831360"/>
          </a:xfrm>
          <a:prstGeom prst="rect">
            <a:avLst/>
          </a:prstGeom>
        </p:spPr>
      </p:pic>
      <p:grpSp>
        <p:nvGrpSpPr>
          <p:cNvPr id="214" name="Group 213">
            <a:extLst>
              <a:ext uri="{FF2B5EF4-FFF2-40B4-BE49-F238E27FC236}">
                <a16:creationId xmlns:a16="http://schemas.microsoft.com/office/drawing/2014/main" id="{B25812DA-645A-404E-A8C0-CA6E7B28FC15}"/>
              </a:ext>
            </a:extLst>
          </p:cNvPr>
          <p:cNvGrpSpPr/>
          <p:nvPr/>
        </p:nvGrpSpPr>
        <p:grpSpPr>
          <a:xfrm>
            <a:off x="4179704" y="2406748"/>
            <a:ext cx="4344539" cy="2431757"/>
            <a:chOff x="3932346" y="1720654"/>
            <a:chExt cx="4957654" cy="3021260"/>
          </a:xfrm>
        </p:grpSpPr>
        <p:grpSp>
          <p:nvGrpSpPr>
            <p:cNvPr id="217" name="Group 216">
              <a:extLst>
                <a:ext uri="{FF2B5EF4-FFF2-40B4-BE49-F238E27FC236}">
                  <a16:creationId xmlns:a16="http://schemas.microsoft.com/office/drawing/2014/main" id="{70392D3C-9E87-1A4B-BCED-8A71B82EC648}"/>
                </a:ext>
              </a:extLst>
            </p:cNvPr>
            <p:cNvGrpSpPr>
              <a:grpSpLocks noChangeAspect="1"/>
            </p:cNvGrpSpPr>
            <p:nvPr/>
          </p:nvGrpSpPr>
          <p:grpSpPr>
            <a:xfrm>
              <a:off x="3932346" y="1720654"/>
              <a:ext cx="4957654" cy="3021260"/>
              <a:chOff x="3829284" y="1620770"/>
              <a:chExt cx="5502315" cy="3353183"/>
            </a:xfrm>
          </p:grpSpPr>
          <p:pic>
            <p:nvPicPr>
              <p:cNvPr id="223" name="Picture 222" descr="stormFig-v2-cloud.jpg">
                <a:extLst>
                  <a:ext uri="{FF2B5EF4-FFF2-40B4-BE49-F238E27FC236}">
                    <a16:creationId xmlns:a16="http://schemas.microsoft.com/office/drawing/2014/main" id="{F6370A76-BCF3-8745-8ED0-C57E84BE2A2A}"/>
                  </a:ext>
                </a:extLst>
              </p:cNvPr>
              <p:cNvPicPr>
                <a:picLocks noChangeAspect="1"/>
              </p:cNvPicPr>
              <p:nvPr/>
            </p:nvPicPr>
            <p:blipFill rotWithShape="1">
              <a:blip r:embed="rId5">
                <a:extLst>
                  <a:ext uri="{28A0092B-C50C-407E-A947-70E740481C1C}">
                    <a14:useLocalDpi xmlns:a14="http://schemas.microsoft.com/office/drawing/2010/main" val="0"/>
                  </a:ext>
                </a:extLst>
              </a:blip>
              <a:srcRect b="3374"/>
              <a:stretch/>
            </p:blipFill>
            <p:spPr>
              <a:xfrm>
                <a:off x="3829284" y="1620770"/>
                <a:ext cx="5502315" cy="3353183"/>
              </a:xfrm>
              <a:prstGeom prst="rect">
                <a:avLst/>
              </a:prstGeom>
            </p:spPr>
          </p:pic>
          <p:pic>
            <p:nvPicPr>
              <p:cNvPr id="224" name="Picture 223">
                <a:extLst>
                  <a:ext uri="{FF2B5EF4-FFF2-40B4-BE49-F238E27FC236}">
                    <a16:creationId xmlns:a16="http://schemas.microsoft.com/office/drawing/2014/main" id="{5A79296C-8B51-224A-BF86-7C3D60C22DE2}"/>
                  </a:ext>
                </a:extLst>
              </p:cNvPr>
              <p:cNvPicPr>
                <a:picLocks noChangeAspect="1"/>
              </p:cNvPicPr>
              <p:nvPr/>
            </p:nvPicPr>
            <p:blipFill rotWithShape="1">
              <a:blip r:embed="rId6"/>
              <a:srcRect t="14858" b="45986"/>
              <a:stretch/>
            </p:blipFill>
            <p:spPr>
              <a:xfrm>
                <a:off x="3829284" y="4508068"/>
                <a:ext cx="5502315" cy="465885"/>
              </a:xfrm>
              <a:prstGeom prst="rect">
                <a:avLst/>
              </a:prstGeom>
            </p:spPr>
          </p:pic>
        </p:grpSp>
        <p:sp>
          <p:nvSpPr>
            <p:cNvPr id="216" name="Rectangle 215">
              <a:extLst>
                <a:ext uri="{FF2B5EF4-FFF2-40B4-BE49-F238E27FC236}">
                  <a16:creationId xmlns:a16="http://schemas.microsoft.com/office/drawing/2014/main" id="{DE55283D-D99A-434F-9105-7398AD0154BD}"/>
                </a:ext>
              </a:extLst>
            </p:cNvPr>
            <p:cNvSpPr>
              <a:spLocks noChangeAspect="1"/>
            </p:cNvSpPr>
            <p:nvPr/>
          </p:nvSpPr>
          <p:spPr>
            <a:xfrm>
              <a:off x="3932847" y="1721632"/>
              <a:ext cx="4951988" cy="3018168"/>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Arial"/>
              </a:endParaRPr>
            </a:p>
          </p:txBody>
        </p:sp>
      </p:grpSp>
      <p:sp>
        <p:nvSpPr>
          <p:cNvPr id="225" name="Rectangle 224">
            <a:extLst>
              <a:ext uri="{FF2B5EF4-FFF2-40B4-BE49-F238E27FC236}">
                <a16:creationId xmlns:a16="http://schemas.microsoft.com/office/drawing/2014/main" id="{3CE3D130-7918-2E4F-BE4F-B50843745B7E}"/>
              </a:ext>
            </a:extLst>
          </p:cNvPr>
          <p:cNvSpPr/>
          <p:nvPr/>
        </p:nvSpPr>
        <p:spPr>
          <a:xfrm>
            <a:off x="4440209" y="3616669"/>
            <a:ext cx="2088888" cy="1200329"/>
          </a:xfrm>
          <a:prstGeom prst="rect">
            <a:avLst/>
          </a:prstGeom>
        </p:spPr>
        <p:txBody>
          <a:bodyPr wrap="square">
            <a:spAutoFit/>
          </a:bodyPr>
          <a:lstStyle/>
          <a:p>
            <a:pPr defTabSz="457189">
              <a:defRPr/>
            </a:pPr>
            <a:r>
              <a:rPr lang="en-US" b="1" dirty="0">
                <a:solidFill>
                  <a:srgbClr val="FFFF00"/>
                </a:solidFill>
                <a:latin typeface="Arial"/>
              </a:rPr>
              <a:t>Convective Mass Flux (CMF) = </a:t>
            </a:r>
            <a:r>
              <a:rPr lang="en-US" dirty="0">
                <a:solidFill>
                  <a:prstClr val="white"/>
                </a:solidFill>
                <a:latin typeface="Arial"/>
              </a:rPr>
              <a:t>the vertical transport of air and water</a:t>
            </a:r>
            <a:endParaRPr lang="en-US" dirty="0">
              <a:solidFill>
                <a:prstClr val="black"/>
              </a:solidFill>
              <a:latin typeface="Arial"/>
            </a:endParaRPr>
          </a:p>
        </p:txBody>
      </p:sp>
      <p:grpSp>
        <p:nvGrpSpPr>
          <p:cNvPr id="226" name="Group 225">
            <a:extLst>
              <a:ext uri="{FF2B5EF4-FFF2-40B4-BE49-F238E27FC236}">
                <a16:creationId xmlns:a16="http://schemas.microsoft.com/office/drawing/2014/main" id="{BA3AF89D-9783-F140-83FB-FC9FC5FB71C0}"/>
              </a:ext>
            </a:extLst>
          </p:cNvPr>
          <p:cNvGrpSpPr>
            <a:grpSpLocks noChangeAspect="1"/>
          </p:cNvGrpSpPr>
          <p:nvPr/>
        </p:nvGrpSpPr>
        <p:grpSpPr>
          <a:xfrm>
            <a:off x="6787307" y="4534724"/>
            <a:ext cx="1422084" cy="176901"/>
            <a:chOff x="6942331" y="4853612"/>
            <a:chExt cx="2544623" cy="316541"/>
          </a:xfrm>
        </p:grpSpPr>
        <p:cxnSp>
          <p:nvCxnSpPr>
            <p:cNvPr id="227" name="Straight Arrow Connector 226">
              <a:extLst>
                <a:ext uri="{FF2B5EF4-FFF2-40B4-BE49-F238E27FC236}">
                  <a16:creationId xmlns:a16="http://schemas.microsoft.com/office/drawing/2014/main" id="{EF570B05-36D9-3E41-9C10-C4B1A29F8131}"/>
                </a:ext>
              </a:extLst>
            </p:cNvPr>
            <p:cNvCxnSpPr>
              <a:cxnSpLocks/>
            </p:cNvCxnSpPr>
            <p:nvPr/>
          </p:nvCxnSpPr>
          <p:spPr>
            <a:xfrm flipH="1" flipV="1">
              <a:off x="8070577" y="4899992"/>
              <a:ext cx="94014" cy="22861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049D703C-7FCE-CC49-A2D8-9D269F456B0D}"/>
                </a:ext>
              </a:extLst>
            </p:cNvPr>
            <p:cNvCxnSpPr>
              <a:cxnSpLocks/>
            </p:cNvCxnSpPr>
            <p:nvPr/>
          </p:nvCxnSpPr>
          <p:spPr>
            <a:xfrm flipH="1" flipV="1">
              <a:off x="7880081" y="4902138"/>
              <a:ext cx="68956" cy="23525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9897CCA7-18EC-8D42-BB35-82EC2AE36D4F}"/>
                </a:ext>
              </a:extLst>
            </p:cNvPr>
            <p:cNvCxnSpPr>
              <a:cxnSpLocks/>
            </p:cNvCxnSpPr>
            <p:nvPr/>
          </p:nvCxnSpPr>
          <p:spPr>
            <a:xfrm flipH="1" flipV="1">
              <a:off x="8307478" y="4907831"/>
              <a:ext cx="68339" cy="21890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AD8C63FB-6A6C-5D41-B6F1-FC795109C0F7}"/>
                </a:ext>
              </a:extLst>
            </p:cNvPr>
            <p:cNvCxnSpPr>
              <a:cxnSpLocks/>
            </p:cNvCxnSpPr>
            <p:nvPr/>
          </p:nvCxnSpPr>
          <p:spPr>
            <a:xfrm flipH="1" flipV="1">
              <a:off x="8690117" y="4853612"/>
              <a:ext cx="84895" cy="2406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E0B232FD-C5CB-8846-8296-CD014D2D5428}"/>
                </a:ext>
              </a:extLst>
            </p:cNvPr>
            <p:cNvCxnSpPr>
              <a:cxnSpLocks/>
            </p:cNvCxnSpPr>
            <p:nvPr/>
          </p:nvCxnSpPr>
          <p:spPr>
            <a:xfrm flipH="1" flipV="1">
              <a:off x="8481396" y="4883429"/>
              <a:ext cx="99390" cy="2406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F5CD566C-457C-2646-A6CE-3AFC5BE11FB5}"/>
                </a:ext>
              </a:extLst>
            </p:cNvPr>
            <p:cNvCxnSpPr>
              <a:cxnSpLocks/>
            </p:cNvCxnSpPr>
            <p:nvPr/>
          </p:nvCxnSpPr>
          <p:spPr>
            <a:xfrm flipH="1" flipV="1">
              <a:off x="8907530" y="4881091"/>
              <a:ext cx="107263" cy="21570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55305B90-11B1-8747-98EE-07FD319FC98D}"/>
                </a:ext>
              </a:extLst>
            </p:cNvPr>
            <p:cNvCxnSpPr>
              <a:cxnSpLocks/>
            </p:cNvCxnSpPr>
            <p:nvPr/>
          </p:nvCxnSpPr>
          <p:spPr>
            <a:xfrm flipV="1">
              <a:off x="7348751" y="4923674"/>
              <a:ext cx="48868" cy="23172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36AA8372-9C96-2547-BF7A-97297D2FAF26}"/>
                </a:ext>
              </a:extLst>
            </p:cNvPr>
            <p:cNvCxnSpPr>
              <a:cxnSpLocks/>
            </p:cNvCxnSpPr>
            <p:nvPr/>
          </p:nvCxnSpPr>
          <p:spPr>
            <a:xfrm flipV="1">
              <a:off x="7163645" y="4930786"/>
              <a:ext cx="63758" cy="2141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AF2C8D9A-67F7-0647-BD7A-08A79DFCA299}"/>
                </a:ext>
              </a:extLst>
            </p:cNvPr>
            <p:cNvCxnSpPr>
              <a:cxnSpLocks/>
            </p:cNvCxnSpPr>
            <p:nvPr/>
          </p:nvCxnSpPr>
          <p:spPr>
            <a:xfrm flipH="1" flipV="1">
              <a:off x="7697445" y="4930786"/>
              <a:ext cx="29197" cy="2141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43EAFE07-4D7B-D242-8790-5D284A55B43A}"/>
                </a:ext>
              </a:extLst>
            </p:cNvPr>
            <p:cNvCxnSpPr>
              <a:cxnSpLocks/>
            </p:cNvCxnSpPr>
            <p:nvPr/>
          </p:nvCxnSpPr>
          <p:spPr>
            <a:xfrm flipV="1">
              <a:off x="7511090" y="4926989"/>
              <a:ext cx="48868" cy="23172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C780D06-BA3E-7541-B001-56FFAFCD1E3F}"/>
                </a:ext>
              </a:extLst>
            </p:cNvPr>
            <p:cNvCxnSpPr>
              <a:cxnSpLocks/>
            </p:cNvCxnSpPr>
            <p:nvPr/>
          </p:nvCxnSpPr>
          <p:spPr>
            <a:xfrm flipH="1" flipV="1">
              <a:off x="9109625" y="4904284"/>
              <a:ext cx="107263" cy="21570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60C18BB9-FEF8-DD47-86BB-66F20F5073BF}"/>
                </a:ext>
              </a:extLst>
            </p:cNvPr>
            <p:cNvCxnSpPr>
              <a:cxnSpLocks/>
            </p:cNvCxnSpPr>
            <p:nvPr/>
          </p:nvCxnSpPr>
          <p:spPr>
            <a:xfrm flipV="1">
              <a:off x="6942331" y="4953231"/>
              <a:ext cx="88778" cy="2169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09A74EB8-9E80-5D41-AE94-D1513AE4FFC7}"/>
                </a:ext>
              </a:extLst>
            </p:cNvPr>
            <p:cNvCxnSpPr>
              <a:cxnSpLocks/>
            </p:cNvCxnSpPr>
            <p:nvPr/>
          </p:nvCxnSpPr>
          <p:spPr>
            <a:xfrm flipH="1" flipV="1">
              <a:off x="9331599" y="4937417"/>
              <a:ext cx="155355" cy="19997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F242FCF1-5685-FA49-88E7-0FBF315D770E}"/>
              </a:ext>
            </a:extLst>
          </p:cNvPr>
          <p:cNvGrpSpPr>
            <a:grpSpLocks noChangeAspect="1"/>
          </p:cNvGrpSpPr>
          <p:nvPr/>
        </p:nvGrpSpPr>
        <p:grpSpPr>
          <a:xfrm>
            <a:off x="6724893" y="4010644"/>
            <a:ext cx="1334902" cy="198340"/>
            <a:chOff x="7002124" y="4041434"/>
            <a:chExt cx="1831696" cy="272151"/>
          </a:xfrm>
        </p:grpSpPr>
        <p:cxnSp>
          <p:nvCxnSpPr>
            <p:cNvPr id="241" name="Straight Arrow Connector 240">
              <a:extLst>
                <a:ext uri="{FF2B5EF4-FFF2-40B4-BE49-F238E27FC236}">
                  <a16:creationId xmlns:a16="http://schemas.microsoft.com/office/drawing/2014/main" id="{D8BD4E1E-EA0D-9D48-9BA1-F8017C417519}"/>
                </a:ext>
              </a:extLst>
            </p:cNvPr>
            <p:cNvCxnSpPr>
              <a:cxnSpLocks/>
            </p:cNvCxnSpPr>
            <p:nvPr/>
          </p:nvCxnSpPr>
          <p:spPr>
            <a:xfrm flipH="1" flipV="1">
              <a:off x="7784000" y="4067932"/>
              <a:ext cx="64607"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B93D857E-86BF-2846-AD2D-E2AC7F3DD491}"/>
                </a:ext>
              </a:extLst>
            </p:cNvPr>
            <p:cNvCxnSpPr>
              <a:cxnSpLocks/>
            </p:cNvCxnSpPr>
            <p:nvPr/>
          </p:nvCxnSpPr>
          <p:spPr>
            <a:xfrm flipH="1" flipV="1">
              <a:off x="7585218" y="4075047"/>
              <a:ext cx="64607" cy="19546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E5FA9228-88A3-5946-8250-EA4250BD3C74}"/>
                </a:ext>
              </a:extLst>
            </p:cNvPr>
            <p:cNvCxnSpPr>
              <a:cxnSpLocks/>
            </p:cNvCxnSpPr>
            <p:nvPr/>
          </p:nvCxnSpPr>
          <p:spPr>
            <a:xfrm flipH="1" flipV="1">
              <a:off x="8012603" y="4067932"/>
              <a:ext cx="48036"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710F7CB7-C31B-8F4A-9097-1A93E8C86780}"/>
                </a:ext>
              </a:extLst>
            </p:cNvPr>
            <p:cNvCxnSpPr>
              <a:cxnSpLocks/>
            </p:cNvCxnSpPr>
            <p:nvPr/>
          </p:nvCxnSpPr>
          <p:spPr>
            <a:xfrm flipH="1" flipV="1">
              <a:off x="8366267" y="4051369"/>
              <a:ext cx="121758"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9FB1DBDE-A68E-F043-9941-F4AA0FBB5B33}"/>
                </a:ext>
              </a:extLst>
            </p:cNvPr>
            <p:cNvCxnSpPr>
              <a:cxnSpLocks/>
            </p:cNvCxnSpPr>
            <p:nvPr/>
          </p:nvCxnSpPr>
          <p:spPr>
            <a:xfrm flipH="1" flipV="1">
              <a:off x="8218838" y="4075047"/>
              <a:ext cx="70405" cy="17890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53CB2D70-4C3D-3244-8569-42A4E5E826A1}"/>
                </a:ext>
              </a:extLst>
            </p:cNvPr>
            <p:cNvCxnSpPr>
              <a:cxnSpLocks/>
            </p:cNvCxnSpPr>
            <p:nvPr/>
          </p:nvCxnSpPr>
          <p:spPr>
            <a:xfrm flipH="1" flipV="1">
              <a:off x="8578299" y="4075047"/>
              <a:ext cx="121758" cy="17890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F3502B60-36CB-A04A-BFFB-9804147509DD}"/>
                </a:ext>
              </a:extLst>
            </p:cNvPr>
            <p:cNvCxnSpPr>
              <a:cxnSpLocks/>
            </p:cNvCxnSpPr>
            <p:nvPr/>
          </p:nvCxnSpPr>
          <p:spPr>
            <a:xfrm flipH="1" flipV="1">
              <a:off x="7207531" y="4111003"/>
              <a:ext cx="57982"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CC55DFFC-519D-0B4B-9288-2AE4350CB896}"/>
                </a:ext>
              </a:extLst>
            </p:cNvPr>
            <p:cNvCxnSpPr>
              <a:cxnSpLocks/>
            </p:cNvCxnSpPr>
            <p:nvPr/>
          </p:nvCxnSpPr>
          <p:spPr>
            <a:xfrm flipH="1" flipV="1">
              <a:off x="7002124" y="4068420"/>
              <a:ext cx="64607" cy="24516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80356D35-43EB-1247-9211-D35EE8A93432}"/>
                </a:ext>
              </a:extLst>
            </p:cNvPr>
            <p:cNvCxnSpPr>
              <a:cxnSpLocks/>
            </p:cNvCxnSpPr>
            <p:nvPr/>
          </p:nvCxnSpPr>
          <p:spPr>
            <a:xfrm flipH="1" flipV="1">
              <a:off x="7421221" y="4075047"/>
              <a:ext cx="56324" cy="23853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D73F8EBA-253B-8F40-A750-B1DC71EFE9B4}"/>
                </a:ext>
              </a:extLst>
            </p:cNvPr>
            <p:cNvCxnSpPr>
              <a:cxnSpLocks/>
            </p:cNvCxnSpPr>
            <p:nvPr/>
          </p:nvCxnSpPr>
          <p:spPr>
            <a:xfrm flipH="1" flipV="1">
              <a:off x="8784955" y="4041434"/>
              <a:ext cx="48865" cy="20540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19989E35-98F3-674A-A9CC-648450FE54A6}"/>
              </a:ext>
            </a:extLst>
          </p:cNvPr>
          <p:cNvGrpSpPr>
            <a:grpSpLocks noChangeAspect="1"/>
          </p:cNvGrpSpPr>
          <p:nvPr/>
        </p:nvGrpSpPr>
        <p:grpSpPr>
          <a:xfrm>
            <a:off x="6470779" y="3566786"/>
            <a:ext cx="1473245" cy="215724"/>
            <a:chOff x="6544841" y="3132981"/>
            <a:chExt cx="2312383" cy="338601"/>
          </a:xfrm>
        </p:grpSpPr>
        <p:cxnSp>
          <p:nvCxnSpPr>
            <p:cNvPr id="252" name="Straight Arrow Connector 251">
              <a:extLst>
                <a:ext uri="{FF2B5EF4-FFF2-40B4-BE49-F238E27FC236}">
                  <a16:creationId xmlns:a16="http://schemas.microsoft.com/office/drawing/2014/main" id="{E923FD89-B758-1A4A-AD3B-4583CD90B525}"/>
                </a:ext>
              </a:extLst>
            </p:cNvPr>
            <p:cNvCxnSpPr>
              <a:cxnSpLocks/>
            </p:cNvCxnSpPr>
            <p:nvPr/>
          </p:nvCxnSpPr>
          <p:spPr>
            <a:xfrm flipH="1" flipV="1">
              <a:off x="7595157" y="3173410"/>
              <a:ext cx="76196" cy="29817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8F5BB934-BCC8-E74E-92B0-4AD7FAFDD4D2}"/>
                </a:ext>
              </a:extLst>
            </p:cNvPr>
            <p:cNvCxnSpPr>
              <a:cxnSpLocks/>
            </p:cNvCxnSpPr>
            <p:nvPr/>
          </p:nvCxnSpPr>
          <p:spPr>
            <a:xfrm flipH="1" flipV="1">
              <a:off x="7396375" y="3180526"/>
              <a:ext cx="79516" cy="29105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F6D065AE-BE13-1848-A8FC-1FEAAA7BA351}"/>
                </a:ext>
              </a:extLst>
            </p:cNvPr>
            <p:cNvCxnSpPr>
              <a:cxnSpLocks/>
            </p:cNvCxnSpPr>
            <p:nvPr/>
          </p:nvCxnSpPr>
          <p:spPr>
            <a:xfrm flipH="1" flipV="1">
              <a:off x="7823759" y="3173410"/>
              <a:ext cx="48865" cy="2975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7663BCED-B18E-CF40-80A2-740C47D7C0C5}"/>
                </a:ext>
              </a:extLst>
            </p:cNvPr>
            <p:cNvCxnSpPr>
              <a:cxnSpLocks/>
            </p:cNvCxnSpPr>
            <p:nvPr/>
          </p:nvCxnSpPr>
          <p:spPr>
            <a:xfrm flipH="1" flipV="1">
              <a:off x="8256941" y="3137459"/>
              <a:ext cx="60878" cy="33345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a:extLst>
                <a:ext uri="{FF2B5EF4-FFF2-40B4-BE49-F238E27FC236}">
                  <a16:creationId xmlns:a16="http://schemas.microsoft.com/office/drawing/2014/main" id="{602AC4DC-317B-DD42-84D5-CDD6AE4620DE}"/>
                </a:ext>
              </a:extLst>
            </p:cNvPr>
            <p:cNvCxnSpPr>
              <a:cxnSpLocks/>
            </p:cNvCxnSpPr>
            <p:nvPr/>
          </p:nvCxnSpPr>
          <p:spPr>
            <a:xfrm flipH="1" flipV="1">
              <a:off x="8029995" y="3180525"/>
              <a:ext cx="79516" cy="29038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a:extLst>
                <a:ext uri="{FF2B5EF4-FFF2-40B4-BE49-F238E27FC236}">
                  <a16:creationId xmlns:a16="http://schemas.microsoft.com/office/drawing/2014/main" id="{09A5F9C9-5138-4544-8E33-326878AD9044}"/>
                </a:ext>
              </a:extLst>
            </p:cNvPr>
            <p:cNvCxnSpPr>
              <a:cxnSpLocks/>
            </p:cNvCxnSpPr>
            <p:nvPr/>
          </p:nvCxnSpPr>
          <p:spPr>
            <a:xfrm flipH="1" flipV="1">
              <a:off x="8450335" y="3156847"/>
              <a:ext cx="31061" cy="2721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628A215F-90AE-C34B-B06C-CDFAE2C0E557}"/>
                </a:ext>
              </a:extLst>
            </p:cNvPr>
            <p:cNvCxnSpPr>
              <a:cxnSpLocks/>
            </p:cNvCxnSpPr>
            <p:nvPr/>
          </p:nvCxnSpPr>
          <p:spPr>
            <a:xfrm flipH="1" flipV="1">
              <a:off x="7018687" y="3216481"/>
              <a:ext cx="64607" cy="25510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a:extLst>
                <a:ext uri="{FF2B5EF4-FFF2-40B4-BE49-F238E27FC236}">
                  <a16:creationId xmlns:a16="http://schemas.microsoft.com/office/drawing/2014/main" id="{A6FAC0A4-3218-9445-A4B4-04E6D1D3D950}"/>
                </a:ext>
              </a:extLst>
            </p:cNvPr>
            <p:cNvCxnSpPr>
              <a:cxnSpLocks/>
            </p:cNvCxnSpPr>
            <p:nvPr/>
          </p:nvCxnSpPr>
          <p:spPr>
            <a:xfrm flipH="1" flipV="1">
              <a:off x="6813281" y="3173899"/>
              <a:ext cx="76197" cy="25510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4D418620-49AF-B040-AC0A-1DA801F3BA26}"/>
                </a:ext>
              </a:extLst>
            </p:cNvPr>
            <p:cNvCxnSpPr>
              <a:cxnSpLocks/>
            </p:cNvCxnSpPr>
            <p:nvPr/>
          </p:nvCxnSpPr>
          <p:spPr>
            <a:xfrm flipH="1" flipV="1">
              <a:off x="7232377" y="3180525"/>
              <a:ext cx="57982" cy="29105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AF91C1A4-77DB-DD4E-8BFC-0B852A8A15EB}"/>
                </a:ext>
              </a:extLst>
            </p:cNvPr>
            <p:cNvCxnSpPr>
              <a:cxnSpLocks/>
            </p:cNvCxnSpPr>
            <p:nvPr/>
          </p:nvCxnSpPr>
          <p:spPr>
            <a:xfrm flipH="1" flipV="1">
              <a:off x="8632556" y="3183355"/>
              <a:ext cx="44098" cy="28755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98F48798-A314-7D44-91DE-7D41833AC15E}"/>
                </a:ext>
              </a:extLst>
            </p:cNvPr>
            <p:cNvCxnSpPr>
              <a:cxnSpLocks/>
            </p:cNvCxnSpPr>
            <p:nvPr/>
          </p:nvCxnSpPr>
          <p:spPr>
            <a:xfrm flipV="1">
              <a:off x="8833820" y="3180526"/>
              <a:ext cx="23404" cy="28755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BC65DD8C-D7E1-D74B-8773-304C3E037AE7}"/>
                </a:ext>
              </a:extLst>
            </p:cNvPr>
            <p:cNvCxnSpPr>
              <a:cxnSpLocks/>
            </p:cNvCxnSpPr>
            <p:nvPr/>
          </p:nvCxnSpPr>
          <p:spPr>
            <a:xfrm flipH="1" flipV="1">
              <a:off x="6544841" y="3132981"/>
              <a:ext cx="202178" cy="29601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24E9C9BC-A6BF-7C4C-9217-B29CFF3A60F3}"/>
              </a:ext>
            </a:extLst>
          </p:cNvPr>
          <p:cNvGrpSpPr>
            <a:grpSpLocks noChangeAspect="1"/>
          </p:cNvGrpSpPr>
          <p:nvPr/>
        </p:nvGrpSpPr>
        <p:grpSpPr>
          <a:xfrm>
            <a:off x="6182371" y="3240258"/>
            <a:ext cx="1848485" cy="312541"/>
            <a:chOff x="6153401" y="2709586"/>
            <a:chExt cx="2947012" cy="360695"/>
          </a:xfrm>
        </p:grpSpPr>
        <p:cxnSp>
          <p:nvCxnSpPr>
            <p:cNvPr id="265" name="Straight Arrow Connector 264">
              <a:extLst>
                <a:ext uri="{FF2B5EF4-FFF2-40B4-BE49-F238E27FC236}">
                  <a16:creationId xmlns:a16="http://schemas.microsoft.com/office/drawing/2014/main" id="{F4164E32-66DF-2E45-858C-776887AB4CE8}"/>
                </a:ext>
              </a:extLst>
            </p:cNvPr>
            <p:cNvCxnSpPr>
              <a:cxnSpLocks/>
            </p:cNvCxnSpPr>
            <p:nvPr/>
          </p:nvCxnSpPr>
          <p:spPr>
            <a:xfrm flipH="1" flipV="1">
              <a:off x="7465947" y="2736089"/>
              <a:ext cx="64607"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46A538AB-8379-A14C-BC02-ACA157436EBB}"/>
                </a:ext>
              </a:extLst>
            </p:cNvPr>
            <p:cNvCxnSpPr>
              <a:cxnSpLocks/>
            </p:cNvCxnSpPr>
            <p:nvPr/>
          </p:nvCxnSpPr>
          <p:spPr>
            <a:xfrm flipH="1" flipV="1">
              <a:off x="7267165" y="2743204"/>
              <a:ext cx="64607" cy="19546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6BFB3AD6-B310-7044-BF14-1EC2176D0748}"/>
                </a:ext>
              </a:extLst>
            </p:cNvPr>
            <p:cNvCxnSpPr>
              <a:cxnSpLocks/>
            </p:cNvCxnSpPr>
            <p:nvPr/>
          </p:nvCxnSpPr>
          <p:spPr>
            <a:xfrm flipH="1" flipV="1">
              <a:off x="7694550" y="2736089"/>
              <a:ext cx="48036"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2478F911-6ECF-824A-BB46-446710AED8ED}"/>
                </a:ext>
              </a:extLst>
            </p:cNvPr>
            <p:cNvCxnSpPr>
              <a:cxnSpLocks/>
            </p:cNvCxnSpPr>
            <p:nvPr/>
          </p:nvCxnSpPr>
          <p:spPr>
            <a:xfrm flipH="1" flipV="1">
              <a:off x="8137663" y="2709586"/>
              <a:ext cx="32309" cy="2125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911AF630-59FF-4949-8DC8-7DBFAC4C3168}"/>
                </a:ext>
              </a:extLst>
            </p:cNvPr>
            <p:cNvCxnSpPr>
              <a:cxnSpLocks/>
            </p:cNvCxnSpPr>
            <p:nvPr/>
          </p:nvCxnSpPr>
          <p:spPr>
            <a:xfrm flipH="1" flipV="1">
              <a:off x="7900785" y="2743204"/>
              <a:ext cx="70405" cy="17890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E0C7721C-FF37-C84F-A546-36D892FB0768}"/>
                </a:ext>
              </a:extLst>
            </p:cNvPr>
            <p:cNvCxnSpPr>
              <a:cxnSpLocks/>
            </p:cNvCxnSpPr>
            <p:nvPr/>
          </p:nvCxnSpPr>
          <p:spPr>
            <a:xfrm flipH="1" flipV="1">
              <a:off x="8366267" y="2709586"/>
              <a:ext cx="15737" cy="2125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2294F96C-087C-C74C-95E6-55D8C97D9624}"/>
                </a:ext>
              </a:extLst>
            </p:cNvPr>
            <p:cNvCxnSpPr>
              <a:cxnSpLocks/>
            </p:cNvCxnSpPr>
            <p:nvPr/>
          </p:nvCxnSpPr>
          <p:spPr>
            <a:xfrm flipH="1" flipV="1">
              <a:off x="6879356" y="2824898"/>
              <a:ext cx="113834" cy="24031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5D6F2CB1-53B3-0042-A994-51D2A2832004}"/>
                </a:ext>
              </a:extLst>
            </p:cNvPr>
            <p:cNvCxnSpPr>
              <a:cxnSpLocks/>
            </p:cNvCxnSpPr>
            <p:nvPr/>
          </p:nvCxnSpPr>
          <p:spPr>
            <a:xfrm flipH="1" flipV="1">
              <a:off x="6499910" y="2824898"/>
              <a:ext cx="172881" cy="2453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2818B385-CD7F-494E-97C7-7A3C747C350C}"/>
                </a:ext>
              </a:extLst>
            </p:cNvPr>
            <p:cNvCxnSpPr>
              <a:cxnSpLocks/>
            </p:cNvCxnSpPr>
            <p:nvPr/>
          </p:nvCxnSpPr>
          <p:spPr>
            <a:xfrm flipH="1" flipV="1">
              <a:off x="7103168" y="2743204"/>
              <a:ext cx="56324" cy="23853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45AA6EC4-F1CE-0E44-8558-2A672366BD02}"/>
                </a:ext>
              </a:extLst>
            </p:cNvPr>
            <p:cNvCxnSpPr>
              <a:cxnSpLocks/>
            </p:cNvCxnSpPr>
            <p:nvPr/>
          </p:nvCxnSpPr>
          <p:spPr>
            <a:xfrm flipV="1">
              <a:off x="8574161" y="2709586"/>
              <a:ext cx="31056" cy="23571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3E1FD7CB-1AF6-4846-9BFE-D48AF90C6E02}"/>
                </a:ext>
              </a:extLst>
            </p:cNvPr>
            <p:cNvCxnSpPr>
              <a:cxnSpLocks/>
            </p:cNvCxnSpPr>
            <p:nvPr/>
          </p:nvCxnSpPr>
          <p:spPr>
            <a:xfrm flipV="1">
              <a:off x="8776256" y="2788980"/>
              <a:ext cx="120714" cy="19939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6" name="Straight Arrow Connector 275">
              <a:extLst>
                <a:ext uri="{FF2B5EF4-FFF2-40B4-BE49-F238E27FC236}">
                  <a16:creationId xmlns:a16="http://schemas.microsoft.com/office/drawing/2014/main" id="{2CA4FE7E-9835-404F-B57B-2027643E3858}"/>
                </a:ext>
              </a:extLst>
            </p:cNvPr>
            <p:cNvCxnSpPr>
              <a:cxnSpLocks/>
            </p:cNvCxnSpPr>
            <p:nvPr/>
          </p:nvCxnSpPr>
          <p:spPr>
            <a:xfrm flipV="1">
              <a:off x="8948534" y="2865542"/>
              <a:ext cx="151879" cy="19572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EDDD35E0-CDBC-B942-8E80-8D34A94397AE}"/>
                </a:ext>
              </a:extLst>
            </p:cNvPr>
            <p:cNvCxnSpPr>
              <a:cxnSpLocks/>
            </p:cNvCxnSpPr>
            <p:nvPr/>
          </p:nvCxnSpPr>
          <p:spPr>
            <a:xfrm flipH="1" flipV="1">
              <a:off x="6153401" y="2842596"/>
              <a:ext cx="278715" cy="1943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9" name="Group 278">
            <a:extLst>
              <a:ext uri="{FF2B5EF4-FFF2-40B4-BE49-F238E27FC236}">
                <a16:creationId xmlns:a16="http://schemas.microsoft.com/office/drawing/2014/main" id="{91DBE868-AD3C-0145-95B0-82DE89E11232}"/>
              </a:ext>
            </a:extLst>
          </p:cNvPr>
          <p:cNvGrpSpPr>
            <a:grpSpLocks noChangeAspect="1"/>
          </p:cNvGrpSpPr>
          <p:nvPr/>
        </p:nvGrpSpPr>
        <p:grpSpPr>
          <a:xfrm>
            <a:off x="4450952" y="2590132"/>
            <a:ext cx="3386700" cy="366125"/>
            <a:chOff x="1843727" y="1220978"/>
            <a:chExt cx="6709310" cy="782932"/>
          </a:xfrm>
        </p:grpSpPr>
        <p:cxnSp>
          <p:nvCxnSpPr>
            <p:cNvPr id="280" name="Straight Arrow Connector 279">
              <a:extLst>
                <a:ext uri="{FF2B5EF4-FFF2-40B4-BE49-F238E27FC236}">
                  <a16:creationId xmlns:a16="http://schemas.microsoft.com/office/drawing/2014/main" id="{F3FEBC57-06C1-0940-8920-3588060ED82C}"/>
                </a:ext>
              </a:extLst>
            </p:cNvPr>
            <p:cNvCxnSpPr>
              <a:cxnSpLocks/>
            </p:cNvCxnSpPr>
            <p:nvPr/>
          </p:nvCxnSpPr>
          <p:spPr>
            <a:xfrm flipH="1" flipV="1">
              <a:off x="6915985" y="1619594"/>
              <a:ext cx="115124" cy="24065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a:extLst>
                <a:ext uri="{FF2B5EF4-FFF2-40B4-BE49-F238E27FC236}">
                  <a16:creationId xmlns:a16="http://schemas.microsoft.com/office/drawing/2014/main" id="{D2A55807-AABA-5F4D-9A20-CDB04B20EAC7}"/>
                </a:ext>
              </a:extLst>
            </p:cNvPr>
            <p:cNvCxnSpPr>
              <a:cxnSpLocks/>
            </p:cNvCxnSpPr>
            <p:nvPr/>
          </p:nvCxnSpPr>
          <p:spPr>
            <a:xfrm flipH="1" flipV="1">
              <a:off x="5655562" y="1706232"/>
              <a:ext cx="393504" cy="14474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id="{B9DF7606-72AC-734D-A499-7E7860065709}"/>
                </a:ext>
              </a:extLst>
            </p:cNvPr>
            <p:cNvCxnSpPr>
              <a:cxnSpLocks/>
            </p:cNvCxnSpPr>
            <p:nvPr/>
          </p:nvCxnSpPr>
          <p:spPr>
            <a:xfrm flipH="1" flipV="1">
              <a:off x="7144587" y="1520204"/>
              <a:ext cx="82816" cy="30148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a:extLst>
                <a:ext uri="{FF2B5EF4-FFF2-40B4-BE49-F238E27FC236}">
                  <a16:creationId xmlns:a16="http://schemas.microsoft.com/office/drawing/2014/main" id="{71BA08E0-4652-634C-BE07-B2DC24B5F588}"/>
                </a:ext>
              </a:extLst>
            </p:cNvPr>
            <p:cNvCxnSpPr>
              <a:cxnSpLocks/>
            </p:cNvCxnSpPr>
            <p:nvPr/>
          </p:nvCxnSpPr>
          <p:spPr>
            <a:xfrm flipV="1">
              <a:off x="7620009" y="1410383"/>
              <a:ext cx="18218" cy="29584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283">
              <a:extLst>
                <a:ext uri="{FF2B5EF4-FFF2-40B4-BE49-F238E27FC236}">
                  <a16:creationId xmlns:a16="http://schemas.microsoft.com/office/drawing/2014/main" id="{93D4B35C-DF5C-7240-981F-784B3E109129}"/>
                </a:ext>
              </a:extLst>
            </p:cNvPr>
            <p:cNvCxnSpPr>
              <a:cxnSpLocks/>
            </p:cNvCxnSpPr>
            <p:nvPr/>
          </p:nvCxnSpPr>
          <p:spPr>
            <a:xfrm flipH="1" flipV="1">
              <a:off x="7407977" y="1405413"/>
              <a:ext cx="13252" cy="30081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FA8DEDE0-6767-2444-8E28-C1BF796E0FE7}"/>
                </a:ext>
              </a:extLst>
            </p:cNvPr>
            <p:cNvCxnSpPr>
              <a:cxnSpLocks/>
            </p:cNvCxnSpPr>
            <p:nvPr/>
          </p:nvCxnSpPr>
          <p:spPr>
            <a:xfrm flipV="1">
              <a:off x="7861853" y="1400185"/>
              <a:ext cx="14916" cy="2975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6" name="Straight Arrow Connector 285">
              <a:extLst>
                <a:ext uri="{FF2B5EF4-FFF2-40B4-BE49-F238E27FC236}">
                  <a16:creationId xmlns:a16="http://schemas.microsoft.com/office/drawing/2014/main" id="{0F2B1526-E5EF-3340-A6E8-2566C4C14CA5}"/>
                </a:ext>
              </a:extLst>
            </p:cNvPr>
            <p:cNvCxnSpPr>
              <a:cxnSpLocks/>
            </p:cNvCxnSpPr>
            <p:nvPr/>
          </p:nvCxnSpPr>
          <p:spPr>
            <a:xfrm flipH="1" flipV="1">
              <a:off x="5520773" y="1860251"/>
              <a:ext cx="346638" cy="14365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a:extLst>
                <a:ext uri="{FF2B5EF4-FFF2-40B4-BE49-F238E27FC236}">
                  <a16:creationId xmlns:a16="http://schemas.microsoft.com/office/drawing/2014/main" id="{109B5D3E-C3BB-2C44-99D8-C11103146D1B}"/>
                </a:ext>
              </a:extLst>
            </p:cNvPr>
            <p:cNvCxnSpPr>
              <a:cxnSpLocks/>
            </p:cNvCxnSpPr>
            <p:nvPr/>
          </p:nvCxnSpPr>
          <p:spPr>
            <a:xfrm flipV="1">
              <a:off x="8063955" y="1429098"/>
              <a:ext cx="36440" cy="35001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8" name="Straight Arrow Connector 287">
              <a:extLst>
                <a:ext uri="{FF2B5EF4-FFF2-40B4-BE49-F238E27FC236}">
                  <a16:creationId xmlns:a16="http://schemas.microsoft.com/office/drawing/2014/main" id="{EFC785AB-3068-3D4D-B930-CA1CF8C7C187}"/>
                </a:ext>
              </a:extLst>
            </p:cNvPr>
            <p:cNvCxnSpPr>
              <a:cxnSpLocks/>
            </p:cNvCxnSpPr>
            <p:nvPr/>
          </p:nvCxnSpPr>
          <p:spPr>
            <a:xfrm flipV="1">
              <a:off x="8408508" y="1731751"/>
              <a:ext cx="144529" cy="257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0FF184AF-E3A3-1640-A159-1F663A148811}"/>
                </a:ext>
              </a:extLst>
            </p:cNvPr>
            <p:cNvCxnSpPr>
              <a:cxnSpLocks/>
            </p:cNvCxnSpPr>
            <p:nvPr/>
          </p:nvCxnSpPr>
          <p:spPr>
            <a:xfrm flipV="1">
              <a:off x="8275989" y="1451120"/>
              <a:ext cx="72882" cy="26172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a:extLst>
                <a:ext uri="{FF2B5EF4-FFF2-40B4-BE49-F238E27FC236}">
                  <a16:creationId xmlns:a16="http://schemas.microsoft.com/office/drawing/2014/main" id="{8240DCC2-0601-B04A-A3CD-0820D99ACD46}"/>
                </a:ext>
              </a:extLst>
            </p:cNvPr>
            <p:cNvCxnSpPr>
              <a:cxnSpLocks/>
            </p:cNvCxnSpPr>
            <p:nvPr/>
          </p:nvCxnSpPr>
          <p:spPr>
            <a:xfrm flipH="1" flipV="1">
              <a:off x="6747019" y="1709048"/>
              <a:ext cx="64607"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Straight Arrow Connector 290">
              <a:extLst>
                <a:ext uri="{FF2B5EF4-FFF2-40B4-BE49-F238E27FC236}">
                  <a16:creationId xmlns:a16="http://schemas.microsoft.com/office/drawing/2014/main" id="{7B9F1043-1419-C04F-98C1-2483047C738A}"/>
                </a:ext>
              </a:extLst>
            </p:cNvPr>
            <p:cNvCxnSpPr>
              <a:cxnSpLocks/>
            </p:cNvCxnSpPr>
            <p:nvPr/>
          </p:nvCxnSpPr>
          <p:spPr>
            <a:xfrm flipH="1" flipV="1">
              <a:off x="6405136" y="1779108"/>
              <a:ext cx="197771" cy="12258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79DED2D4-9B0E-2D44-AFEF-E347318E2CF2}"/>
                </a:ext>
              </a:extLst>
            </p:cNvPr>
            <p:cNvCxnSpPr>
              <a:cxnSpLocks/>
            </p:cNvCxnSpPr>
            <p:nvPr/>
          </p:nvCxnSpPr>
          <p:spPr>
            <a:xfrm flipH="1" flipV="1">
              <a:off x="6149020" y="1809172"/>
              <a:ext cx="281605" cy="13559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3" name="Straight Arrow Connector 292">
              <a:extLst>
                <a:ext uri="{FF2B5EF4-FFF2-40B4-BE49-F238E27FC236}">
                  <a16:creationId xmlns:a16="http://schemas.microsoft.com/office/drawing/2014/main" id="{0F6B79B2-5C17-D942-813B-9A5A5668116D}"/>
                </a:ext>
              </a:extLst>
            </p:cNvPr>
            <p:cNvCxnSpPr>
              <a:cxnSpLocks/>
            </p:cNvCxnSpPr>
            <p:nvPr/>
          </p:nvCxnSpPr>
          <p:spPr>
            <a:xfrm flipH="1" flipV="1">
              <a:off x="4575322" y="1654943"/>
              <a:ext cx="435676" cy="12229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Straight Arrow Connector 293">
              <a:extLst>
                <a:ext uri="{FF2B5EF4-FFF2-40B4-BE49-F238E27FC236}">
                  <a16:creationId xmlns:a16="http://schemas.microsoft.com/office/drawing/2014/main" id="{046E79F4-17FA-E349-A82E-128CBC65A047}"/>
                </a:ext>
              </a:extLst>
            </p:cNvPr>
            <p:cNvCxnSpPr>
              <a:cxnSpLocks/>
            </p:cNvCxnSpPr>
            <p:nvPr/>
          </p:nvCxnSpPr>
          <p:spPr>
            <a:xfrm flipH="1" flipV="1">
              <a:off x="4476040" y="1847657"/>
              <a:ext cx="361014" cy="8005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5" name="Straight Arrow Connector 294">
              <a:extLst>
                <a:ext uri="{FF2B5EF4-FFF2-40B4-BE49-F238E27FC236}">
                  <a16:creationId xmlns:a16="http://schemas.microsoft.com/office/drawing/2014/main" id="{901B4211-DD5B-CA47-82E0-2209855771BE}"/>
                </a:ext>
              </a:extLst>
            </p:cNvPr>
            <p:cNvCxnSpPr>
              <a:cxnSpLocks/>
            </p:cNvCxnSpPr>
            <p:nvPr/>
          </p:nvCxnSpPr>
          <p:spPr>
            <a:xfrm flipH="1" flipV="1">
              <a:off x="5118663" y="1732975"/>
              <a:ext cx="281605" cy="13559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5CED0DBF-DA7D-0148-9706-44A0AA287FB1}"/>
                </a:ext>
              </a:extLst>
            </p:cNvPr>
            <p:cNvCxnSpPr>
              <a:cxnSpLocks/>
            </p:cNvCxnSpPr>
            <p:nvPr/>
          </p:nvCxnSpPr>
          <p:spPr>
            <a:xfrm flipH="1" flipV="1">
              <a:off x="4687966" y="1479354"/>
              <a:ext cx="435676" cy="12229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7" name="Straight Arrow Connector 296">
              <a:extLst>
                <a:ext uri="{FF2B5EF4-FFF2-40B4-BE49-F238E27FC236}">
                  <a16:creationId xmlns:a16="http://schemas.microsoft.com/office/drawing/2014/main" id="{2AA001E4-2AF2-694A-AD63-E03D48D70AFB}"/>
                </a:ext>
              </a:extLst>
            </p:cNvPr>
            <p:cNvCxnSpPr>
              <a:cxnSpLocks/>
            </p:cNvCxnSpPr>
            <p:nvPr/>
          </p:nvCxnSpPr>
          <p:spPr>
            <a:xfrm flipH="1" flipV="1">
              <a:off x="5231307" y="1557386"/>
              <a:ext cx="281605" cy="13559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Straight Arrow Connector 297">
              <a:extLst>
                <a:ext uri="{FF2B5EF4-FFF2-40B4-BE49-F238E27FC236}">
                  <a16:creationId xmlns:a16="http://schemas.microsoft.com/office/drawing/2014/main" id="{6D4752E2-F020-2C45-8FB7-CCFBF20B6C6D}"/>
                </a:ext>
              </a:extLst>
            </p:cNvPr>
            <p:cNvCxnSpPr>
              <a:cxnSpLocks/>
            </p:cNvCxnSpPr>
            <p:nvPr/>
          </p:nvCxnSpPr>
          <p:spPr>
            <a:xfrm flipH="1" flipV="1">
              <a:off x="3881908" y="1632906"/>
              <a:ext cx="470457" cy="820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F3BB3D61-4AAC-1447-95D9-094ADDFB971B}"/>
                </a:ext>
              </a:extLst>
            </p:cNvPr>
            <p:cNvCxnSpPr>
              <a:cxnSpLocks/>
            </p:cNvCxnSpPr>
            <p:nvPr/>
          </p:nvCxnSpPr>
          <p:spPr>
            <a:xfrm flipH="1" flipV="1">
              <a:off x="3994552" y="1451120"/>
              <a:ext cx="470457" cy="8824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Arrow Connector 299">
              <a:extLst>
                <a:ext uri="{FF2B5EF4-FFF2-40B4-BE49-F238E27FC236}">
                  <a16:creationId xmlns:a16="http://schemas.microsoft.com/office/drawing/2014/main" id="{99CCE680-B5A7-1049-B61D-312A04E80545}"/>
                </a:ext>
              </a:extLst>
            </p:cNvPr>
            <p:cNvCxnSpPr>
              <a:cxnSpLocks/>
            </p:cNvCxnSpPr>
            <p:nvPr/>
          </p:nvCxnSpPr>
          <p:spPr>
            <a:xfrm flipH="1" flipV="1">
              <a:off x="4091295" y="1261616"/>
              <a:ext cx="470457" cy="8824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1" name="Straight Arrow Connector 300">
              <a:extLst>
                <a:ext uri="{FF2B5EF4-FFF2-40B4-BE49-F238E27FC236}">
                  <a16:creationId xmlns:a16="http://schemas.microsoft.com/office/drawing/2014/main" id="{1354A82A-C6E3-AD4F-B7AC-AC20441C1B85}"/>
                </a:ext>
              </a:extLst>
            </p:cNvPr>
            <p:cNvCxnSpPr>
              <a:cxnSpLocks/>
            </p:cNvCxnSpPr>
            <p:nvPr/>
          </p:nvCxnSpPr>
          <p:spPr>
            <a:xfrm flipH="1" flipV="1">
              <a:off x="3175567" y="1601651"/>
              <a:ext cx="470460" cy="1921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a:extLst>
                <a:ext uri="{FF2B5EF4-FFF2-40B4-BE49-F238E27FC236}">
                  <a16:creationId xmlns:a16="http://schemas.microsoft.com/office/drawing/2014/main" id="{5C6D0539-4EDC-154F-B840-7450BDB2B80A}"/>
                </a:ext>
              </a:extLst>
            </p:cNvPr>
            <p:cNvCxnSpPr>
              <a:cxnSpLocks/>
            </p:cNvCxnSpPr>
            <p:nvPr/>
          </p:nvCxnSpPr>
          <p:spPr>
            <a:xfrm flipH="1" flipV="1">
              <a:off x="3288210" y="1410383"/>
              <a:ext cx="470461" cy="3489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4B83FEE1-EB8A-274B-BE56-47C13B3FFDA0}"/>
                </a:ext>
              </a:extLst>
            </p:cNvPr>
            <p:cNvCxnSpPr>
              <a:cxnSpLocks/>
            </p:cNvCxnSpPr>
            <p:nvPr/>
          </p:nvCxnSpPr>
          <p:spPr>
            <a:xfrm flipH="1" flipV="1">
              <a:off x="3384953" y="1220978"/>
              <a:ext cx="470461" cy="3479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4" name="Straight Arrow Connector 303">
              <a:extLst>
                <a:ext uri="{FF2B5EF4-FFF2-40B4-BE49-F238E27FC236}">
                  <a16:creationId xmlns:a16="http://schemas.microsoft.com/office/drawing/2014/main" id="{B0622184-16A8-B74A-87A1-459E6B155753}"/>
                </a:ext>
              </a:extLst>
            </p:cNvPr>
            <p:cNvCxnSpPr>
              <a:cxnSpLocks/>
            </p:cNvCxnSpPr>
            <p:nvPr/>
          </p:nvCxnSpPr>
          <p:spPr>
            <a:xfrm flipH="1" flipV="1">
              <a:off x="2469226" y="1857414"/>
              <a:ext cx="470460" cy="1921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Straight Arrow Connector 304">
              <a:extLst>
                <a:ext uri="{FF2B5EF4-FFF2-40B4-BE49-F238E27FC236}">
                  <a16:creationId xmlns:a16="http://schemas.microsoft.com/office/drawing/2014/main" id="{8A6E1480-4CAA-6141-BAC3-05C290D28FB6}"/>
                </a:ext>
              </a:extLst>
            </p:cNvPr>
            <p:cNvCxnSpPr>
              <a:cxnSpLocks/>
            </p:cNvCxnSpPr>
            <p:nvPr/>
          </p:nvCxnSpPr>
          <p:spPr>
            <a:xfrm flipH="1" flipV="1">
              <a:off x="2581870" y="1618441"/>
              <a:ext cx="470456" cy="11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a:extLst>
                <a:ext uri="{FF2B5EF4-FFF2-40B4-BE49-F238E27FC236}">
                  <a16:creationId xmlns:a16="http://schemas.microsoft.com/office/drawing/2014/main" id="{F7C42C9E-67CE-3B45-B424-85A347E0B6F3}"/>
                </a:ext>
              </a:extLst>
            </p:cNvPr>
            <p:cNvCxnSpPr>
              <a:cxnSpLocks/>
            </p:cNvCxnSpPr>
            <p:nvPr/>
          </p:nvCxnSpPr>
          <p:spPr>
            <a:xfrm flipH="1">
              <a:off x="2678614" y="1400219"/>
              <a:ext cx="470460" cy="519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Straight Arrow Connector 306">
              <a:extLst>
                <a:ext uri="{FF2B5EF4-FFF2-40B4-BE49-F238E27FC236}">
                  <a16:creationId xmlns:a16="http://schemas.microsoft.com/office/drawing/2014/main" id="{674DAB75-0990-D242-989E-9AFC3479B975}"/>
                </a:ext>
              </a:extLst>
            </p:cNvPr>
            <p:cNvCxnSpPr>
              <a:cxnSpLocks/>
            </p:cNvCxnSpPr>
            <p:nvPr/>
          </p:nvCxnSpPr>
          <p:spPr>
            <a:xfrm flipH="1" flipV="1">
              <a:off x="1843727" y="1826498"/>
              <a:ext cx="470456" cy="115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Straight Arrow Connector 307">
              <a:extLst>
                <a:ext uri="{FF2B5EF4-FFF2-40B4-BE49-F238E27FC236}">
                  <a16:creationId xmlns:a16="http://schemas.microsoft.com/office/drawing/2014/main" id="{1124083C-3A48-3A44-B67B-99FBDB4B9A1C}"/>
                </a:ext>
              </a:extLst>
            </p:cNvPr>
            <p:cNvCxnSpPr>
              <a:cxnSpLocks/>
            </p:cNvCxnSpPr>
            <p:nvPr/>
          </p:nvCxnSpPr>
          <p:spPr>
            <a:xfrm flipH="1">
              <a:off x="1940471" y="1608276"/>
              <a:ext cx="470460" cy="519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Arrow Connector 308">
              <a:extLst>
                <a:ext uri="{FF2B5EF4-FFF2-40B4-BE49-F238E27FC236}">
                  <a16:creationId xmlns:a16="http://schemas.microsoft.com/office/drawing/2014/main" id="{E22E3C05-9081-6E43-B848-56140DF8ED7A}"/>
                </a:ext>
              </a:extLst>
            </p:cNvPr>
            <p:cNvCxnSpPr>
              <a:cxnSpLocks/>
            </p:cNvCxnSpPr>
            <p:nvPr/>
          </p:nvCxnSpPr>
          <p:spPr>
            <a:xfrm flipH="1" flipV="1">
              <a:off x="3198099" y="1870667"/>
              <a:ext cx="470460" cy="1921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6DA8F069-7618-7846-A40B-CE6B9A35F69C}"/>
                </a:ext>
              </a:extLst>
            </p:cNvPr>
            <p:cNvCxnSpPr>
              <a:cxnSpLocks/>
            </p:cNvCxnSpPr>
            <p:nvPr/>
          </p:nvCxnSpPr>
          <p:spPr>
            <a:xfrm flipH="1" flipV="1">
              <a:off x="3873957" y="1900485"/>
              <a:ext cx="470460" cy="1921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1" name="Group 310">
            <a:extLst>
              <a:ext uri="{FF2B5EF4-FFF2-40B4-BE49-F238E27FC236}">
                <a16:creationId xmlns:a16="http://schemas.microsoft.com/office/drawing/2014/main" id="{5571866C-7EAD-C849-AD1B-B21889278A6A}"/>
              </a:ext>
            </a:extLst>
          </p:cNvPr>
          <p:cNvGrpSpPr>
            <a:grpSpLocks noChangeAspect="1"/>
          </p:cNvGrpSpPr>
          <p:nvPr/>
        </p:nvGrpSpPr>
        <p:grpSpPr>
          <a:xfrm>
            <a:off x="6783422" y="4275897"/>
            <a:ext cx="1393920" cy="186037"/>
            <a:chOff x="7137958" y="4455560"/>
            <a:chExt cx="1964682" cy="262216"/>
          </a:xfrm>
        </p:grpSpPr>
        <p:cxnSp>
          <p:nvCxnSpPr>
            <p:cNvPr id="312" name="Straight Arrow Connector 311">
              <a:extLst>
                <a:ext uri="{FF2B5EF4-FFF2-40B4-BE49-F238E27FC236}">
                  <a16:creationId xmlns:a16="http://schemas.microsoft.com/office/drawing/2014/main" id="{F7EBCE96-7D1C-384E-885D-A9A6A396BBC0}"/>
                </a:ext>
              </a:extLst>
            </p:cNvPr>
            <p:cNvCxnSpPr>
              <a:cxnSpLocks/>
            </p:cNvCxnSpPr>
            <p:nvPr/>
          </p:nvCxnSpPr>
          <p:spPr>
            <a:xfrm flipH="1" flipV="1">
              <a:off x="7919834" y="4472123"/>
              <a:ext cx="64607"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Straight Arrow Connector 312">
              <a:extLst>
                <a:ext uri="{FF2B5EF4-FFF2-40B4-BE49-F238E27FC236}">
                  <a16:creationId xmlns:a16="http://schemas.microsoft.com/office/drawing/2014/main" id="{8990F2A6-E567-0A4C-ADAB-5824CD726135}"/>
                </a:ext>
              </a:extLst>
            </p:cNvPr>
            <p:cNvCxnSpPr>
              <a:cxnSpLocks/>
            </p:cNvCxnSpPr>
            <p:nvPr/>
          </p:nvCxnSpPr>
          <p:spPr>
            <a:xfrm flipH="1" flipV="1">
              <a:off x="7721052" y="4479238"/>
              <a:ext cx="64607" cy="19546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Straight Arrow Connector 313">
              <a:extLst>
                <a:ext uri="{FF2B5EF4-FFF2-40B4-BE49-F238E27FC236}">
                  <a16:creationId xmlns:a16="http://schemas.microsoft.com/office/drawing/2014/main" id="{C383A192-6492-B148-B2A1-0FB9E16549C5}"/>
                </a:ext>
              </a:extLst>
            </p:cNvPr>
            <p:cNvCxnSpPr>
              <a:cxnSpLocks/>
            </p:cNvCxnSpPr>
            <p:nvPr/>
          </p:nvCxnSpPr>
          <p:spPr>
            <a:xfrm flipH="1" flipV="1">
              <a:off x="8148437" y="4472123"/>
              <a:ext cx="48036"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5" name="Straight Arrow Connector 314">
              <a:extLst>
                <a:ext uri="{FF2B5EF4-FFF2-40B4-BE49-F238E27FC236}">
                  <a16:creationId xmlns:a16="http://schemas.microsoft.com/office/drawing/2014/main" id="{FE236877-5C47-E941-B997-3A04D1DE951A}"/>
                </a:ext>
              </a:extLst>
            </p:cNvPr>
            <p:cNvCxnSpPr>
              <a:cxnSpLocks/>
            </p:cNvCxnSpPr>
            <p:nvPr/>
          </p:nvCxnSpPr>
          <p:spPr>
            <a:xfrm flipH="1" flipV="1">
              <a:off x="8502101" y="4455560"/>
              <a:ext cx="121758"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a:extLst>
                <a:ext uri="{FF2B5EF4-FFF2-40B4-BE49-F238E27FC236}">
                  <a16:creationId xmlns:a16="http://schemas.microsoft.com/office/drawing/2014/main" id="{8918DB2A-164E-D645-BD09-A3611E46A88C}"/>
                </a:ext>
              </a:extLst>
            </p:cNvPr>
            <p:cNvCxnSpPr>
              <a:cxnSpLocks/>
            </p:cNvCxnSpPr>
            <p:nvPr/>
          </p:nvCxnSpPr>
          <p:spPr>
            <a:xfrm flipH="1" flipV="1">
              <a:off x="8354672" y="4479238"/>
              <a:ext cx="70405" cy="17890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Straight Arrow Connector 316">
              <a:extLst>
                <a:ext uri="{FF2B5EF4-FFF2-40B4-BE49-F238E27FC236}">
                  <a16:creationId xmlns:a16="http://schemas.microsoft.com/office/drawing/2014/main" id="{08604C01-B19E-5142-B785-4CCC6903D5F2}"/>
                </a:ext>
              </a:extLst>
            </p:cNvPr>
            <p:cNvCxnSpPr>
              <a:cxnSpLocks/>
            </p:cNvCxnSpPr>
            <p:nvPr/>
          </p:nvCxnSpPr>
          <p:spPr>
            <a:xfrm flipH="1" flipV="1">
              <a:off x="8714133" y="4479238"/>
              <a:ext cx="121758" cy="17890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8" name="Straight Arrow Connector 317">
              <a:extLst>
                <a:ext uri="{FF2B5EF4-FFF2-40B4-BE49-F238E27FC236}">
                  <a16:creationId xmlns:a16="http://schemas.microsoft.com/office/drawing/2014/main" id="{8CB481AB-5A08-4548-86BD-4883B9E66C0E}"/>
                </a:ext>
              </a:extLst>
            </p:cNvPr>
            <p:cNvCxnSpPr>
              <a:cxnSpLocks/>
            </p:cNvCxnSpPr>
            <p:nvPr/>
          </p:nvCxnSpPr>
          <p:spPr>
            <a:xfrm flipH="1" flipV="1">
              <a:off x="7343365" y="4515194"/>
              <a:ext cx="57982"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Straight Arrow Connector 318">
              <a:extLst>
                <a:ext uri="{FF2B5EF4-FFF2-40B4-BE49-F238E27FC236}">
                  <a16:creationId xmlns:a16="http://schemas.microsoft.com/office/drawing/2014/main" id="{B639A685-F6F4-FD41-953F-8A98E89A0D23}"/>
                </a:ext>
              </a:extLst>
            </p:cNvPr>
            <p:cNvCxnSpPr>
              <a:cxnSpLocks/>
            </p:cNvCxnSpPr>
            <p:nvPr/>
          </p:nvCxnSpPr>
          <p:spPr>
            <a:xfrm flipH="1" flipV="1">
              <a:off x="7137958" y="4472611"/>
              <a:ext cx="64607" cy="24516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Straight Arrow Connector 319">
              <a:extLst>
                <a:ext uri="{FF2B5EF4-FFF2-40B4-BE49-F238E27FC236}">
                  <a16:creationId xmlns:a16="http://schemas.microsoft.com/office/drawing/2014/main" id="{8EA80630-3E26-2246-975A-EE02667310BD}"/>
                </a:ext>
              </a:extLst>
            </p:cNvPr>
            <p:cNvCxnSpPr>
              <a:cxnSpLocks/>
            </p:cNvCxnSpPr>
            <p:nvPr/>
          </p:nvCxnSpPr>
          <p:spPr>
            <a:xfrm flipH="1" flipV="1">
              <a:off x="7557055" y="4479238"/>
              <a:ext cx="56324" cy="23853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1" name="Straight Arrow Connector 320">
              <a:extLst>
                <a:ext uri="{FF2B5EF4-FFF2-40B4-BE49-F238E27FC236}">
                  <a16:creationId xmlns:a16="http://schemas.microsoft.com/office/drawing/2014/main" id="{267115B1-E3E6-364C-B811-E3E0B3D49F06}"/>
                </a:ext>
              </a:extLst>
            </p:cNvPr>
            <p:cNvCxnSpPr>
              <a:cxnSpLocks/>
            </p:cNvCxnSpPr>
            <p:nvPr/>
          </p:nvCxnSpPr>
          <p:spPr>
            <a:xfrm flipH="1" flipV="1">
              <a:off x="8947285" y="4483530"/>
              <a:ext cx="155355" cy="19997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55D333DB-4C27-3442-8095-BCD40554D95A}"/>
              </a:ext>
            </a:extLst>
          </p:cNvPr>
          <p:cNvGrpSpPr>
            <a:grpSpLocks noChangeAspect="1"/>
          </p:cNvGrpSpPr>
          <p:nvPr/>
        </p:nvGrpSpPr>
        <p:grpSpPr>
          <a:xfrm>
            <a:off x="4323822" y="2951457"/>
            <a:ext cx="3958496" cy="376765"/>
            <a:chOff x="1722240" y="2256962"/>
            <a:chExt cx="7764714" cy="587779"/>
          </a:xfrm>
        </p:grpSpPr>
        <p:cxnSp>
          <p:nvCxnSpPr>
            <p:cNvPr id="336" name="Straight Arrow Connector 335">
              <a:extLst>
                <a:ext uri="{FF2B5EF4-FFF2-40B4-BE49-F238E27FC236}">
                  <a16:creationId xmlns:a16="http://schemas.microsoft.com/office/drawing/2014/main" id="{61289824-ED53-844A-B239-73EC92D636D3}"/>
                </a:ext>
              </a:extLst>
            </p:cNvPr>
            <p:cNvCxnSpPr>
              <a:cxnSpLocks/>
            </p:cNvCxnSpPr>
            <p:nvPr/>
          </p:nvCxnSpPr>
          <p:spPr>
            <a:xfrm flipH="1" flipV="1">
              <a:off x="6215686" y="2650441"/>
              <a:ext cx="278715" cy="1943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DC8A20BB-36A2-9342-B68B-F04FB971ADEF}"/>
                </a:ext>
              </a:extLst>
            </p:cNvPr>
            <p:cNvCxnSpPr>
              <a:cxnSpLocks/>
            </p:cNvCxnSpPr>
            <p:nvPr/>
          </p:nvCxnSpPr>
          <p:spPr>
            <a:xfrm flipH="1" flipV="1">
              <a:off x="7386434" y="2358405"/>
              <a:ext cx="64607"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8D89C371-D572-D542-AAF3-C4C0833656AA}"/>
                </a:ext>
              </a:extLst>
            </p:cNvPr>
            <p:cNvCxnSpPr>
              <a:cxnSpLocks/>
            </p:cNvCxnSpPr>
            <p:nvPr/>
          </p:nvCxnSpPr>
          <p:spPr>
            <a:xfrm flipH="1" flipV="1">
              <a:off x="7127195" y="2365520"/>
              <a:ext cx="125065" cy="19546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9" name="Straight Arrow Connector 338">
              <a:extLst>
                <a:ext uri="{FF2B5EF4-FFF2-40B4-BE49-F238E27FC236}">
                  <a16:creationId xmlns:a16="http://schemas.microsoft.com/office/drawing/2014/main" id="{AB1179E9-8828-8D4A-9C3E-2CA0B899873B}"/>
                </a:ext>
              </a:extLst>
            </p:cNvPr>
            <p:cNvCxnSpPr>
              <a:cxnSpLocks/>
            </p:cNvCxnSpPr>
            <p:nvPr/>
          </p:nvCxnSpPr>
          <p:spPr>
            <a:xfrm flipH="1" flipV="1">
              <a:off x="7615037" y="2358405"/>
              <a:ext cx="48036"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0" name="Straight Arrow Connector 339">
              <a:extLst>
                <a:ext uri="{FF2B5EF4-FFF2-40B4-BE49-F238E27FC236}">
                  <a16:creationId xmlns:a16="http://schemas.microsoft.com/office/drawing/2014/main" id="{7C4221EE-95F5-8C43-A831-E04BEC7F6C44}"/>
                </a:ext>
              </a:extLst>
            </p:cNvPr>
            <p:cNvCxnSpPr>
              <a:cxnSpLocks/>
            </p:cNvCxnSpPr>
            <p:nvPr/>
          </p:nvCxnSpPr>
          <p:spPr>
            <a:xfrm flipV="1">
              <a:off x="8090459" y="2314845"/>
              <a:ext cx="128379" cy="2295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1" name="Straight Arrow Connector 340">
              <a:extLst>
                <a:ext uri="{FF2B5EF4-FFF2-40B4-BE49-F238E27FC236}">
                  <a16:creationId xmlns:a16="http://schemas.microsoft.com/office/drawing/2014/main" id="{9DBB5A92-8194-5C48-8876-EE6B6590A41D}"/>
                </a:ext>
              </a:extLst>
            </p:cNvPr>
            <p:cNvCxnSpPr>
              <a:cxnSpLocks/>
            </p:cNvCxnSpPr>
            <p:nvPr/>
          </p:nvCxnSpPr>
          <p:spPr>
            <a:xfrm flipH="1" flipV="1">
              <a:off x="7848607" y="2314845"/>
              <a:ext cx="43071" cy="2295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Straight Arrow Connector 341">
              <a:extLst>
                <a:ext uri="{FF2B5EF4-FFF2-40B4-BE49-F238E27FC236}">
                  <a16:creationId xmlns:a16="http://schemas.microsoft.com/office/drawing/2014/main" id="{27E40CE0-2627-CD47-97C0-F9F747F475D9}"/>
                </a:ext>
              </a:extLst>
            </p:cNvPr>
            <p:cNvCxnSpPr>
              <a:cxnSpLocks/>
            </p:cNvCxnSpPr>
            <p:nvPr/>
          </p:nvCxnSpPr>
          <p:spPr>
            <a:xfrm flipV="1">
              <a:off x="8302491" y="2365520"/>
              <a:ext cx="147843" cy="17890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3" name="Straight Arrow Connector 342">
              <a:extLst>
                <a:ext uri="{FF2B5EF4-FFF2-40B4-BE49-F238E27FC236}">
                  <a16:creationId xmlns:a16="http://schemas.microsoft.com/office/drawing/2014/main" id="{9679023F-0231-A645-93B0-643E87D1CB56}"/>
                </a:ext>
              </a:extLst>
            </p:cNvPr>
            <p:cNvCxnSpPr>
              <a:cxnSpLocks/>
            </p:cNvCxnSpPr>
            <p:nvPr/>
          </p:nvCxnSpPr>
          <p:spPr>
            <a:xfrm flipH="1" flipV="1">
              <a:off x="6596269" y="2365520"/>
              <a:ext cx="271678" cy="23853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4" name="Straight Arrow Connector 343">
              <a:extLst>
                <a:ext uri="{FF2B5EF4-FFF2-40B4-BE49-F238E27FC236}">
                  <a16:creationId xmlns:a16="http://schemas.microsoft.com/office/drawing/2014/main" id="{F79FD951-B028-1C45-B44E-7F1FBD07875F}"/>
                </a:ext>
              </a:extLst>
            </p:cNvPr>
            <p:cNvCxnSpPr>
              <a:cxnSpLocks/>
            </p:cNvCxnSpPr>
            <p:nvPr/>
          </p:nvCxnSpPr>
          <p:spPr>
            <a:xfrm flipH="1" flipV="1">
              <a:off x="6313006" y="2451414"/>
              <a:ext cx="286587" cy="15264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17847A14-46CD-374B-ABE0-D2A28670880C}"/>
                </a:ext>
              </a:extLst>
            </p:cNvPr>
            <p:cNvCxnSpPr>
              <a:cxnSpLocks/>
            </p:cNvCxnSpPr>
            <p:nvPr/>
          </p:nvCxnSpPr>
          <p:spPr>
            <a:xfrm flipH="1" flipV="1">
              <a:off x="6877887" y="2387136"/>
              <a:ext cx="202092" cy="2169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Straight Arrow Connector 345">
              <a:extLst>
                <a:ext uri="{FF2B5EF4-FFF2-40B4-BE49-F238E27FC236}">
                  <a16:creationId xmlns:a16="http://schemas.microsoft.com/office/drawing/2014/main" id="{B55A49A7-B2E9-C140-9049-4FEDDE2582B9}"/>
                </a:ext>
              </a:extLst>
            </p:cNvPr>
            <p:cNvCxnSpPr>
              <a:cxnSpLocks/>
            </p:cNvCxnSpPr>
            <p:nvPr/>
          </p:nvCxnSpPr>
          <p:spPr>
            <a:xfrm flipV="1">
              <a:off x="8534405" y="2429634"/>
              <a:ext cx="179728" cy="18767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7" name="Straight Arrow Connector 346">
              <a:extLst>
                <a:ext uri="{FF2B5EF4-FFF2-40B4-BE49-F238E27FC236}">
                  <a16:creationId xmlns:a16="http://schemas.microsoft.com/office/drawing/2014/main" id="{EFCFB680-8A28-DF48-A3E5-D317217D961D}"/>
                </a:ext>
              </a:extLst>
            </p:cNvPr>
            <p:cNvCxnSpPr>
              <a:cxnSpLocks/>
            </p:cNvCxnSpPr>
            <p:nvPr/>
          </p:nvCxnSpPr>
          <p:spPr>
            <a:xfrm flipV="1">
              <a:off x="8756378" y="2451414"/>
              <a:ext cx="204783" cy="19902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8" name="Straight Arrow Connector 347">
              <a:extLst>
                <a:ext uri="{FF2B5EF4-FFF2-40B4-BE49-F238E27FC236}">
                  <a16:creationId xmlns:a16="http://schemas.microsoft.com/office/drawing/2014/main" id="{B51A8DA8-D163-5147-A05E-38ECE4CB71FA}"/>
                </a:ext>
              </a:extLst>
            </p:cNvPr>
            <p:cNvCxnSpPr>
              <a:cxnSpLocks/>
            </p:cNvCxnSpPr>
            <p:nvPr/>
          </p:nvCxnSpPr>
          <p:spPr>
            <a:xfrm flipV="1">
              <a:off x="9031361" y="2538368"/>
              <a:ext cx="208565" cy="1882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Straight Arrow Connector 348">
              <a:extLst>
                <a:ext uri="{FF2B5EF4-FFF2-40B4-BE49-F238E27FC236}">
                  <a16:creationId xmlns:a16="http://schemas.microsoft.com/office/drawing/2014/main" id="{4D8B9853-2FD3-694C-AA3C-AEEAF407CAAE}"/>
                </a:ext>
              </a:extLst>
            </p:cNvPr>
            <p:cNvCxnSpPr>
              <a:cxnSpLocks/>
            </p:cNvCxnSpPr>
            <p:nvPr/>
          </p:nvCxnSpPr>
          <p:spPr>
            <a:xfrm flipV="1">
              <a:off x="9259958" y="2650440"/>
              <a:ext cx="226996" cy="10602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0" name="Straight Arrow Connector 349">
              <a:extLst>
                <a:ext uri="{FF2B5EF4-FFF2-40B4-BE49-F238E27FC236}">
                  <a16:creationId xmlns:a16="http://schemas.microsoft.com/office/drawing/2014/main" id="{FDF62296-3E47-9347-8580-94FE1F7EB122}"/>
                </a:ext>
              </a:extLst>
            </p:cNvPr>
            <p:cNvCxnSpPr>
              <a:cxnSpLocks/>
            </p:cNvCxnSpPr>
            <p:nvPr/>
          </p:nvCxnSpPr>
          <p:spPr>
            <a:xfrm flipH="1" flipV="1">
              <a:off x="5902190" y="2378525"/>
              <a:ext cx="286587" cy="15264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1" name="Straight Arrow Connector 350">
              <a:extLst>
                <a:ext uri="{FF2B5EF4-FFF2-40B4-BE49-F238E27FC236}">
                  <a16:creationId xmlns:a16="http://schemas.microsoft.com/office/drawing/2014/main" id="{07350144-861F-544A-B846-AF73931A667F}"/>
                </a:ext>
              </a:extLst>
            </p:cNvPr>
            <p:cNvCxnSpPr>
              <a:cxnSpLocks/>
            </p:cNvCxnSpPr>
            <p:nvPr/>
          </p:nvCxnSpPr>
          <p:spPr>
            <a:xfrm flipH="1" flipV="1">
              <a:off x="5087182" y="2285516"/>
              <a:ext cx="366510" cy="13719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2" name="Straight Arrow Connector 351">
              <a:extLst>
                <a:ext uri="{FF2B5EF4-FFF2-40B4-BE49-F238E27FC236}">
                  <a16:creationId xmlns:a16="http://schemas.microsoft.com/office/drawing/2014/main" id="{4A5984C7-A365-2647-BA27-0AD72B4ED443}"/>
                </a:ext>
              </a:extLst>
            </p:cNvPr>
            <p:cNvCxnSpPr>
              <a:cxnSpLocks/>
            </p:cNvCxnSpPr>
            <p:nvPr/>
          </p:nvCxnSpPr>
          <p:spPr>
            <a:xfrm flipH="1" flipV="1">
              <a:off x="4689620" y="2367447"/>
              <a:ext cx="468801" cy="8752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Straight Arrow Connector 352">
              <a:extLst>
                <a:ext uri="{FF2B5EF4-FFF2-40B4-BE49-F238E27FC236}">
                  <a16:creationId xmlns:a16="http://schemas.microsoft.com/office/drawing/2014/main" id="{5AE28769-3D67-4642-99A4-14CFFD30F617}"/>
                </a:ext>
              </a:extLst>
            </p:cNvPr>
            <p:cNvCxnSpPr>
              <a:cxnSpLocks/>
            </p:cNvCxnSpPr>
            <p:nvPr/>
          </p:nvCxnSpPr>
          <p:spPr>
            <a:xfrm flipH="1" flipV="1">
              <a:off x="5418063" y="2270358"/>
              <a:ext cx="349953" cy="17842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4" name="Straight Arrow Connector 353">
              <a:extLst>
                <a:ext uri="{FF2B5EF4-FFF2-40B4-BE49-F238E27FC236}">
                  <a16:creationId xmlns:a16="http://schemas.microsoft.com/office/drawing/2014/main" id="{32C68F7B-35BB-9146-B075-2F86576F61CB}"/>
                </a:ext>
              </a:extLst>
            </p:cNvPr>
            <p:cNvCxnSpPr>
              <a:cxnSpLocks/>
            </p:cNvCxnSpPr>
            <p:nvPr/>
          </p:nvCxnSpPr>
          <p:spPr>
            <a:xfrm flipH="1" flipV="1">
              <a:off x="4029333" y="2345410"/>
              <a:ext cx="470456" cy="4728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5" name="Straight Arrow Connector 354">
              <a:extLst>
                <a:ext uri="{FF2B5EF4-FFF2-40B4-BE49-F238E27FC236}">
                  <a16:creationId xmlns:a16="http://schemas.microsoft.com/office/drawing/2014/main" id="{85CC4403-CE7D-0E45-9EB3-E9907447F91F}"/>
                </a:ext>
              </a:extLst>
            </p:cNvPr>
            <p:cNvCxnSpPr>
              <a:cxnSpLocks/>
            </p:cNvCxnSpPr>
            <p:nvPr/>
          </p:nvCxnSpPr>
          <p:spPr>
            <a:xfrm flipH="1">
              <a:off x="3322993" y="2298600"/>
              <a:ext cx="47045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Straight Arrow Connector 355">
              <a:extLst>
                <a:ext uri="{FF2B5EF4-FFF2-40B4-BE49-F238E27FC236}">
                  <a16:creationId xmlns:a16="http://schemas.microsoft.com/office/drawing/2014/main" id="{00A55B8B-0706-5B48-9AE3-D9781DCBA07C}"/>
                </a:ext>
              </a:extLst>
            </p:cNvPr>
            <p:cNvCxnSpPr>
              <a:cxnSpLocks/>
            </p:cNvCxnSpPr>
            <p:nvPr/>
          </p:nvCxnSpPr>
          <p:spPr>
            <a:xfrm flipH="1">
              <a:off x="2583518" y="2296609"/>
              <a:ext cx="47045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Straight Arrow Connector 356">
              <a:extLst>
                <a:ext uri="{FF2B5EF4-FFF2-40B4-BE49-F238E27FC236}">
                  <a16:creationId xmlns:a16="http://schemas.microsoft.com/office/drawing/2014/main" id="{6B1F65D8-C64B-6C46-867D-E85C8F3F1C32}"/>
                </a:ext>
              </a:extLst>
            </p:cNvPr>
            <p:cNvCxnSpPr>
              <a:cxnSpLocks/>
            </p:cNvCxnSpPr>
            <p:nvPr/>
          </p:nvCxnSpPr>
          <p:spPr>
            <a:xfrm flipH="1" flipV="1">
              <a:off x="1722240" y="2256962"/>
              <a:ext cx="470459" cy="381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8" name="Straight Arrow Connector 357">
              <a:extLst>
                <a:ext uri="{FF2B5EF4-FFF2-40B4-BE49-F238E27FC236}">
                  <a16:creationId xmlns:a16="http://schemas.microsoft.com/office/drawing/2014/main" id="{5056E543-E16C-854B-B621-ED0B2A424C03}"/>
                </a:ext>
              </a:extLst>
            </p:cNvPr>
            <p:cNvCxnSpPr>
              <a:cxnSpLocks/>
            </p:cNvCxnSpPr>
            <p:nvPr/>
          </p:nvCxnSpPr>
          <p:spPr>
            <a:xfrm flipH="1" flipV="1">
              <a:off x="4871837" y="2629176"/>
              <a:ext cx="468801" cy="8752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9" name="Straight Arrow Connector 358">
              <a:extLst>
                <a:ext uri="{FF2B5EF4-FFF2-40B4-BE49-F238E27FC236}">
                  <a16:creationId xmlns:a16="http://schemas.microsoft.com/office/drawing/2014/main" id="{AA718A63-E74E-F44E-B858-B14368A1ED62}"/>
                </a:ext>
              </a:extLst>
            </p:cNvPr>
            <p:cNvCxnSpPr>
              <a:cxnSpLocks/>
            </p:cNvCxnSpPr>
            <p:nvPr/>
          </p:nvCxnSpPr>
          <p:spPr>
            <a:xfrm flipH="1" flipV="1">
              <a:off x="5555974" y="2729083"/>
              <a:ext cx="369409" cy="8944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0" name="Straight Arrow Connector 359">
              <a:extLst>
                <a:ext uri="{FF2B5EF4-FFF2-40B4-BE49-F238E27FC236}">
                  <a16:creationId xmlns:a16="http://schemas.microsoft.com/office/drawing/2014/main" id="{30E03C9E-A889-C543-B498-BEEED48F05D7}"/>
                </a:ext>
              </a:extLst>
            </p:cNvPr>
            <p:cNvCxnSpPr>
              <a:cxnSpLocks/>
            </p:cNvCxnSpPr>
            <p:nvPr/>
          </p:nvCxnSpPr>
          <p:spPr>
            <a:xfrm flipH="1" flipV="1">
              <a:off x="4211550" y="2607139"/>
              <a:ext cx="470456" cy="4728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a:extLst>
                <a:ext uri="{FF2B5EF4-FFF2-40B4-BE49-F238E27FC236}">
                  <a16:creationId xmlns:a16="http://schemas.microsoft.com/office/drawing/2014/main" id="{BAB8D161-60C7-3E4D-8CC7-336E1485413E}"/>
                </a:ext>
              </a:extLst>
            </p:cNvPr>
            <p:cNvCxnSpPr>
              <a:cxnSpLocks/>
            </p:cNvCxnSpPr>
            <p:nvPr/>
          </p:nvCxnSpPr>
          <p:spPr>
            <a:xfrm flipH="1">
              <a:off x="3505210" y="2560329"/>
              <a:ext cx="47045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2" name="Straight Arrow Connector 361">
              <a:extLst>
                <a:ext uri="{FF2B5EF4-FFF2-40B4-BE49-F238E27FC236}">
                  <a16:creationId xmlns:a16="http://schemas.microsoft.com/office/drawing/2014/main" id="{DDA459AC-8AC4-0D48-8805-5C715B12EF34}"/>
                </a:ext>
              </a:extLst>
            </p:cNvPr>
            <p:cNvCxnSpPr>
              <a:cxnSpLocks/>
            </p:cNvCxnSpPr>
            <p:nvPr/>
          </p:nvCxnSpPr>
          <p:spPr>
            <a:xfrm flipH="1">
              <a:off x="2765735" y="2558338"/>
              <a:ext cx="470458"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9249C7BF-6930-3C47-965E-DB10BE623F92}"/>
                </a:ext>
              </a:extLst>
            </p:cNvPr>
            <p:cNvCxnSpPr>
              <a:cxnSpLocks/>
            </p:cNvCxnSpPr>
            <p:nvPr/>
          </p:nvCxnSpPr>
          <p:spPr>
            <a:xfrm flipH="1" flipV="1">
              <a:off x="1904457" y="2518691"/>
              <a:ext cx="470459" cy="381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Straight Arrow Connector 363">
              <a:extLst>
                <a:ext uri="{FF2B5EF4-FFF2-40B4-BE49-F238E27FC236}">
                  <a16:creationId xmlns:a16="http://schemas.microsoft.com/office/drawing/2014/main" id="{D3104E8D-A152-FC45-866E-1BA2F9805894}"/>
                </a:ext>
              </a:extLst>
            </p:cNvPr>
            <p:cNvCxnSpPr>
              <a:cxnSpLocks/>
            </p:cNvCxnSpPr>
            <p:nvPr/>
          </p:nvCxnSpPr>
          <p:spPr>
            <a:xfrm flipH="1" flipV="1">
              <a:off x="5683167" y="2566179"/>
              <a:ext cx="342908" cy="8436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5" name="Group 364">
            <a:extLst>
              <a:ext uri="{FF2B5EF4-FFF2-40B4-BE49-F238E27FC236}">
                <a16:creationId xmlns:a16="http://schemas.microsoft.com/office/drawing/2014/main" id="{9EE73083-86D0-814F-9AE3-799D37A2AF8A}"/>
              </a:ext>
            </a:extLst>
          </p:cNvPr>
          <p:cNvGrpSpPr>
            <a:grpSpLocks noChangeAspect="1"/>
          </p:cNvGrpSpPr>
          <p:nvPr/>
        </p:nvGrpSpPr>
        <p:grpSpPr>
          <a:xfrm>
            <a:off x="6542497" y="3792881"/>
            <a:ext cx="1446060" cy="203692"/>
            <a:chOff x="6892797" y="3594168"/>
            <a:chExt cx="1861511" cy="262216"/>
          </a:xfrm>
        </p:grpSpPr>
        <p:cxnSp>
          <p:nvCxnSpPr>
            <p:cNvPr id="366" name="Straight Arrow Connector 365">
              <a:extLst>
                <a:ext uri="{FF2B5EF4-FFF2-40B4-BE49-F238E27FC236}">
                  <a16:creationId xmlns:a16="http://schemas.microsoft.com/office/drawing/2014/main" id="{CA22ED19-8167-FA42-A7A6-3638316821AC}"/>
                </a:ext>
              </a:extLst>
            </p:cNvPr>
            <p:cNvCxnSpPr>
              <a:cxnSpLocks/>
            </p:cNvCxnSpPr>
            <p:nvPr/>
          </p:nvCxnSpPr>
          <p:spPr>
            <a:xfrm flipH="1" flipV="1">
              <a:off x="7674673" y="3610731"/>
              <a:ext cx="64607"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A48F07ED-AEE7-1B4D-953F-8DE4CD7E3A5F}"/>
                </a:ext>
              </a:extLst>
            </p:cNvPr>
            <p:cNvCxnSpPr>
              <a:cxnSpLocks/>
            </p:cNvCxnSpPr>
            <p:nvPr/>
          </p:nvCxnSpPr>
          <p:spPr>
            <a:xfrm flipH="1" flipV="1">
              <a:off x="7475891" y="3617846"/>
              <a:ext cx="64607" cy="19546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a:extLst>
                <a:ext uri="{FF2B5EF4-FFF2-40B4-BE49-F238E27FC236}">
                  <a16:creationId xmlns:a16="http://schemas.microsoft.com/office/drawing/2014/main" id="{4DCE825C-D0C6-234E-9D95-ADD986521EE8}"/>
                </a:ext>
              </a:extLst>
            </p:cNvPr>
            <p:cNvCxnSpPr>
              <a:cxnSpLocks/>
            </p:cNvCxnSpPr>
            <p:nvPr/>
          </p:nvCxnSpPr>
          <p:spPr>
            <a:xfrm flipH="1" flipV="1">
              <a:off x="7903276" y="3610731"/>
              <a:ext cx="48036"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9" name="Straight Arrow Connector 368">
              <a:extLst>
                <a:ext uri="{FF2B5EF4-FFF2-40B4-BE49-F238E27FC236}">
                  <a16:creationId xmlns:a16="http://schemas.microsoft.com/office/drawing/2014/main" id="{3925F637-C115-FC45-B2D7-D29CBE43E04D}"/>
                </a:ext>
              </a:extLst>
            </p:cNvPr>
            <p:cNvCxnSpPr>
              <a:cxnSpLocks/>
            </p:cNvCxnSpPr>
            <p:nvPr/>
          </p:nvCxnSpPr>
          <p:spPr>
            <a:xfrm flipH="1" flipV="1">
              <a:off x="8256940" y="3594168"/>
              <a:ext cx="121758"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250D1449-FD74-F14F-9182-7EF2BB142AF8}"/>
                </a:ext>
              </a:extLst>
            </p:cNvPr>
            <p:cNvCxnSpPr>
              <a:cxnSpLocks/>
            </p:cNvCxnSpPr>
            <p:nvPr/>
          </p:nvCxnSpPr>
          <p:spPr>
            <a:xfrm flipH="1" flipV="1">
              <a:off x="8109511" y="3617846"/>
              <a:ext cx="70405" cy="17890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1" name="Straight Arrow Connector 370">
              <a:extLst>
                <a:ext uri="{FF2B5EF4-FFF2-40B4-BE49-F238E27FC236}">
                  <a16:creationId xmlns:a16="http://schemas.microsoft.com/office/drawing/2014/main" id="{28719ABB-E593-3148-B8FB-FC8CDA983393}"/>
                </a:ext>
              </a:extLst>
            </p:cNvPr>
            <p:cNvCxnSpPr>
              <a:cxnSpLocks/>
            </p:cNvCxnSpPr>
            <p:nvPr/>
          </p:nvCxnSpPr>
          <p:spPr>
            <a:xfrm flipH="1" flipV="1">
              <a:off x="8468972" y="3617846"/>
              <a:ext cx="121758" cy="17890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2" name="Straight Arrow Connector 371">
              <a:extLst>
                <a:ext uri="{FF2B5EF4-FFF2-40B4-BE49-F238E27FC236}">
                  <a16:creationId xmlns:a16="http://schemas.microsoft.com/office/drawing/2014/main" id="{66BB5858-C262-9344-AC63-09F114FBC844}"/>
                </a:ext>
              </a:extLst>
            </p:cNvPr>
            <p:cNvCxnSpPr>
              <a:cxnSpLocks/>
            </p:cNvCxnSpPr>
            <p:nvPr/>
          </p:nvCxnSpPr>
          <p:spPr>
            <a:xfrm flipH="1" flipV="1">
              <a:off x="7098204" y="3653802"/>
              <a:ext cx="57982" cy="2025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3" name="Straight Arrow Connector 372">
              <a:extLst>
                <a:ext uri="{FF2B5EF4-FFF2-40B4-BE49-F238E27FC236}">
                  <a16:creationId xmlns:a16="http://schemas.microsoft.com/office/drawing/2014/main" id="{930D6765-BDD9-0044-BA2D-1EA661484B48}"/>
                </a:ext>
              </a:extLst>
            </p:cNvPr>
            <p:cNvCxnSpPr>
              <a:cxnSpLocks/>
            </p:cNvCxnSpPr>
            <p:nvPr/>
          </p:nvCxnSpPr>
          <p:spPr>
            <a:xfrm flipH="1" flipV="1">
              <a:off x="6892797" y="3611219"/>
              <a:ext cx="64607" cy="24516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4" name="Straight Arrow Connector 373">
              <a:extLst>
                <a:ext uri="{FF2B5EF4-FFF2-40B4-BE49-F238E27FC236}">
                  <a16:creationId xmlns:a16="http://schemas.microsoft.com/office/drawing/2014/main" id="{45D6FE50-7B9B-FD4F-89E5-747F9FFAC6F1}"/>
                </a:ext>
              </a:extLst>
            </p:cNvPr>
            <p:cNvCxnSpPr>
              <a:cxnSpLocks/>
            </p:cNvCxnSpPr>
            <p:nvPr/>
          </p:nvCxnSpPr>
          <p:spPr>
            <a:xfrm flipH="1" flipV="1">
              <a:off x="7311894" y="3617846"/>
              <a:ext cx="56324" cy="23853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5" name="Straight Arrow Connector 374">
              <a:extLst>
                <a:ext uri="{FF2B5EF4-FFF2-40B4-BE49-F238E27FC236}">
                  <a16:creationId xmlns:a16="http://schemas.microsoft.com/office/drawing/2014/main" id="{CE660595-DA55-3F44-8696-135C783F944F}"/>
                </a:ext>
              </a:extLst>
            </p:cNvPr>
            <p:cNvCxnSpPr>
              <a:cxnSpLocks/>
            </p:cNvCxnSpPr>
            <p:nvPr/>
          </p:nvCxnSpPr>
          <p:spPr>
            <a:xfrm flipH="1" flipV="1">
              <a:off x="8705443" y="3594172"/>
              <a:ext cx="48865" cy="20540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6" name="Group 375">
            <a:extLst>
              <a:ext uri="{FF2B5EF4-FFF2-40B4-BE49-F238E27FC236}">
                <a16:creationId xmlns:a16="http://schemas.microsoft.com/office/drawing/2014/main" id="{2E5DB590-7567-2243-97C0-F83EA45272DA}"/>
              </a:ext>
            </a:extLst>
          </p:cNvPr>
          <p:cNvGrpSpPr>
            <a:grpSpLocks noChangeAspect="1"/>
          </p:cNvGrpSpPr>
          <p:nvPr/>
        </p:nvGrpSpPr>
        <p:grpSpPr>
          <a:xfrm>
            <a:off x="7001576" y="3377580"/>
            <a:ext cx="676452" cy="1223653"/>
            <a:chOff x="7636770" y="3076955"/>
            <a:chExt cx="750772" cy="1358086"/>
          </a:xfrm>
        </p:grpSpPr>
        <p:sp>
          <p:nvSpPr>
            <p:cNvPr id="377" name="Up Arrow 376">
              <a:extLst>
                <a:ext uri="{FF2B5EF4-FFF2-40B4-BE49-F238E27FC236}">
                  <a16:creationId xmlns:a16="http://schemas.microsoft.com/office/drawing/2014/main" id="{7DFE502C-F046-9F46-B21C-F95053F037F2}"/>
                </a:ext>
              </a:extLst>
            </p:cNvPr>
            <p:cNvSpPr/>
            <p:nvPr/>
          </p:nvSpPr>
          <p:spPr>
            <a:xfrm rot="20596415">
              <a:off x="7636770" y="3076955"/>
              <a:ext cx="750772" cy="1358086"/>
            </a:xfrm>
            <a:prstGeom prst="upArrow">
              <a:avLst/>
            </a:prstGeom>
            <a:solidFill>
              <a:srgbClr val="FFFF00"/>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a:solidFill>
                  <a:prstClr val="white"/>
                </a:solidFill>
                <a:latin typeface="Arial"/>
              </a:endParaRPr>
            </a:p>
          </p:txBody>
        </p:sp>
        <p:sp>
          <p:nvSpPr>
            <p:cNvPr id="378" name="TextBox 377">
              <a:extLst>
                <a:ext uri="{FF2B5EF4-FFF2-40B4-BE49-F238E27FC236}">
                  <a16:creationId xmlns:a16="http://schemas.microsoft.com/office/drawing/2014/main" id="{A548BE7E-FF34-E74C-8F3C-310C6BB279AD}"/>
                </a:ext>
              </a:extLst>
            </p:cNvPr>
            <p:cNvSpPr txBox="1"/>
            <p:nvPr/>
          </p:nvSpPr>
          <p:spPr>
            <a:xfrm rot="15045321">
              <a:off x="7601038" y="3668390"/>
              <a:ext cx="883336" cy="478227"/>
            </a:xfrm>
            <a:prstGeom prst="rect">
              <a:avLst/>
            </a:prstGeom>
            <a:noFill/>
          </p:spPr>
          <p:txBody>
            <a:bodyPr wrap="square" rtlCol="0">
              <a:spAutoFit/>
            </a:bodyPr>
            <a:lstStyle/>
            <a:p>
              <a:pPr defTabSz="457189">
                <a:defRPr/>
              </a:pPr>
              <a:r>
                <a:rPr lang="en-US" sz="2200" b="1" dirty="0">
                  <a:solidFill>
                    <a:prstClr val="black"/>
                  </a:solidFill>
                  <a:latin typeface="Arial"/>
                </a:rPr>
                <a:t>CMF</a:t>
              </a:r>
            </a:p>
          </p:txBody>
        </p:sp>
      </p:grpSp>
      <p:sp>
        <p:nvSpPr>
          <p:cNvPr id="156" name="TextBox 155">
            <a:extLst>
              <a:ext uri="{FF2B5EF4-FFF2-40B4-BE49-F238E27FC236}">
                <a16:creationId xmlns:a16="http://schemas.microsoft.com/office/drawing/2014/main" id="{69B8BDC3-0863-D441-8827-7541D0712A29}"/>
              </a:ext>
            </a:extLst>
          </p:cNvPr>
          <p:cNvSpPr txBox="1"/>
          <p:nvPr/>
        </p:nvSpPr>
        <p:spPr>
          <a:xfrm>
            <a:off x="2412401" y="4951092"/>
            <a:ext cx="5512095" cy="219291"/>
          </a:xfrm>
          <a:prstGeom prst="rect">
            <a:avLst/>
          </a:prstGeom>
          <a:noFill/>
        </p:spPr>
        <p:txBody>
          <a:bodyPr wrap="square" rtlCol="0">
            <a:spAutoFit/>
          </a:bodyPr>
          <a:lstStyle/>
          <a:p>
            <a:pPr algn="r" defTabSz="457189">
              <a:defRPr/>
            </a:pPr>
            <a:r>
              <a:rPr lang="en-US" sz="825" dirty="0">
                <a:solidFill>
                  <a:prstClr val="white"/>
                </a:solidFill>
                <a:latin typeface="Arial"/>
              </a:rPr>
              <a:t>Image: NASA Earth Observatory (https://</a:t>
            </a:r>
            <a:r>
              <a:rPr lang="en-US" sz="825" dirty="0" err="1">
                <a:solidFill>
                  <a:prstClr val="white"/>
                </a:solidFill>
                <a:latin typeface="Arial"/>
              </a:rPr>
              <a:t>www.flickr.com</a:t>
            </a:r>
            <a:r>
              <a:rPr lang="en-US" sz="825" dirty="0">
                <a:solidFill>
                  <a:prstClr val="white"/>
                </a:solidFill>
                <a:latin typeface="Arial"/>
              </a:rPr>
              <a:t>/photos/nasa2explore/14991571998/)</a:t>
            </a:r>
          </a:p>
        </p:txBody>
      </p:sp>
    </p:spTree>
    <p:extLst>
      <p:ext uri="{BB962C8B-B14F-4D97-AF65-F5344CB8AC3E}">
        <p14:creationId xmlns:p14="http://schemas.microsoft.com/office/powerpoint/2010/main" val="2646769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8776B8-9B94-B94E-B4E2-8098D0040D82}"/>
              </a:ext>
            </a:extLst>
          </p:cNvPr>
          <p:cNvSpPr>
            <a:spLocks noGrp="1"/>
          </p:cNvSpPr>
          <p:nvPr>
            <p:ph type="title"/>
          </p:nvPr>
        </p:nvSpPr>
        <p:spPr/>
        <p:txBody>
          <a:bodyPr/>
          <a:lstStyle/>
          <a:p>
            <a:r>
              <a:rPr lang="en-US" dirty="0"/>
              <a:t>Convection Evolves Rapidly</a:t>
            </a:r>
          </a:p>
        </p:txBody>
      </p:sp>
      <p:sp>
        <p:nvSpPr>
          <p:cNvPr id="8" name="Content Placeholder 8">
            <a:extLst>
              <a:ext uri="{FF2B5EF4-FFF2-40B4-BE49-F238E27FC236}">
                <a16:creationId xmlns:a16="http://schemas.microsoft.com/office/drawing/2014/main" id="{31901325-70F3-5047-B587-37818159C16C}"/>
              </a:ext>
            </a:extLst>
          </p:cNvPr>
          <p:cNvSpPr txBox="1">
            <a:spLocks/>
          </p:cNvSpPr>
          <p:nvPr/>
        </p:nvSpPr>
        <p:spPr>
          <a:xfrm>
            <a:off x="516586" y="4191828"/>
            <a:ext cx="8282228" cy="586911"/>
          </a:xfrm>
          <a:prstGeom prst="rect">
            <a:avLst/>
          </a:prstGeom>
        </p:spPr>
        <p:txBody>
          <a:bodyPr>
            <a:noAutofit/>
          </a:bodyPr>
          <a:lstStyle>
            <a:lvl1pPr marL="171450" indent="-171450" algn="l" defTabSz="685800" rtl="0" eaLnBrk="1" latinLnBrk="0" hangingPunct="1">
              <a:lnSpc>
                <a:spcPct val="90000"/>
              </a:lnSpc>
              <a:spcBef>
                <a:spcPts val="750"/>
              </a:spcBef>
              <a:buFont typeface="Wingdings" pitchFamily="2" charset="2"/>
              <a:buChar char="§"/>
              <a:defRPr sz="2100" b="0" i="0" kern="12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342900" indent="-171450" algn="l" defTabSz="685800" rtl="0" eaLnBrk="1" latinLnBrk="0" hangingPunct="1">
              <a:lnSpc>
                <a:spcPct val="90000"/>
              </a:lnSpc>
              <a:spcBef>
                <a:spcPts val="375"/>
              </a:spcBef>
              <a:buFont typeface="Wingdings" pitchFamily="2" charset="2"/>
              <a:buChar char="§"/>
              <a:tabLst/>
              <a:defRPr sz="1800" b="0" i="0" kern="1200">
                <a:solidFill>
                  <a:schemeClr val="bg1"/>
                </a:solidFill>
                <a:latin typeface="Arial" panose="020B0604020202020204" pitchFamily="34" charset="0"/>
                <a:ea typeface="Roboto" panose="02000000000000000000" pitchFamily="2" charset="0"/>
                <a:cs typeface="Arial" panose="020B0604020202020204" pitchFamily="34" charset="0"/>
              </a:defRPr>
            </a:lvl2pPr>
            <a:lvl3pPr marL="514350" indent="-171450" algn="l" defTabSz="685800" rtl="0" eaLnBrk="1" latinLnBrk="0" hangingPunct="1">
              <a:lnSpc>
                <a:spcPct val="90000"/>
              </a:lnSpc>
              <a:spcBef>
                <a:spcPts val="375"/>
              </a:spcBef>
              <a:buFont typeface="Wingdings" pitchFamily="2" charset="2"/>
              <a:buChar char="§"/>
              <a:tabLst/>
              <a:defRPr sz="1500" b="0" i="0" kern="1200">
                <a:solidFill>
                  <a:schemeClr val="bg1"/>
                </a:solidFill>
                <a:latin typeface="Arial" panose="020B0604020202020204" pitchFamily="34" charset="0"/>
                <a:ea typeface="Roboto" panose="02000000000000000000" pitchFamily="2" charset="0"/>
                <a:cs typeface="Arial" panose="020B0604020202020204" pitchFamily="34" charset="0"/>
              </a:defRPr>
            </a:lvl3pPr>
            <a:lvl4pPr marL="686991" indent="-172641" algn="l" defTabSz="685800" rtl="0" eaLnBrk="1" latinLnBrk="0" hangingPunct="1">
              <a:lnSpc>
                <a:spcPct val="90000"/>
              </a:lnSpc>
              <a:spcBef>
                <a:spcPts val="375"/>
              </a:spcBef>
              <a:buFont typeface="Wingdings" pitchFamily="2" charset="2"/>
              <a:buChar char="§"/>
              <a:tabLst/>
              <a:defRPr sz="1350" b="0" i="0" kern="1200">
                <a:solidFill>
                  <a:schemeClr val="bg1"/>
                </a:solidFill>
                <a:latin typeface="Arial" panose="020B0604020202020204" pitchFamily="34" charset="0"/>
                <a:ea typeface="Roboto" panose="02000000000000000000" pitchFamily="2" charset="0"/>
                <a:cs typeface="Arial" panose="020B0604020202020204" pitchFamily="34" charset="0"/>
              </a:defRPr>
            </a:lvl4pPr>
            <a:lvl5pPr marL="858441" indent="-171450" algn="l" defTabSz="685800" rtl="0" eaLnBrk="1" latinLnBrk="0" hangingPunct="1">
              <a:lnSpc>
                <a:spcPct val="90000"/>
              </a:lnSpc>
              <a:spcBef>
                <a:spcPts val="375"/>
              </a:spcBef>
              <a:buFont typeface="Wingdings" pitchFamily="2" charset="2"/>
              <a:buChar char="§"/>
              <a:tabLst/>
              <a:defRPr sz="1200" b="0" i="0" kern="1200">
                <a:solidFill>
                  <a:schemeClr val="bg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buClr>
                <a:srgbClr val="FFFF00"/>
              </a:buClr>
            </a:pPr>
            <a:r>
              <a:rPr lang="en-US" sz="2200" dirty="0"/>
              <a:t>Convective storms vertically transport and mix the atmosphere</a:t>
            </a:r>
          </a:p>
        </p:txBody>
      </p:sp>
      <p:grpSp>
        <p:nvGrpSpPr>
          <p:cNvPr id="9" name="Group 8">
            <a:extLst>
              <a:ext uri="{FF2B5EF4-FFF2-40B4-BE49-F238E27FC236}">
                <a16:creationId xmlns:a16="http://schemas.microsoft.com/office/drawing/2014/main" id="{2DFB9E17-931D-B64D-A8D5-E9186B185455}"/>
              </a:ext>
            </a:extLst>
          </p:cNvPr>
          <p:cNvGrpSpPr/>
          <p:nvPr/>
        </p:nvGrpSpPr>
        <p:grpSpPr>
          <a:xfrm>
            <a:off x="464523" y="937429"/>
            <a:ext cx="4152550" cy="3277284"/>
            <a:chOff x="1735461" y="2241667"/>
            <a:chExt cx="3872473" cy="2606936"/>
          </a:xfrm>
        </p:grpSpPr>
        <p:grpSp>
          <p:nvGrpSpPr>
            <p:cNvPr id="10" name="Group 9">
              <a:extLst>
                <a:ext uri="{FF2B5EF4-FFF2-40B4-BE49-F238E27FC236}">
                  <a16:creationId xmlns:a16="http://schemas.microsoft.com/office/drawing/2014/main" id="{26067BFE-CDB0-B14E-97E8-EA5EE09BB679}"/>
                </a:ext>
              </a:extLst>
            </p:cNvPr>
            <p:cNvGrpSpPr/>
            <p:nvPr/>
          </p:nvGrpSpPr>
          <p:grpSpPr>
            <a:xfrm>
              <a:off x="1841968" y="2241667"/>
              <a:ext cx="3765966" cy="2099105"/>
              <a:chOff x="91922" y="1149219"/>
              <a:chExt cx="7014776" cy="4592518"/>
            </a:xfrm>
          </p:grpSpPr>
          <p:pic>
            <p:nvPicPr>
              <p:cNvPr id="12" name="Picture 2">
                <a:extLst>
                  <a:ext uri="{FF2B5EF4-FFF2-40B4-BE49-F238E27FC236}">
                    <a16:creationId xmlns:a16="http://schemas.microsoft.com/office/drawing/2014/main" id="{82190025-DE0B-1D4A-A999-4538A69D628C}"/>
                  </a:ext>
                </a:extLst>
              </p:cNvPr>
              <p:cNvPicPr>
                <a:picLocks noChangeAspect="1" noChangeArrowheads="1"/>
              </p:cNvPicPr>
              <p:nvPr/>
            </p:nvPicPr>
            <p:blipFill>
              <a:blip r:embed="rId4"/>
              <a:srcRect/>
              <a:stretch>
                <a:fillRect/>
              </a:stretch>
            </p:blipFill>
            <p:spPr bwMode="auto">
              <a:xfrm>
                <a:off x="91922" y="1149219"/>
                <a:ext cx="7013394" cy="2415519"/>
              </a:xfrm>
              <a:prstGeom prst="rect">
                <a:avLst/>
              </a:prstGeom>
              <a:noFill/>
              <a:ln w="9525">
                <a:noFill/>
                <a:miter lim="800000"/>
                <a:headEnd/>
                <a:tailEnd/>
              </a:ln>
            </p:spPr>
          </p:pic>
          <p:pic>
            <p:nvPicPr>
              <p:cNvPr id="13" name="Picture 3">
                <a:extLst>
                  <a:ext uri="{FF2B5EF4-FFF2-40B4-BE49-F238E27FC236}">
                    <a16:creationId xmlns:a16="http://schemas.microsoft.com/office/drawing/2014/main" id="{1BA8D68F-E572-DC4B-AF11-97C413301055}"/>
                  </a:ext>
                </a:extLst>
              </p:cNvPr>
              <p:cNvPicPr>
                <a:picLocks noChangeAspect="1" noChangeArrowheads="1"/>
              </p:cNvPicPr>
              <p:nvPr/>
            </p:nvPicPr>
            <p:blipFill>
              <a:blip r:embed="rId5"/>
              <a:srcRect/>
              <a:stretch>
                <a:fillRect/>
              </a:stretch>
            </p:blipFill>
            <p:spPr bwMode="auto">
              <a:xfrm>
                <a:off x="91922" y="3564738"/>
                <a:ext cx="7014776" cy="2176999"/>
              </a:xfrm>
              <a:prstGeom prst="rect">
                <a:avLst/>
              </a:prstGeom>
              <a:noFill/>
              <a:ln w="9525">
                <a:noFill/>
                <a:miter lim="800000"/>
                <a:headEnd/>
                <a:tailEnd/>
              </a:ln>
            </p:spPr>
          </p:pic>
        </p:grpSp>
        <p:sp>
          <p:nvSpPr>
            <p:cNvPr id="11" name="TextBox 10">
              <a:extLst>
                <a:ext uri="{FF2B5EF4-FFF2-40B4-BE49-F238E27FC236}">
                  <a16:creationId xmlns:a16="http://schemas.microsoft.com/office/drawing/2014/main" id="{3154C089-DADE-4C49-9DF2-78FC99A43DA5}"/>
                </a:ext>
              </a:extLst>
            </p:cNvPr>
            <p:cNvSpPr txBox="1"/>
            <p:nvPr/>
          </p:nvSpPr>
          <p:spPr>
            <a:xfrm>
              <a:off x="1735461" y="4340772"/>
              <a:ext cx="3871731"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Calibri"/>
                  <a:ea typeface="+mn-ea"/>
                  <a:cs typeface="Calibri"/>
                </a:rPr>
                <a:t>Development of a deep convective cloud over 20 minute time period (images: Ted Fujita)</a:t>
              </a:r>
            </a:p>
          </p:txBody>
        </p:sp>
      </p:grpSp>
      <p:pic>
        <p:nvPicPr>
          <p:cNvPr id="17" name="Storm_Time_Lapse_30min" descr="Storm_Time_Lapse_30min">
            <a:hlinkClick r:id="" action="ppaction://media"/>
            <a:extLst>
              <a:ext uri="{FF2B5EF4-FFF2-40B4-BE49-F238E27FC236}">
                <a16:creationId xmlns:a16="http://schemas.microsoft.com/office/drawing/2014/main" id="{10B690C3-3FF8-284E-9EB5-650C42FA192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3185" b="24726"/>
          <a:stretch/>
        </p:blipFill>
        <p:spPr>
          <a:xfrm>
            <a:off x="4872616" y="937429"/>
            <a:ext cx="4108190" cy="2589542"/>
          </a:xfrm>
          <a:prstGeom prst="rect">
            <a:avLst/>
          </a:prstGeom>
          <a:ln w="28575">
            <a:solidFill>
              <a:sysClr val="window" lastClr="FFFFFF"/>
            </a:solidFill>
          </a:ln>
        </p:spPr>
      </p:pic>
      <p:sp>
        <p:nvSpPr>
          <p:cNvPr id="2" name="TextBox 1">
            <a:extLst>
              <a:ext uri="{FF2B5EF4-FFF2-40B4-BE49-F238E27FC236}">
                <a16:creationId xmlns:a16="http://schemas.microsoft.com/office/drawing/2014/main" id="{C7AB5717-4CDB-D54D-A06D-ACD2E229F16A}"/>
              </a:ext>
            </a:extLst>
          </p:cNvPr>
          <p:cNvSpPr txBox="1"/>
          <p:nvPr/>
        </p:nvSpPr>
        <p:spPr>
          <a:xfrm>
            <a:off x="4872616" y="3576298"/>
            <a:ext cx="4108190" cy="369332"/>
          </a:xfrm>
          <a:prstGeom prst="rect">
            <a:avLst/>
          </a:prstGeom>
          <a:noFill/>
        </p:spPr>
        <p:txBody>
          <a:bodyPr wrap="square" rtlCol="0">
            <a:spAutoFit/>
          </a:bodyPr>
          <a:lstStyle/>
          <a:p>
            <a:r>
              <a:rPr lang="en-US" dirty="0">
                <a:solidFill>
                  <a:schemeClr val="bg1"/>
                </a:solidFill>
              </a:rPr>
              <a:t>Convective development - 30 min period</a:t>
            </a:r>
          </a:p>
        </p:txBody>
      </p:sp>
    </p:spTree>
    <p:extLst>
      <p:ext uri="{BB962C8B-B14F-4D97-AF65-F5344CB8AC3E}">
        <p14:creationId xmlns:p14="http://schemas.microsoft.com/office/powerpoint/2010/main" val="214070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953" fill="hold"/>
                                        <p:tgtEl>
                                          <p:spTgt spid="17"/>
                                        </p:tgtEl>
                                      </p:cBhvr>
                                    </p:cmd>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video>
              <p:cMediaNode vol="80000">
                <p:cTn id="17" repeatCount="indefinite" fill="hold" display="0">
                  <p:stCondLst>
                    <p:cond delay="indefinite"/>
                  </p:stCondLst>
                </p:cTn>
                <p:tgtEl>
                  <p:spTgt spid="17"/>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C8776B8-9B94-B94E-B4E2-8098D0040D82}"/>
              </a:ext>
            </a:extLst>
          </p:cNvPr>
          <p:cNvSpPr>
            <a:spLocks noGrp="1"/>
          </p:cNvSpPr>
          <p:nvPr>
            <p:ph type="title"/>
          </p:nvPr>
        </p:nvSpPr>
        <p:spPr/>
        <p:txBody>
          <a:bodyPr/>
          <a:lstStyle/>
          <a:p>
            <a:r>
              <a:rPr lang="en-US" dirty="0"/>
              <a:t>Convective Mass Flux – Storm Scales</a:t>
            </a:r>
          </a:p>
        </p:txBody>
      </p:sp>
      <p:grpSp>
        <p:nvGrpSpPr>
          <p:cNvPr id="14" name="Group 13">
            <a:extLst>
              <a:ext uri="{FF2B5EF4-FFF2-40B4-BE49-F238E27FC236}">
                <a16:creationId xmlns:a16="http://schemas.microsoft.com/office/drawing/2014/main" id="{C0820090-1971-6440-BC91-7B2DC13B9C2D}"/>
              </a:ext>
            </a:extLst>
          </p:cNvPr>
          <p:cNvGrpSpPr/>
          <p:nvPr/>
        </p:nvGrpSpPr>
        <p:grpSpPr>
          <a:xfrm>
            <a:off x="644007" y="993642"/>
            <a:ext cx="4073990" cy="2769250"/>
            <a:chOff x="139576" y="244964"/>
            <a:chExt cx="4234733" cy="2028325"/>
          </a:xfrm>
        </p:grpSpPr>
        <p:pic>
          <p:nvPicPr>
            <p:cNvPr id="15" name="Picture 14">
              <a:extLst>
                <a:ext uri="{FF2B5EF4-FFF2-40B4-BE49-F238E27FC236}">
                  <a16:creationId xmlns:a16="http://schemas.microsoft.com/office/drawing/2014/main" id="{724D9FAF-0342-174B-9D63-9C3DA690FD52}"/>
                </a:ext>
              </a:extLst>
            </p:cNvPr>
            <p:cNvPicPr>
              <a:picLocks noChangeAspect="1"/>
            </p:cNvPicPr>
            <p:nvPr/>
          </p:nvPicPr>
          <p:blipFill>
            <a:blip r:embed="rId2"/>
            <a:stretch>
              <a:fillRect/>
            </a:stretch>
          </p:blipFill>
          <p:spPr>
            <a:xfrm>
              <a:off x="179204" y="244964"/>
              <a:ext cx="4195105" cy="2018894"/>
            </a:xfrm>
            <a:prstGeom prst="rect">
              <a:avLst/>
            </a:prstGeom>
          </p:spPr>
        </p:pic>
        <p:sp>
          <p:nvSpPr>
            <p:cNvPr id="16" name="TextBox 15">
              <a:extLst>
                <a:ext uri="{FF2B5EF4-FFF2-40B4-BE49-F238E27FC236}">
                  <a16:creationId xmlns:a16="http://schemas.microsoft.com/office/drawing/2014/main" id="{B53A65D8-7F1B-5245-AC07-5DABCEA1B41B}"/>
                </a:ext>
              </a:extLst>
            </p:cNvPr>
            <p:cNvSpPr txBox="1"/>
            <p:nvPr/>
          </p:nvSpPr>
          <p:spPr>
            <a:xfrm>
              <a:off x="139576" y="2052427"/>
              <a:ext cx="1848002" cy="220862"/>
            </a:xfrm>
            <a:prstGeom prst="rect">
              <a:avLst/>
            </a:prstGeom>
            <a:noFill/>
          </p:spPr>
          <p:txBody>
            <a:bodyPr wrap="square" rtlCol="0">
              <a:spAutoFit/>
            </a:bodyPr>
            <a:lstStyle/>
            <a:p>
              <a:r>
                <a:rPr lang="en-US" sz="1000" dirty="0"/>
                <a:t>Image: Thomson</a:t>
              </a:r>
            </a:p>
          </p:txBody>
        </p:sp>
      </p:grpSp>
      <p:sp>
        <p:nvSpPr>
          <p:cNvPr id="32" name="Content Placeholder 3">
            <a:extLst>
              <a:ext uri="{FF2B5EF4-FFF2-40B4-BE49-F238E27FC236}">
                <a16:creationId xmlns:a16="http://schemas.microsoft.com/office/drawing/2014/main" id="{5245981D-60E2-644B-B78D-E56E642F6ACA}"/>
              </a:ext>
            </a:extLst>
          </p:cNvPr>
          <p:cNvSpPr txBox="1">
            <a:spLocks/>
          </p:cNvSpPr>
          <p:nvPr/>
        </p:nvSpPr>
        <p:spPr>
          <a:xfrm>
            <a:off x="442244" y="3943849"/>
            <a:ext cx="5335376" cy="685800"/>
          </a:xfrm>
          <a:prstGeom prst="rect">
            <a:avLst/>
          </a:prstGeom>
        </p:spPr>
        <p:txBody>
          <a:bodyPr/>
          <a:lstStyle>
            <a:lvl1pPr marL="171450" indent="-171450" algn="l" defTabSz="685800" rtl="0" eaLnBrk="1" latinLnBrk="0" hangingPunct="1">
              <a:lnSpc>
                <a:spcPct val="90000"/>
              </a:lnSpc>
              <a:spcBef>
                <a:spcPts val="750"/>
              </a:spcBef>
              <a:buFont typeface="Wingdings" pitchFamily="2" charset="2"/>
              <a:buChar char="§"/>
              <a:defRPr sz="2100" b="0" i="0" kern="1200">
                <a:solidFill>
                  <a:schemeClr val="bg1"/>
                </a:solidFill>
                <a:latin typeface="Arial" panose="020B0604020202020204" pitchFamily="34" charset="0"/>
                <a:ea typeface="Roboto" panose="02000000000000000000" pitchFamily="2" charset="0"/>
                <a:cs typeface="Arial" panose="020B0604020202020204" pitchFamily="34" charset="0"/>
              </a:defRPr>
            </a:lvl1pPr>
            <a:lvl2pPr marL="342900" indent="-171450" algn="l" defTabSz="685800" rtl="0" eaLnBrk="1" latinLnBrk="0" hangingPunct="1">
              <a:lnSpc>
                <a:spcPct val="90000"/>
              </a:lnSpc>
              <a:spcBef>
                <a:spcPts val="375"/>
              </a:spcBef>
              <a:buFont typeface="Wingdings" pitchFamily="2" charset="2"/>
              <a:buChar char="§"/>
              <a:tabLst/>
              <a:defRPr sz="1800" b="0" i="0" kern="1200">
                <a:solidFill>
                  <a:schemeClr val="bg1"/>
                </a:solidFill>
                <a:latin typeface="Arial" panose="020B0604020202020204" pitchFamily="34" charset="0"/>
                <a:ea typeface="Roboto" panose="02000000000000000000" pitchFamily="2" charset="0"/>
                <a:cs typeface="Arial" panose="020B0604020202020204" pitchFamily="34" charset="0"/>
              </a:defRPr>
            </a:lvl2pPr>
            <a:lvl3pPr marL="514350" indent="-171450" algn="l" defTabSz="685800" rtl="0" eaLnBrk="1" latinLnBrk="0" hangingPunct="1">
              <a:lnSpc>
                <a:spcPct val="90000"/>
              </a:lnSpc>
              <a:spcBef>
                <a:spcPts val="375"/>
              </a:spcBef>
              <a:buFont typeface="Wingdings" pitchFamily="2" charset="2"/>
              <a:buChar char="§"/>
              <a:tabLst/>
              <a:defRPr sz="1500" b="0" i="0" kern="1200">
                <a:solidFill>
                  <a:schemeClr val="bg1"/>
                </a:solidFill>
                <a:latin typeface="Arial" panose="020B0604020202020204" pitchFamily="34" charset="0"/>
                <a:ea typeface="Roboto" panose="02000000000000000000" pitchFamily="2" charset="0"/>
                <a:cs typeface="Arial" panose="020B0604020202020204" pitchFamily="34" charset="0"/>
              </a:defRPr>
            </a:lvl3pPr>
            <a:lvl4pPr marL="686991" indent="-172641" algn="l" defTabSz="685800" rtl="0" eaLnBrk="1" latinLnBrk="0" hangingPunct="1">
              <a:lnSpc>
                <a:spcPct val="90000"/>
              </a:lnSpc>
              <a:spcBef>
                <a:spcPts val="375"/>
              </a:spcBef>
              <a:buFont typeface="Wingdings" pitchFamily="2" charset="2"/>
              <a:buChar char="§"/>
              <a:tabLst/>
              <a:defRPr sz="1350" b="0" i="0" kern="1200">
                <a:solidFill>
                  <a:schemeClr val="bg1"/>
                </a:solidFill>
                <a:latin typeface="Arial" panose="020B0604020202020204" pitchFamily="34" charset="0"/>
                <a:ea typeface="Roboto" panose="02000000000000000000" pitchFamily="2" charset="0"/>
                <a:cs typeface="Arial" panose="020B0604020202020204" pitchFamily="34" charset="0"/>
              </a:defRPr>
            </a:lvl4pPr>
            <a:lvl5pPr marL="858441" indent="-171450" algn="l" defTabSz="685800" rtl="0" eaLnBrk="1" latinLnBrk="0" hangingPunct="1">
              <a:lnSpc>
                <a:spcPct val="90000"/>
              </a:lnSpc>
              <a:spcBef>
                <a:spcPts val="375"/>
              </a:spcBef>
              <a:buFont typeface="Wingdings" pitchFamily="2" charset="2"/>
              <a:buChar char="§"/>
              <a:tabLst/>
              <a:defRPr sz="1200" b="0" i="0" kern="1200">
                <a:solidFill>
                  <a:schemeClr val="bg1"/>
                </a:solidFill>
                <a:latin typeface="Arial" panose="020B0604020202020204" pitchFamily="34" charset="0"/>
                <a:ea typeface="Roboto" panose="02000000000000000000"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228600">
              <a:buClr>
                <a:srgbClr val="FFFF00"/>
              </a:buClr>
            </a:pPr>
            <a:r>
              <a:rPr lang="en-US" sz="2200" dirty="0"/>
              <a:t>Rising and sinking motion connects the boundary layer and upper troposphere</a:t>
            </a:r>
          </a:p>
          <a:p>
            <a:endParaRPr lang="en-US" dirty="0"/>
          </a:p>
        </p:txBody>
      </p:sp>
      <p:grpSp>
        <p:nvGrpSpPr>
          <p:cNvPr id="2" name="Group 1">
            <a:extLst>
              <a:ext uri="{FF2B5EF4-FFF2-40B4-BE49-F238E27FC236}">
                <a16:creationId xmlns:a16="http://schemas.microsoft.com/office/drawing/2014/main" id="{08BAAEFF-81B5-3C03-17F6-164D7654D241}"/>
              </a:ext>
            </a:extLst>
          </p:cNvPr>
          <p:cNvGrpSpPr>
            <a:grpSpLocks noChangeAspect="1"/>
          </p:cNvGrpSpPr>
          <p:nvPr/>
        </p:nvGrpSpPr>
        <p:grpSpPr>
          <a:xfrm>
            <a:off x="4893360" y="971111"/>
            <a:ext cx="2576824" cy="1826911"/>
            <a:chOff x="389629" y="784658"/>
            <a:chExt cx="2604021" cy="1720514"/>
          </a:xfrm>
        </p:grpSpPr>
        <p:pic>
          <p:nvPicPr>
            <p:cNvPr id="3" name="Picture 2">
              <a:extLst>
                <a:ext uri="{FF2B5EF4-FFF2-40B4-BE49-F238E27FC236}">
                  <a16:creationId xmlns:a16="http://schemas.microsoft.com/office/drawing/2014/main" id="{3B340F49-A491-FBDC-9F4F-4C66F727C3A3}"/>
                </a:ext>
              </a:extLst>
            </p:cNvPr>
            <p:cNvPicPr>
              <a:picLocks noChangeAspect="1"/>
            </p:cNvPicPr>
            <p:nvPr/>
          </p:nvPicPr>
          <p:blipFill>
            <a:blip r:embed="rId3"/>
            <a:stretch>
              <a:fillRect/>
            </a:stretch>
          </p:blipFill>
          <p:spPr>
            <a:xfrm>
              <a:off x="389629" y="784658"/>
              <a:ext cx="2604021" cy="1720514"/>
            </a:xfrm>
            <a:prstGeom prst="rect">
              <a:avLst/>
            </a:prstGeom>
            <a:ln w="19050">
              <a:solidFill>
                <a:srgbClr val="FF9300"/>
              </a:solidFill>
            </a:ln>
          </p:spPr>
        </p:pic>
        <p:sp>
          <p:nvSpPr>
            <p:cNvPr id="8" name="TextBox 7">
              <a:extLst>
                <a:ext uri="{FF2B5EF4-FFF2-40B4-BE49-F238E27FC236}">
                  <a16:creationId xmlns:a16="http://schemas.microsoft.com/office/drawing/2014/main" id="{D3C8FC11-A199-F46A-2F7A-01D29605EFFF}"/>
                </a:ext>
              </a:extLst>
            </p:cNvPr>
            <p:cNvSpPr txBox="1"/>
            <p:nvPr/>
          </p:nvSpPr>
          <p:spPr>
            <a:xfrm>
              <a:off x="444137" y="825573"/>
              <a:ext cx="16145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FRESH WATER</a:t>
              </a:r>
            </a:p>
          </p:txBody>
        </p:sp>
      </p:grpSp>
      <p:grpSp>
        <p:nvGrpSpPr>
          <p:cNvPr id="9" name="Group 8">
            <a:extLst>
              <a:ext uri="{FF2B5EF4-FFF2-40B4-BE49-F238E27FC236}">
                <a16:creationId xmlns:a16="http://schemas.microsoft.com/office/drawing/2014/main" id="{EE0D0BC4-D412-335B-B2F0-283FB373439D}"/>
              </a:ext>
            </a:extLst>
          </p:cNvPr>
          <p:cNvGrpSpPr>
            <a:grpSpLocks noChangeAspect="1"/>
          </p:cNvGrpSpPr>
          <p:nvPr/>
        </p:nvGrpSpPr>
        <p:grpSpPr>
          <a:xfrm>
            <a:off x="6419944" y="2917115"/>
            <a:ext cx="2576772" cy="1762577"/>
            <a:chOff x="389629" y="2694155"/>
            <a:chExt cx="2623150" cy="1820368"/>
          </a:xfrm>
        </p:grpSpPr>
        <p:pic>
          <p:nvPicPr>
            <p:cNvPr id="10" name="Picture 9" descr="flashfloodcars.jpg">
              <a:extLst>
                <a:ext uri="{FF2B5EF4-FFF2-40B4-BE49-F238E27FC236}">
                  <a16:creationId xmlns:a16="http://schemas.microsoft.com/office/drawing/2014/main" id="{D4025065-BA0A-60CE-6663-60522E292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29" y="2694155"/>
              <a:ext cx="2623150" cy="1820368"/>
            </a:xfrm>
            <a:prstGeom prst="rect">
              <a:avLst/>
            </a:prstGeom>
            <a:ln w="19050">
              <a:solidFill>
                <a:srgbClr val="FF9300"/>
              </a:solidFill>
            </a:ln>
          </p:spPr>
        </p:pic>
        <p:sp>
          <p:nvSpPr>
            <p:cNvPr id="11" name="TextBox 10">
              <a:extLst>
                <a:ext uri="{FF2B5EF4-FFF2-40B4-BE49-F238E27FC236}">
                  <a16:creationId xmlns:a16="http://schemas.microsoft.com/office/drawing/2014/main" id="{FE270F09-6DB7-BD30-D0F4-7FBF6907B645}"/>
                </a:ext>
              </a:extLst>
            </p:cNvPr>
            <p:cNvSpPr txBox="1"/>
            <p:nvPr/>
          </p:nvSpPr>
          <p:spPr>
            <a:xfrm>
              <a:off x="389629" y="4145191"/>
              <a:ext cx="219681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SEVERE WEATHER</a:t>
              </a:r>
            </a:p>
          </p:txBody>
        </p:sp>
      </p:grpSp>
    </p:spTree>
    <p:extLst>
      <p:ext uri="{BB962C8B-B14F-4D97-AF65-F5344CB8AC3E}">
        <p14:creationId xmlns:p14="http://schemas.microsoft.com/office/powerpoint/2010/main" val="408839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A418-4167-5F4C-9587-44BACBE94625}"/>
              </a:ext>
            </a:extLst>
          </p:cNvPr>
          <p:cNvSpPr>
            <a:spLocks noGrp="1"/>
          </p:cNvSpPr>
          <p:nvPr>
            <p:ph type="title"/>
          </p:nvPr>
        </p:nvSpPr>
        <p:spPr/>
        <p:txBody>
          <a:bodyPr/>
          <a:lstStyle/>
          <a:p>
            <a:r>
              <a:rPr lang="en-US" dirty="0"/>
              <a:t>Convective Mass Flux – Large Scales</a:t>
            </a:r>
          </a:p>
        </p:txBody>
      </p:sp>
      <p:grpSp>
        <p:nvGrpSpPr>
          <p:cNvPr id="3" name="Group 2">
            <a:extLst>
              <a:ext uri="{FF2B5EF4-FFF2-40B4-BE49-F238E27FC236}">
                <a16:creationId xmlns:a16="http://schemas.microsoft.com/office/drawing/2014/main" id="{370D3559-BEBD-6D42-A0A6-F619B8F5F545}"/>
              </a:ext>
            </a:extLst>
          </p:cNvPr>
          <p:cNvGrpSpPr/>
          <p:nvPr/>
        </p:nvGrpSpPr>
        <p:grpSpPr>
          <a:xfrm>
            <a:off x="3283868" y="812509"/>
            <a:ext cx="3606728" cy="3905718"/>
            <a:chOff x="-499729" y="35663"/>
            <a:chExt cx="4768700" cy="4901938"/>
          </a:xfrm>
        </p:grpSpPr>
        <p:pic>
          <p:nvPicPr>
            <p:cNvPr id="4" name="Picture 3" descr="09globalcirccomp">
              <a:extLst>
                <a:ext uri="{FF2B5EF4-FFF2-40B4-BE49-F238E27FC236}">
                  <a16:creationId xmlns:a16="http://schemas.microsoft.com/office/drawing/2014/main" id="{3404F28B-534E-ED49-8AD1-6B071E79D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29" y="35663"/>
              <a:ext cx="3616896" cy="4901938"/>
            </a:xfrm>
            <a:prstGeom prst="rect">
              <a:avLst/>
            </a:prstGeom>
            <a:solidFill>
              <a:schemeClr val="tx1"/>
            </a:solid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450C403-238A-F543-8E91-1A1352D4F9E9}"/>
                </a:ext>
              </a:extLst>
            </p:cNvPr>
            <p:cNvPicPr>
              <a:picLocks noChangeAspect="1"/>
            </p:cNvPicPr>
            <p:nvPr/>
          </p:nvPicPr>
          <p:blipFill rotWithShape="1">
            <a:blip r:embed="rId3"/>
            <a:srcRect l="3536" t="4310" r="3759" b="4213"/>
            <a:stretch/>
          </p:blipFill>
          <p:spPr>
            <a:xfrm>
              <a:off x="415631" y="559217"/>
              <a:ext cx="3853339" cy="3854829"/>
            </a:xfrm>
            <a:prstGeom prst="ellipse">
              <a:avLst/>
            </a:prstGeom>
          </p:spPr>
        </p:pic>
      </p:grpSp>
      <p:pic>
        <p:nvPicPr>
          <p:cNvPr id="6" name="Picture 5">
            <a:extLst>
              <a:ext uri="{FF2B5EF4-FFF2-40B4-BE49-F238E27FC236}">
                <a16:creationId xmlns:a16="http://schemas.microsoft.com/office/drawing/2014/main" id="{50EFA3BF-9950-8043-8AFD-8292F5A38293}"/>
              </a:ext>
            </a:extLst>
          </p:cNvPr>
          <p:cNvPicPr>
            <a:picLocks noChangeAspect="1"/>
          </p:cNvPicPr>
          <p:nvPr/>
        </p:nvPicPr>
        <p:blipFill>
          <a:blip r:embed="rId4"/>
          <a:stretch>
            <a:fillRect/>
          </a:stretch>
        </p:blipFill>
        <p:spPr>
          <a:xfrm>
            <a:off x="7137217" y="1309874"/>
            <a:ext cx="1887868" cy="1351009"/>
          </a:xfrm>
          <a:prstGeom prst="rect">
            <a:avLst/>
          </a:prstGeom>
          <a:ln w="19050">
            <a:solidFill>
              <a:srgbClr val="FF9300"/>
            </a:solidFill>
          </a:ln>
        </p:spPr>
      </p:pic>
      <p:pic>
        <p:nvPicPr>
          <p:cNvPr id="7" name="Picture 6">
            <a:extLst>
              <a:ext uri="{FF2B5EF4-FFF2-40B4-BE49-F238E27FC236}">
                <a16:creationId xmlns:a16="http://schemas.microsoft.com/office/drawing/2014/main" id="{F0E2FD75-655B-104D-B6CA-F90866481B8C}"/>
              </a:ext>
            </a:extLst>
          </p:cNvPr>
          <p:cNvPicPr>
            <a:picLocks noChangeAspect="1"/>
          </p:cNvPicPr>
          <p:nvPr/>
        </p:nvPicPr>
        <p:blipFill rotWithShape="1">
          <a:blip r:embed="rId5"/>
          <a:srcRect r="24247"/>
          <a:stretch/>
        </p:blipFill>
        <p:spPr>
          <a:xfrm>
            <a:off x="7137216" y="3276081"/>
            <a:ext cx="1919037" cy="1302624"/>
          </a:xfrm>
          <a:prstGeom prst="rect">
            <a:avLst/>
          </a:prstGeom>
          <a:ln w="19050">
            <a:solidFill>
              <a:srgbClr val="FF9300"/>
            </a:solidFill>
          </a:ln>
        </p:spPr>
      </p:pic>
      <p:cxnSp>
        <p:nvCxnSpPr>
          <p:cNvPr id="8" name="Straight Connector 7">
            <a:extLst>
              <a:ext uri="{FF2B5EF4-FFF2-40B4-BE49-F238E27FC236}">
                <a16:creationId xmlns:a16="http://schemas.microsoft.com/office/drawing/2014/main" id="{C2ED1336-8A9A-9247-B495-848BAED827C9}"/>
              </a:ext>
            </a:extLst>
          </p:cNvPr>
          <p:cNvCxnSpPr>
            <a:cxnSpLocks/>
            <a:stCxn id="6" idx="1"/>
          </p:cNvCxnSpPr>
          <p:nvPr/>
        </p:nvCxnSpPr>
        <p:spPr>
          <a:xfrm flipH="1">
            <a:off x="4999099" y="1985379"/>
            <a:ext cx="2138118" cy="204571"/>
          </a:xfrm>
          <a:prstGeom prst="line">
            <a:avLst/>
          </a:prstGeom>
          <a:noFill/>
          <a:ln w="28575" cap="flat" cmpd="sng" algn="ctr">
            <a:solidFill>
              <a:srgbClr val="FF9300"/>
            </a:solidFill>
            <a:prstDash val="solid"/>
          </a:ln>
          <a:effectLst/>
        </p:spPr>
      </p:cxnSp>
      <p:cxnSp>
        <p:nvCxnSpPr>
          <p:cNvPr id="9" name="Straight Connector 8">
            <a:extLst>
              <a:ext uri="{FF2B5EF4-FFF2-40B4-BE49-F238E27FC236}">
                <a16:creationId xmlns:a16="http://schemas.microsoft.com/office/drawing/2014/main" id="{701960FB-F5E8-CF49-AFFE-875449CD2E88}"/>
              </a:ext>
            </a:extLst>
          </p:cNvPr>
          <p:cNvCxnSpPr>
            <a:cxnSpLocks/>
          </p:cNvCxnSpPr>
          <p:nvPr/>
        </p:nvCxnSpPr>
        <p:spPr>
          <a:xfrm flipH="1" flipV="1">
            <a:off x="5578609" y="2660883"/>
            <a:ext cx="1558607" cy="778663"/>
          </a:xfrm>
          <a:prstGeom prst="line">
            <a:avLst/>
          </a:prstGeom>
          <a:noFill/>
          <a:ln w="28575" cap="flat" cmpd="sng" algn="ctr">
            <a:solidFill>
              <a:srgbClr val="FF9300"/>
            </a:solidFill>
            <a:prstDash val="solid"/>
          </a:ln>
          <a:effectLst/>
        </p:spPr>
      </p:cxnSp>
      <p:sp>
        <p:nvSpPr>
          <p:cNvPr id="10" name="TextBox 9">
            <a:extLst>
              <a:ext uri="{FF2B5EF4-FFF2-40B4-BE49-F238E27FC236}">
                <a16:creationId xmlns:a16="http://schemas.microsoft.com/office/drawing/2014/main" id="{6DE854D3-201F-044E-A8D1-25B99A10210A}"/>
              </a:ext>
            </a:extLst>
          </p:cNvPr>
          <p:cNvSpPr txBox="1"/>
          <p:nvPr/>
        </p:nvSpPr>
        <p:spPr>
          <a:xfrm>
            <a:off x="477444" y="1992795"/>
            <a:ext cx="2229456"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Air rises within storms establishing moist regions</a:t>
            </a:r>
          </a:p>
        </p:txBody>
      </p:sp>
      <p:sp>
        <p:nvSpPr>
          <p:cNvPr id="11" name="TextBox 10">
            <a:extLst>
              <a:ext uri="{FF2B5EF4-FFF2-40B4-BE49-F238E27FC236}">
                <a16:creationId xmlns:a16="http://schemas.microsoft.com/office/drawing/2014/main" id="{79158E99-2BD0-7146-B71D-DBBDCD4B1B14}"/>
              </a:ext>
            </a:extLst>
          </p:cNvPr>
          <p:cNvSpPr txBox="1"/>
          <p:nvPr/>
        </p:nvSpPr>
        <p:spPr>
          <a:xfrm>
            <a:off x="458149" y="853819"/>
            <a:ext cx="255640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Air sinks establishing dry regions</a:t>
            </a:r>
          </a:p>
        </p:txBody>
      </p:sp>
      <p:sp>
        <p:nvSpPr>
          <p:cNvPr id="12" name="TextBox 11">
            <a:extLst>
              <a:ext uri="{FF2B5EF4-FFF2-40B4-BE49-F238E27FC236}">
                <a16:creationId xmlns:a16="http://schemas.microsoft.com/office/drawing/2014/main" id="{810C1D51-DE5F-944B-93EC-53F6F0AD527A}"/>
              </a:ext>
            </a:extLst>
          </p:cNvPr>
          <p:cNvSpPr txBox="1"/>
          <p:nvPr/>
        </p:nvSpPr>
        <p:spPr>
          <a:xfrm>
            <a:off x="6978032" y="877778"/>
            <a:ext cx="150850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Dry Regions</a:t>
            </a:r>
          </a:p>
        </p:txBody>
      </p:sp>
      <p:sp>
        <p:nvSpPr>
          <p:cNvPr id="13" name="TextBox 12">
            <a:extLst>
              <a:ext uri="{FF2B5EF4-FFF2-40B4-BE49-F238E27FC236}">
                <a16:creationId xmlns:a16="http://schemas.microsoft.com/office/drawing/2014/main" id="{51EDC960-75C6-7348-AFBE-084CE92B1022}"/>
              </a:ext>
            </a:extLst>
          </p:cNvPr>
          <p:cNvSpPr txBox="1"/>
          <p:nvPr/>
        </p:nvSpPr>
        <p:spPr>
          <a:xfrm>
            <a:off x="6932254" y="2813609"/>
            <a:ext cx="165935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Moist Regions</a:t>
            </a:r>
          </a:p>
        </p:txBody>
      </p:sp>
      <p:sp>
        <p:nvSpPr>
          <p:cNvPr id="14" name="Right Arrow 13">
            <a:extLst>
              <a:ext uri="{FF2B5EF4-FFF2-40B4-BE49-F238E27FC236}">
                <a16:creationId xmlns:a16="http://schemas.microsoft.com/office/drawing/2014/main" id="{DB3D74D4-7469-624E-A144-F3F44B607440}"/>
              </a:ext>
            </a:extLst>
          </p:cNvPr>
          <p:cNvSpPr/>
          <p:nvPr/>
        </p:nvSpPr>
        <p:spPr>
          <a:xfrm rot="1580357">
            <a:off x="2120853" y="1651121"/>
            <a:ext cx="1460188" cy="300739"/>
          </a:xfrm>
          <a:prstGeom prst="rightArrow">
            <a:avLst/>
          </a:prstGeom>
          <a:solidFill>
            <a:srgbClr val="FF9300"/>
          </a:solidFill>
          <a:ln w="9525" cap="flat" cmpd="sng" algn="ctr">
            <a:solidFill>
              <a:srgbClr val="FF93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15" name="Right Arrow 14">
            <a:extLst>
              <a:ext uri="{FF2B5EF4-FFF2-40B4-BE49-F238E27FC236}">
                <a16:creationId xmlns:a16="http://schemas.microsoft.com/office/drawing/2014/main" id="{C930533C-CAC9-914C-80C9-C01FA17FCFD9}"/>
              </a:ext>
            </a:extLst>
          </p:cNvPr>
          <p:cNvSpPr/>
          <p:nvPr/>
        </p:nvSpPr>
        <p:spPr>
          <a:xfrm>
            <a:off x="2291275" y="2647786"/>
            <a:ext cx="1097384" cy="300739"/>
          </a:xfrm>
          <a:prstGeom prst="rightArrow">
            <a:avLst/>
          </a:prstGeom>
          <a:solidFill>
            <a:srgbClr val="FF9300"/>
          </a:solidFill>
          <a:ln w="9525" cap="flat" cmpd="sng" algn="ctr">
            <a:solidFill>
              <a:srgbClr val="FF93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A59064B6-120D-DD44-9E7E-DE6DF4A68357}"/>
              </a:ext>
            </a:extLst>
          </p:cNvPr>
          <p:cNvSpPr txBox="1"/>
          <p:nvPr/>
        </p:nvSpPr>
        <p:spPr>
          <a:xfrm>
            <a:off x="7326900" y="920251"/>
            <a:ext cx="150850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Dry Regions</a:t>
            </a:r>
          </a:p>
        </p:txBody>
      </p:sp>
      <p:sp>
        <p:nvSpPr>
          <p:cNvPr id="23" name="TextBox 22">
            <a:extLst>
              <a:ext uri="{FF2B5EF4-FFF2-40B4-BE49-F238E27FC236}">
                <a16:creationId xmlns:a16="http://schemas.microsoft.com/office/drawing/2014/main" id="{F3AE3849-AA39-934F-B495-CA1D479DEEB7}"/>
              </a:ext>
            </a:extLst>
          </p:cNvPr>
          <p:cNvSpPr txBox="1"/>
          <p:nvPr/>
        </p:nvSpPr>
        <p:spPr>
          <a:xfrm>
            <a:off x="7294820" y="2860179"/>
            <a:ext cx="165935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rPr>
              <a:t>Moist Regions</a:t>
            </a:r>
          </a:p>
        </p:txBody>
      </p:sp>
    </p:spTree>
    <p:extLst>
      <p:ext uri="{BB962C8B-B14F-4D97-AF65-F5344CB8AC3E}">
        <p14:creationId xmlns:p14="http://schemas.microsoft.com/office/powerpoint/2010/main" val="913647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C611EC-EC6C-FB4B-B2BB-ED8A39BEC8C0}"/>
              </a:ext>
            </a:extLst>
          </p:cNvPr>
          <p:cNvPicPr>
            <a:picLocks noChangeAspect="1"/>
          </p:cNvPicPr>
          <p:nvPr/>
        </p:nvPicPr>
        <p:blipFill rotWithShape="1">
          <a:blip r:embed="rId3"/>
          <a:srcRect b="45208"/>
          <a:stretch/>
        </p:blipFill>
        <p:spPr>
          <a:xfrm>
            <a:off x="4330108" y="608678"/>
            <a:ext cx="2304835" cy="1474992"/>
          </a:xfrm>
          <a:prstGeom prst="rect">
            <a:avLst/>
          </a:prstGeom>
        </p:spPr>
      </p:pic>
      <p:sp>
        <p:nvSpPr>
          <p:cNvPr id="44" name="TextBox 43">
            <a:extLst>
              <a:ext uri="{FF2B5EF4-FFF2-40B4-BE49-F238E27FC236}">
                <a16:creationId xmlns:a16="http://schemas.microsoft.com/office/drawing/2014/main" id="{61F8F937-DE44-C342-AFAF-878D9FDBF80A}"/>
              </a:ext>
            </a:extLst>
          </p:cNvPr>
          <p:cNvSpPr txBox="1"/>
          <p:nvPr/>
        </p:nvSpPr>
        <p:spPr>
          <a:xfrm>
            <a:off x="2873018" y="3372905"/>
            <a:ext cx="184731" cy="275588"/>
          </a:xfrm>
          <a:prstGeom prst="rect">
            <a:avLst/>
          </a:prstGeom>
          <a:noFill/>
        </p:spPr>
        <p:txBody>
          <a:bodyPr wrap="none" rtlCol="0">
            <a:spAutoFit/>
          </a:bodyPr>
          <a:lstStyle/>
          <a:p>
            <a:pPr defTabSz="457189">
              <a:defRPr/>
            </a:pPr>
            <a:endParaRPr lang="en-US" sz="1191" dirty="0">
              <a:solidFill>
                <a:prstClr val="black"/>
              </a:solidFill>
              <a:latin typeface="Arial"/>
            </a:endParaRPr>
          </a:p>
        </p:txBody>
      </p:sp>
      <p:pic>
        <p:nvPicPr>
          <p:cNvPr id="69" name="JPL Logo White" hidden="1">
            <a:extLst>
              <a:ext uri="{FF2B5EF4-FFF2-40B4-BE49-F238E27FC236}">
                <a16:creationId xmlns:a16="http://schemas.microsoft.com/office/drawing/2014/main" id="{08EBB1F3-80CE-B743-A736-FBF487EBE216}"/>
              </a:ext>
            </a:extLst>
          </p:cNvPr>
          <p:cNvPicPr>
            <a:picLocks noChangeAspect="1"/>
          </p:cNvPicPr>
          <p:nvPr/>
        </p:nvPicPr>
        <p:blipFill>
          <a:blip r:embed="rId4"/>
          <a:stretch>
            <a:fillRect/>
          </a:stretch>
        </p:blipFill>
        <p:spPr>
          <a:xfrm>
            <a:off x="6233147" y="3488515"/>
            <a:ext cx="382734" cy="113786"/>
          </a:xfrm>
          <a:prstGeom prst="rect">
            <a:avLst/>
          </a:prstGeom>
        </p:spPr>
      </p:pic>
      <p:cxnSp>
        <p:nvCxnSpPr>
          <p:cNvPr id="5" name="Straight Arrow Connector 4">
            <a:extLst>
              <a:ext uri="{FF2B5EF4-FFF2-40B4-BE49-F238E27FC236}">
                <a16:creationId xmlns:a16="http://schemas.microsoft.com/office/drawing/2014/main" id="{2B18322B-CDFC-C040-AA20-3559ECB5567F}"/>
              </a:ext>
            </a:extLst>
          </p:cNvPr>
          <p:cNvCxnSpPr>
            <a:cxnSpLocks/>
          </p:cNvCxnSpPr>
          <p:nvPr/>
        </p:nvCxnSpPr>
        <p:spPr>
          <a:xfrm flipH="1" flipV="1">
            <a:off x="3865414" y="3486344"/>
            <a:ext cx="761216" cy="205295"/>
          </a:xfrm>
          <a:prstGeom prst="straightConnector1">
            <a:avLst/>
          </a:prstGeom>
          <a:ln w="285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A935F6D-A0B8-104F-9783-22DB87CDCE2E}"/>
              </a:ext>
            </a:extLst>
          </p:cNvPr>
          <p:cNvSpPr txBox="1"/>
          <p:nvPr/>
        </p:nvSpPr>
        <p:spPr>
          <a:xfrm rot="928529">
            <a:off x="3831539" y="3333076"/>
            <a:ext cx="1085554" cy="253916"/>
          </a:xfrm>
          <a:prstGeom prst="rect">
            <a:avLst/>
          </a:prstGeom>
          <a:noFill/>
        </p:spPr>
        <p:txBody>
          <a:bodyPr wrap="none" rtlCol="0">
            <a:spAutoFit/>
          </a:bodyPr>
          <a:lstStyle/>
          <a:p>
            <a:pPr defTabSz="457189">
              <a:defRPr/>
            </a:pPr>
            <a:r>
              <a:rPr lang="en-US" sz="1050" dirty="0">
                <a:solidFill>
                  <a:srgbClr val="B4C7E7"/>
                </a:solidFill>
                <a:latin typeface="Arial"/>
              </a:rPr>
              <a:t>Flight Direction</a:t>
            </a:r>
          </a:p>
        </p:txBody>
      </p:sp>
      <p:grpSp>
        <p:nvGrpSpPr>
          <p:cNvPr id="27" name="Group 26">
            <a:extLst>
              <a:ext uri="{FF2B5EF4-FFF2-40B4-BE49-F238E27FC236}">
                <a16:creationId xmlns:a16="http://schemas.microsoft.com/office/drawing/2014/main" id="{429B7A77-8186-6A4B-AA97-9574E3F99AEB}"/>
              </a:ext>
            </a:extLst>
          </p:cNvPr>
          <p:cNvGrpSpPr/>
          <p:nvPr/>
        </p:nvGrpSpPr>
        <p:grpSpPr>
          <a:xfrm>
            <a:off x="1431472" y="1127958"/>
            <a:ext cx="1256797" cy="253916"/>
            <a:chOff x="1908628" y="1503946"/>
            <a:chExt cx="1675724" cy="338555"/>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573AE3C8-2AD2-B640-A20C-99389B87BE13}"/>
                    </a:ext>
                  </a:extLst>
                </p:cNvPr>
                <p:cNvSpPr txBox="1"/>
                <p:nvPr/>
              </p:nvSpPr>
              <p:spPr>
                <a:xfrm>
                  <a:off x="2225067" y="1503946"/>
                  <a:ext cx="1172679" cy="338555"/>
                </a:xfrm>
                <a:prstGeom prst="rect">
                  <a:avLst/>
                </a:prstGeom>
                <a:noFill/>
              </p:spPr>
              <p:txBody>
                <a:bodyPr wrap="square" rtlCol="0">
                  <a:spAutoFit/>
                </a:bodyPr>
                <a:lstStyle/>
                <a:p>
                  <a:pPr defTabSz="457189">
                    <a:defRPr/>
                  </a:pPr>
                  <a14:m>
                    <m:oMath xmlns:m="http://schemas.openxmlformats.org/officeDocument/2006/math">
                      <m:r>
                        <a:rPr lang="en-US" sz="1050" b="1">
                          <a:solidFill>
                            <a:prstClr val="white"/>
                          </a:solidFill>
                          <a:latin typeface="Cambria Math" panose="02040503050406030204" pitchFamily="18" charset="0"/>
                          <a:ea typeface="Cambria Math" panose="02040503050406030204" pitchFamily="18" charset="0"/>
                        </a:rPr>
                        <m:t>∆</m:t>
                      </m:r>
                      <m:r>
                        <a:rPr lang="en-US" sz="1050" b="1">
                          <a:solidFill>
                            <a:prstClr val="white"/>
                          </a:solidFill>
                          <a:latin typeface="Cambria Math" panose="02040503050406030204" pitchFamily="18" charset="0"/>
                          <a:ea typeface="Cambria Math" panose="02040503050406030204" pitchFamily="18" charset="0"/>
                        </a:rPr>
                        <m:t>𝐭</m:t>
                      </m:r>
                    </m:oMath>
                  </a14:m>
                  <a:r>
                    <a:rPr lang="en-US" sz="1050" b="1" dirty="0">
                      <a:solidFill>
                        <a:prstClr val="white"/>
                      </a:solidFill>
                      <a:latin typeface="Arial"/>
                    </a:rPr>
                    <a:t>=30secs</a:t>
                  </a:r>
                </a:p>
              </p:txBody>
            </p:sp>
          </mc:Choice>
          <mc:Fallback>
            <p:sp>
              <p:nvSpPr>
                <p:cNvPr id="4" name="TextBox 3">
                  <a:extLst>
                    <a:ext uri="{FF2B5EF4-FFF2-40B4-BE49-F238E27FC236}">
                      <a16:creationId xmlns:a16="http://schemas.microsoft.com/office/drawing/2014/main" id="{573AE3C8-2AD2-B640-A20C-99389B87BE13}"/>
                    </a:ext>
                  </a:extLst>
                </p:cNvPr>
                <p:cNvSpPr txBox="1">
                  <a:spLocks noRot="1" noChangeAspect="1" noMove="1" noResize="1" noEditPoints="1" noAdjustHandles="1" noChangeArrowheads="1" noChangeShapeType="1" noTextEdit="1"/>
                </p:cNvSpPr>
                <p:nvPr/>
              </p:nvSpPr>
              <p:spPr>
                <a:xfrm>
                  <a:off x="2225067" y="1503946"/>
                  <a:ext cx="1172679" cy="338555"/>
                </a:xfrm>
                <a:prstGeom prst="rect">
                  <a:avLst/>
                </a:prstGeom>
                <a:blipFill>
                  <a:blip r:embed="rId5"/>
                  <a:stretch>
                    <a:fillRect b="-14286"/>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54E7A303-DA99-F242-A9DE-F7ACF7BA78BB}"/>
                </a:ext>
              </a:extLst>
            </p:cNvPr>
            <p:cNvCxnSpPr>
              <a:cxnSpLocks/>
              <a:stCxn id="4" idx="1"/>
            </p:cNvCxnSpPr>
            <p:nvPr/>
          </p:nvCxnSpPr>
          <p:spPr>
            <a:xfrm flipH="1" flipV="1">
              <a:off x="1908628" y="1673222"/>
              <a:ext cx="316439" cy="1"/>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1098C9E-0BA0-7B4E-BE67-80342BA4D6D4}"/>
                </a:ext>
              </a:extLst>
            </p:cNvPr>
            <p:cNvCxnSpPr>
              <a:cxnSpLocks/>
            </p:cNvCxnSpPr>
            <p:nvPr/>
          </p:nvCxnSpPr>
          <p:spPr>
            <a:xfrm>
              <a:off x="3262964" y="1680634"/>
              <a:ext cx="321388" cy="0"/>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E85257CF-ECCE-1A4C-A43F-E9B95FE1B8A6}"/>
              </a:ext>
            </a:extLst>
          </p:cNvPr>
          <p:cNvGrpSpPr/>
          <p:nvPr/>
        </p:nvGrpSpPr>
        <p:grpSpPr>
          <a:xfrm>
            <a:off x="3693615" y="1080504"/>
            <a:ext cx="1315967" cy="253916"/>
            <a:chOff x="1829729" y="1500707"/>
            <a:chExt cx="1754623" cy="338555"/>
          </a:xfrm>
        </p:grpSpPr>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032261EF-F9BA-0447-A656-757FAAAF5E4B}"/>
                    </a:ext>
                  </a:extLst>
                </p:cNvPr>
                <p:cNvSpPr txBox="1"/>
                <p:nvPr/>
              </p:nvSpPr>
              <p:spPr>
                <a:xfrm>
                  <a:off x="2208580" y="1500707"/>
                  <a:ext cx="1172680" cy="338555"/>
                </a:xfrm>
                <a:prstGeom prst="rect">
                  <a:avLst/>
                </a:prstGeom>
                <a:noFill/>
              </p:spPr>
              <p:txBody>
                <a:bodyPr wrap="square" rtlCol="0">
                  <a:spAutoFit/>
                </a:bodyPr>
                <a:lstStyle/>
                <a:p>
                  <a:pPr defTabSz="457189">
                    <a:defRPr/>
                  </a:pPr>
                  <a14:m>
                    <m:oMath xmlns:m="http://schemas.openxmlformats.org/officeDocument/2006/math">
                      <m:r>
                        <a:rPr lang="en-US" sz="1050" b="1">
                          <a:solidFill>
                            <a:prstClr val="white"/>
                          </a:solidFill>
                          <a:latin typeface="Cambria Math" panose="02040503050406030204" pitchFamily="18" charset="0"/>
                          <a:ea typeface="Cambria Math" panose="02040503050406030204" pitchFamily="18" charset="0"/>
                        </a:rPr>
                        <m:t>∆</m:t>
                      </m:r>
                      <m:r>
                        <a:rPr lang="en-US" sz="1050" b="1">
                          <a:solidFill>
                            <a:prstClr val="white"/>
                          </a:solidFill>
                          <a:latin typeface="Cambria Math" panose="02040503050406030204" pitchFamily="18" charset="0"/>
                          <a:ea typeface="Cambria Math" panose="02040503050406030204" pitchFamily="18" charset="0"/>
                        </a:rPr>
                        <m:t>𝐭</m:t>
                      </m:r>
                    </m:oMath>
                  </a14:m>
                  <a:r>
                    <a:rPr lang="en-US" sz="1050" b="1" dirty="0">
                      <a:solidFill>
                        <a:prstClr val="white"/>
                      </a:solidFill>
                      <a:latin typeface="Arial"/>
                    </a:rPr>
                    <a:t>=90secs</a:t>
                  </a:r>
                </a:p>
              </p:txBody>
            </p:sp>
          </mc:Choice>
          <mc:Fallback>
            <p:sp>
              <p:nvSpPr>
                <p:cNvPr id="38" name="TextBox 37">
                  <a:extLst>
                    <a:ext uri="{FF2B5EF4-FFF2-40B4-BE49-F238E27FC236}">
                      <a16:creationId xmlns:a16="http://schemas.microsoft.com/office/drawing/2014/main" id="{032261EF-F9BA-0447-A656-757FAAAF5E4B}"/>
                    </a:ext>
                  </a:extLst>
                </p:cNvPr>
                <p:cNvSpPr txBox="1">
                  <a:spLocks noRot="1" noChangeAspect="1" noMove="1" noResize="1" noEditPoints="1" noAdjustHandles="1" noChangeArrowheads="1" noChangeShapeType="1" noTextEdit="1"/>
                </p:cNvSpPr>
                <p:nvPr/>
              </p:nvSpPr>
              <p:spPr>
                <a:xfrm>
                  <a:off x="2208580" y="1500707"/>
                  <a:ext cx="1172680" cy="338555"/>
                </a:xfrm>
                <a:prstGeom prst="rect">
                  <a:avLst/>
                </a:prstGeom>
                <a:blipFill>
                  <a:blip r:embed="rId6"/>
                  <a:stretch>
                    <a:fillRect b="-9091"/>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C7536896-966B-A54E-BBBC-55F87EA357E7}"/>
                </a:ext>
              </a:extLst>
            </p:cNvPr>
            <p:cNvCxnSpPr>
              <a:cxnSpLocks/>
            </p:cNvCxnSpPr>
            <p:nvPr/>
          </p:nvCxnSpPr>
          <p:spPr>
            <a:xfrm flipH="1" flipV="1">
              <a:off x="1829729" y="1648031"/>
              <a:ext cx="458133" cy="15389"/>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A391B2-C536-1A41-A8AA-0EBB3B4A7B92}"/>
                </a:ext>
              </a:extLst>
            </p:cNvPr>
            <p:cNvCxnSpPr>
              <a:cxnSpLocks/>
            </p:cNvCxnSpPr>
            <p:nvPr/>
          </p:nvCxnSpPr>
          <p:spPr>
            <a:xfrm>
              <a:off x="3262964" y="1680634"/>
              <a:ext cx="321388" cy="0"/>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327DA785-BE23-2742-AD40-82B6303319D2}"/>
              </a:ext>
            </a:extLst>
          </p:cNvPr>
          <p:cNvGrpSpPr/>
          <p:nvPr/>
        </p:nvGrpSpPr>
        <p:grpSpPr>
          <a:xfrm>
            <a:off x="1482496" y="625019"/>
            <a:ext cx="3527078" cy="253916"/>
            <a:chOff x="1890306" y="1507588"/>
            <a:chExt cx="1694046" cy="338553"/>
          </a:xfrm>
        </p:grpSpPr>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CA5FC05D-3796-0749-8F37-235C480E42CB}"/>
                    </a:ext>
                  </a:extLst>
                </p:cNvPr>
                <p:cNvSpPr txBox="1"/>
                <p:nvPr/>
              </p:nvSpPr>
              <p:spPr>
                <a:xfrm>
                  <a:off x="2489165" y="1507588"/>
                  <a:ext cx="522561" cy="338553"/>
                </a:xfrm>
                <a:prstGeom prst="rect">
                  <a:avLst/>
                </a:prstGeom>
                <a:noFill/>
              </p:spPr>
              <p:txBody>
                <a:bodyPr wrap="square" rtlCol="0">
                  <a:spAutoFit/>
                </a:bodyPr>
                <a:lstStyle/>
                <a:p>
                  <a:pPr defTabSz="457189">
                    <a:defRPr/>
                  </a:pPr>
                  <a14:m>
                    <m:oMath xmlns:m="http://schemas.openxmlformats.org/officeDocument/2006/math">
                      <m:r>
                        <a:rPr lang="en-US" sz="1050" b="1">
                          <a:solidFill>
                            <a:prstClr val="white"/>
                          </a:solidFill>
                          <a:latin typeface="Cambria Math" panose="02040503050406030204" pitchFamily="18" charset="0"/>
                          <a:ea typeface="Cambria Math" panose="02040503050406030204" pitchFamily="18" charset="0"/>
                        </a:rPr>
                        <m:t>      ∆</m:t>
                      </m:r>
                      <m:r>
                        <a:rPr lang="en-US" sz="1050" b="1">
                          <a:solidFill>
                            <a:prstClr val="white"/>
                          </a:solidFill>
                          <a:latin typeface="Cambria Math" panose="02040503050406030204" pitchFamily="18" charset="0"/>
                          <a:ea typeface="Cambria Math" panose="02040503050406030204" pitchFamily="18" charset="0"/>
                        </a:rPr>
                        <m:t>𝐭</m:t>
                      </m:r>
                    </m:oMath>
                  </a14:m>
                  <a:r>
                    <a:rPr lang="en-US" sz="1050" b="1" dirty="0">
                      <a:solidFill>
                        <a:prstClr val="white"/>
                      </a:solidFill>
                      <a:latin typeface="Arial"/>
                    </a:rPr>
                    <a:t>=120secs</a:t>
                  </a:r>
                </a:p>
              </p:txBody>
            </p:sp>
          </mc:Choice>
          <mc:Fallback>
            <p:sp>
              <p:nvSpPr>
                <p:cNvPr id="36" name="TextBox 35">
                  <a:extLst>
                    <a:ext uri="{FF2B5EF4-FFF2-40B4-BE49-F238E27FC236}">
                      <a16:creationId xmlns:a16="http://schemas.microsoft.com/office/drawing/2014/main" id="{CA5FC05D-3796-0749-8F37-235C480E42CB}"/>
                    </a:ext>
                  </a:extLst>
                </p:cNvPr>
                <p:cNvSpPr txBox="1">
                  <a:spLocks noRot="1" noChangeAspect="1" noMove="1" noResize="1" noEditPoints="1" noAdjustHandles="1" noChangeArrowheads="1" noChangeShapeType="1" noTextEdit="1"/>
                </p:cNvSpPr>
                <p:nvPr/>
              </p:nvSpPr>
              <p:spPr>
                <a:xfrm>
                  <a:off x="2489165" y="1507588"/>
                  <a:ext cx="522561" cy="338553"/>
                </a:xfrm>
                <a:prstGeom prst="rect">
                  <a:avLst/>
                </a:prstGeom>
                <a:blipFill>
                  <a:blip r:embed="rId7"/>
                  <a:stretch>
                    <a:fillRect b="-9524"/>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E321CE23-02BC-D643-B633-31F8FCF8AD36}"/>
                </a:ext>
              </a:extLst>
            </p:cNvPr>
            <p:cNvCxnSpPr>
              <a:cxnSpLocks/>
            </p:cNvCxnSpPr>
            <p:nvPr/>
          </p:nvCxnSpPr>
          <p:spPr>
            <a:xfrm flipH="1" flipV="1">
              <a:off x="1890306" y="1679608"/>
              <a:ext cx="705457" cy="11179"/>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F220476-6221-DD4E-A860-CD2EE7DD1E11}"/>
                </a:ext>
              </a:extLst>
            </p:cNvPr>
            <p:cNvCxnSpPr>
              <a:cxnSpLocks/>
            </p:cNvCxnSpPr>
            <p:nvPr/>
          </p:nvCxnSpPr>
          <p:spPr>
            <a:xfrm flipV="1">
              <a:off x="3034815" y="1680634"/>
              <a:ext cx="549537" cy="9457"/>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BD4D3AEA-E627-984D-99F3-CEED6F12215E}"/>
                  </a:ext>
                </a:extLst>
              </p:cNvPr>
              <p:cNvSpPr txBox="1"/>
              <p:nvPr/>
            </p:nvSpPr>
            <p:spPr>
              <a:xfrm>
                <a:off x="689229" y="1526222"/>
                <a:ext cx="2182211" cy="1200329"/>
              </a:xfrm>
              <a:prstGeom prst="rect">
                <a:avLst/>
              </a:prstGeom>
              <a:noFill/>
            </p:spPr>
            <p:txBody>
              <a:bodyPr wrap="square" rtlCol="0">
                <a:spAutoFit/>
              </a:bodyPr>
              <a:lstStyle/>
              <a:p>
                <a:pPr algn="ctr" defTabSz="685800">
                  <a:defRPr/>
                </a:pPr>
                <a:r>
                  <a:rPr lang="en-US" b="1" dirty="0">
                    <a:solidFill>
                      <a:srgbClr val="FFFF00"/>
                    </a:solidFill>
                    <a:latin typeface="Calibri" panose="020F0502020204030204"/>
                  </a:rPr>
                  <a:t>Short </a:t>
                </a:r>
                <a14:m>
                  <m:oMath xmlns:m="http://schemas.openxmlformats.org/officeDocument/2006/math">
                    <m:r>
                      <a:rPr lang="en-US" b="1" i="1">
                        <a:solidFill>
                          <a:srgbClr val="FFFF00"/>
                        </a:solidFill>
                        <a:latin typeface="Cambria Math" panose="02040503050406030204" pitchFamily="18" charset="0"/>
                        <a:ea typeface="Cambria Math" panose="02040503050406030204" pitchFamily="18" charset="0"/>
                      </a:rPr>
                      <m:t>∆</m:t>
                    </m:r>
                    <m:r>
                      <a:rPr lang="en-US" b="1" i="1">
                        <a:solidFill>
                          <a:srgbClr val="FFFF00"/>
                        </a:solidFill>
                        <a:latin typeface="Cambria Math" panose="02040503050406030204" pitchFamily="18" charset="0"/>
                        <a:ea typeface="Cambria Math" panose="02040503050406030204" pitchFamily="18" charset="0"/>
                      </a:rPr>
                      <m:t>𝒕</m:t>
                    </m:r>
                    <m:r>
                      <a:rPr lang="en-US" b="1">
                        <a:solidFill>
                          <a:srgbClr val="FFFF00"/>
                        </a:solidFill>
                        <a:latin typeface="Cambria Math" panose="02040503050406030204" pitchFamily="18" charset="0"/>
                        <a:ea typeface="Cambria Math" panose="02040503050406030204" pitchFamily="18" charset="0"/>
                      </a:rPr>
                      <m:t> </m:t>
                    </m:r>
                  </m:oMath>
                </a14:m>
                <a:r>
                  <a:rPr lang="en-US" b="1" dirty="0">
                    <a:solidFill>
                      <a:srgbClr val="FFFF00"/>
                    </a:solidFill>
                    <a:latin typeface="Calibri" panose="020F0502020204030204"/>
                  </a:rPr>
                  <a:t>= 30 secs</a:t>
                </a:r>
              </a:p>
              <a:p>
                <a:pPr algn="ctr" defTabSz="685800">
                  <a:defRPr/>
                </a:pPr>
                <a:r>
                  <a:rPr lang="en-US" b="1" dirty="0">
                    <a:solidFill>
                      <a:prstClr val="white"/>
                    </a:solidFill>
                    <a:latin typeface="Calibri" panose="020F0502020204030204"/>
                  </a:rPr>
                  <a:t>Best estimate of strongest updrafts</a:t>
                </a:r>
              </a:p>
              <a:p>
                <a:pPr algn="ctr" defTabSz="685800">
                  <a:defRPr/>
                </a:pPr>
                <a:endParaRPr lang="en-US" b="1" dirty="0">
                  <a:solidFill>
                    <a:srgbClr val="FFFF00"/>
                  </a:solidFill>
                  <a:latin typeface="Calibri" panose="020F0502020204030204"/>
                </a:endParaRPr>
              </a:p>
            </p:txBody>
          </p:sp>
        </mc:Choice>
        <mc:Fallback>
          <p:sp>
            <p:nvSpPr>
              <p:cNvPr id="32" name="TextBox 31">
                <a:extLst>
                  <a:ext uri="{FF2B5EF4-FFF2-40B4-BE49-F238E27FC236}">
                    <a16:creationId xmlns:a16="http://schemas.microsoft.com/office/drawing/2014/main" id="{BD4D3AEA-E627-984D-99F3-CEED6F12215E}"/>
                  </a:ext>
                </a:extLst>
              </p:cNvPr>
              <p:cNvSpPr txBox="1">
                <a:spLocks noRot="1" noChangeAspect="1" noMove="1" noResize="1" noEditPoints="1" noAdjustHandles="1" noChangeArrowheads="1" noChangeShapeType="1" noTextEdit="1"/>
              </p:cNvSpPr>
              <p:nvPr/>
            </p:nvSpPr>
            <p:spPr>
              <a:xfrm>
                <a:off x="689229" y="1526222"/>
                <a:ext cx="2182211" cy="1200329"/>
              </a:xfrm>
              <a:prstGeom prst="rect">
                <a:avLst/>
              </a:prstGeom>
              <a:blipFill>
                <a:blip r:embed="rId8"/>
                <a:stretch>
                  <a:fillRect t="-21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943032F7-E6ED-FD42-83B1-4C531839483F}"/>
                  </a:ext>
                </a:extLst>
              </p:cNvPr>
              <p:cNvSpPr txBox="1"/>
              <p:nvPr/>
            </p:nvSpPr>
            <p:spPr>
              <a:xfrm>
                <a:off x="209064" y="10801"/>
                <a:ext cx="6425879" cy="646331"/>
              </a:xfrm>
              <a:prstGeom prst="rect">
                <a:avLst/>
              </a:prstGeom>
              <a:noFill/>
            </p:spPr>
            <p:txBody>
              <a:bodyPr wrap="square" rtlCol="0">
                <a:spAutoFit/>
              </a:bodyPr>
              <a:lstStyle/>
              <a:p>
                <a:pPr algn="ctr" defTabSz="685800">
                  <a:defRPr/>
                </a:pPr>
                <a:r>
                  <a:rPr lang="en-US" b="1" dirty="0">
                    <a:solidFill>
                      <a:srgbClr val="FFFF00"/>
                    </a:solidFill>
                    <a:latin typeface="Arial" panose="020B0604020202020204" pitchFamily="34" charset="0"/>
                    <a:cs typeface="Arial" panose="020B0604020202020204" pitchFamily="34" charset="0"/>
                  </a:rPr>
                  <a:t>Long </a:t>
                </a:r>
                <a14:m>
                  <m:oMath xmlns:m="http://schemas.openxmlformats.org/officeDocument/2006/math">
                    <m:r>
                      <a:rPr lang="en-US" b="1" i="1">
                        <a:solidFill>
                          <a:srgbClr val="FFFF00"/>
                        </a:solidFill>
                        <a:latin typeface="Cambria Math" panose="02040503050406030204" pitchFamily="18" charset="0"/>
                        <a:ea typeface="Cambria Math" panose="02040503050406030204" pitchFamily="18" charset="0"/>
                      </a:rPr>
                      <m:t>∆</m:t>
                    </m:r>
                    <m:r>
                      <a:rPr lang="en-US" b="1" i="1">
                        <a:solidFill>
                          <a:srgbClr val="FFFF00"/>
                        </a:solidFill>
                        <a:latin typeface="Cambria Math" panose="02040503050406030204" pitchFamily="18" charset="0"/>
                        <a:ea typeface="Cambria Math" panose="02040503050406030204" pitchFamily="18" charset="0"/>
                      </a:rPr>
                      <m:t>𝒕</m:t>
                    </m:r>
                  </m:oMath>
                </a14:m>
                <a:r>
                  <a:rPr lang="en-US" b="1" dirty="0">
                    <a:solidFill>
                      <a:srgbClr val="FFFF00"/>
                    </a:solidFill>
                    <a:latin typeface="Arial" panose="020B0604020202020204" pitchFamily="34" charset="0"/>
                    <a:cs typeface="Arial" panose="020B0604020202020204" pitchFamily="34" charset="0"/>
                  </a:rPr>
                  <a:t> = 120 secs</a:t>
                </a:r>
              </a:p>
              <a:p>
                <a:pPr algn="ctr" defTabSz="685800">
                  <a:defRPr/>
                </a:pPr>
                <a:r>
                  <a:rPr lang="en-US" b="1" dirty="0">
                    <a:solidFill>
                      <a:prstClr val="white"/>
                    </a:solidFill>
                    <a:latin typeface="Arial" panose="020B0604020202020204" pitchFamily="34" charset="0"/>
                    <a:cs typeface="Arial" panose="020B0604020202020204" pitchFamily="34" charset="0"/>
                  </a:rPr>
                  <a:t>95% updrafts detected with low false alarm probability</a:t>
                </a:r>
              </a:p>
            </p:txBody>
          </p:sp>
        </mc:Choice>
        <mc:Fallback>
          <p:sp>
            <p:nvSpPr>
              <p:cNvPr id="33" name="TextBox 32">
                <a:extLst>
                  <a:ext uri="{FF2B5EF4-FFF2-40B4-BE49-F238E27FC236}">
                    <a16:creationId xmlns:a16="http://schemas.microsoft.com/office/drawing/2014/main" id="{943032F7-E6ED-FD42-83B1-4C531839483F}"/>
                  </a:ext>
                </a:extLst>
              </p:cNvPr>
              <p:cNvSpPr txBox="1">
                <a:spLocks noRot="1" noChangeAspect="1" noMove="1" noResize="1" noEditPoints="1" noAdjustHandles="1" noChangeArrowheads="1" noChangeShapeType="1" noTextEdit="1"/>
              </p:cNvSpPr>
              <p:nvPr/>
            </p:nvSpPr>
            <p:spPr>
              <a:xfrm>
                <a:off x="209064" y="10801"/>
                <a:ext cx="6425879" cy="646331"/>
              </a:xfrm>
              <a:prstGeom prst="rect">
                <a:avLst/>
              </a:prstGeom>
              <a:blipFill>
                <a:blip r:embed="rId9"/>
                <a:stretch>
                  <a:fillRect t="-3846" b="-1346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6BABB651-FDA0-0742-8D21-7D4F614BD03D}"/>
                  </a:ext>
                </a:extLst>
              </p:cNvPr>
              <p:cNvSpPr txBox="1"/>
              <p:nvPr/>
            </p:nvSpPr>
            <p:spPr>
              <a:xfrm>
                <a:off x="3089787" y="1797098"/>
                <a:ext cx="2569057" cy="1200329"/>
              </a:xfrm>
              <a:prstGeom prst="rect">
                <a:avLst/>
              </a:prstGeom>
              <a:noFill/>
            </p:spPr>
            <p:txBody>
              <a:bodyPr wrap="square" rtlCol="0">
                <a:spAutoFit/>
              </a:bodyPr>
              <a:lstStyle/>
              <a:p>
                <a:pPr algn="ctr" defTabSz="685800">
                  <a:defRPr/>
                </a:pPr>
                <a:r>
                  <a:rPr lang="en-US" b="1" dirty="0">
                    <a:solidFill>
                      <a:srgbClr val="FFFF00"/>
                    </a:solidFill>
                    <a:latin typeface="Calibri" panose="020F0502020204030204"/>
                  </a:rPr>
                  <a:t>Moderate </a:t>
                </a:r>
                <a14:m>
                  <m:oMath xmlns:m="http://schemas.openxmlformats.org/officeDocument/2006/math">
                    <m:r>
                      <a:rPr lang="en-US" b="1" i="1">
                        <a:solidFill>
                          <a:srgbClr val="FFFF00"/>
                        </a:solidFill>
                        <a:latin typeface="Cambria Math" panose="02040503050406030204" pitchFamily="18" charset="0"/>
                        <a:ea typeface="Cambria Math" panose="02040503050406030204" pitchFamily="18" charset="0"/>
                      </a:rPr>
                      <m:t>∆</m:t>
                    </m:r>
                    <m:r>
                      <a:rPr lang="en-US" b="1" i="1">
                        <a:solidFill>
                          <a:srgbClr val="FFFF00"/>
                        </a:solidFill>
                        <a:latin typeface="Cambria Math" panose="02040503050406030204" pitchFamily="18" charset="0"/>
                        <a:ea typeface="Cambria Math" panose="02040503050406030204" pitchFamily="18" charset="0"/>
                      </a:rPr>
                      <m:t>𝒕</m:t>
                    </m:r>
                  </m:oMath>
                </a14:m>
                <a:r>
                  <a:rPr lang="en-US" b="1" dirty="0">
                    <a:solidFill>
                      <a:srgbClr val="FFFF00"/>
                    </a:solidFill>
                    <a:latin typeface="Calibri" panose="020F0502020204030204"/>
                  </a:rPr>
                  <a:t> = 90 secs</a:t>
                </a:r>
                <a:endParaRPr lang="en-US" b="1" dirty="0">
                  <a:solidFill>
                    <a:prstClr val="white"/>
                  </a:solidFill>
                  <a:latin typeface="Calibri" panose="020F0502020204030204"/>
                </a:endParaRPr>
              </a:p>
              <a:p>
                <a:pPr algn="ctr" defTabSz="685800">
                  <a:defRPr/>
                </a:pPr>
                <a:r>
                  <a:rPr lang="en-US" b="1" dirty="0">
                    <a:solidFill>
                      <a:prstClr val="white"/>
                    </a:solidFill>
                    <a:latin typeface="Calibri" panose="020F0502020204030204"/>
                  </a:rPr>
                  <a:t>Robust compromise between detection and false alarm probability</a:t>
                </a:r>
              </a:p>
            </p:txBody>
          </p:sp>
        </mc:Choice>
        <mc:Fallback>
          <p:sp>
            <p:nvSpPr>
              <p:cNvPr id="45" name="TextBox 44">
                <a:extLst>
                  <a:ext uri="{FF2B5EF4-FFF2-40B4-BE49-F238E27FC236}">
                    <a16:creationId xmlns:a16="http://schemas.microsoft.com/office/drawing/2014/main" id="{6BABB651-FDA0-0742-8D21-7D4F614BD03D}"/>
                  </a:ext>
                </a:extLst>
              </p:cNvPr>
              <p:cNvSpPr txBox="1">
                <a:spLocks noRot="1" noChangeAspect="1" noMove="1" noResize="1" noEditPoints="1" noAdjustHandles="1" noChangeArrowheads="1" noChangeShapeType="1" noTextEdit="1"/>
              </p:cNvSpPr>
              <p:nvPr/>
            </p:nvSpPr>
            <p:spPr>
              <a:xfrm>
                <a:off x="3089787" y="1797098"/>
                <a:ext cx="2569057" cy="1200329"/>
              </a:xfrm>
              <a:prstGeom prst="rect">
                <a:avLst/>
              </a:prstGeom>
              <a:blipFill>
                <a:blip r:embed="rId10"/>
                <a:stretch>
                  <a:fillRect t="-2083" r="-493" b="-72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205C5B8F-72F9-914B-A0CB-3603F694F25B}"/>
                  </a:ext>
                </a:extLst>
              </p:cNvPr>
              <p:cNvSpPr txBox="1"/>
              <p:nvPr/>
            </p:nvSpPr>
            <p:spPr>
              <a:xfrm>
                <a:off x="6408425" y="839168"/>
                <a:ext cx="2569738" cy="2862322"/>
              </a:xfrm>
              <a:prstGeom prst="rect">
                <a:avLst/>
              </a:prstGeom>
              <a:noFill/>
            </p:spPr>
            <p:txBody>
              <a:bodyPr wrap="square" rtlCol="0">
                <a:spAutoFit/>
              </a:bodyPr>
              <a:lstStyle/>
              <a:p>
                <a:pPr defTabSz="685800"/>
                <a14:m>
                  <m:oMath xmlns:m="http://schemas.openxmlformats.org/officeDocument/2006/math">
                    <m:r>
                      <a:rPr lang="en-US" sz="2000" i="1">
                        <a:solidFill>
                          <a:prstClr val="white"/>
                        </a:solidFill>
                        <a:latin typeface="Cambria Math" panose="02040503050406030204" pitchFamily="18" charset="0"/>
                        <a:ea typeface="Cambria Math" panose="02040503050406030204" pitchFamily="18" charset="0"/>
                      </a:rPr>
                      <m:t>∆</m:t>
                    </m:r>
                    <m:r>
                      <a:rPr lang="en-US" sz="2000" i="1">
                        <a:solidFill>
                          <a:prstClr val="white"/>
                        </a:solidFill>
                        <a:latin typeface="Cambria Math" panose="02040503050406030204" pitchFamily="18" charset="0"/>
                        <a:ea typeface="Cambria Math" panose="02040503050406030204" pitchFamily="18" charset="0"/>
                      </a:rPr>
                      <m:t>𝑡</m:t>
                    </m:r>
                    <m:r>
                      <a:rPr lang="en-US" sz="2000" i="1">
                        <a:solidFill>
                          <a:prstClr val="white"/>
                        </a:solidFill>
                        <a:latin typeface="Cambria Math" panose="02040503050406030204" pitchFamily="18" charset="0"/>
                        <a:ea typeface="Cambria Math" panose="02040503050406030204" pitchFamily="18" charset="0"/>
                      </a:rPr>
                      <m:t> </m:t>
                    </m:r>
                  </m:oMath>
                </a14:m>
                <a:r>
                  <a:rPr lang="en-US" sz="2000" dirty="0">
                    <a:solidFill>
                      <a:prstClr val="white"/>
                    </a:solidFill>
                    <a:latin typeface="Calibri" panose="020F0502020204030204"/>
                  </a:rPr>
                  <a:t>Approach: </a:t>
                </a:r>
              </a:p>
              <a:p>
                <a:pPr marL="457189" indent="-457189" defTabSz="685800">
                  <a:buFont typeface="+mj-lt"/>
                  <a:buAutoNum type="arabicPeriod"/>
                </a:pPr>
                <a:r>
                  <a:rPr lang="en-US" sz="2000" dirty="0">
                    <a:solidFill>
                      <a:prstClr val="white"/>
                    </a:solidFill>
                    <a:latin typeface="Calibri" panose="020F0502020204030204"/>
                  </a:rPr>
                  <a:t>To study different parts of the CMF intensity spectrum </a:t>
                </a:r>
              </a:p>
              <a:p>
                <a:pPr marL="457189" indent="-457189" defTabSz="685800">
                  <a:buFont typeface="+mj-lt"/>
                  <a:buAutoNum type="arabicPeriod"/>
                </a:pPr>
                <a:r>
                  <a:rPr lang="en-US" sz="2000" dirty="0">
                    <a:solidFill>
                      <a:prstClr val="white"/>
                    </a:solidFill>
                    <a:latin typeface="Calibri" panose="020F0502020204030204"/>
                  </a:rPr>
                  <a:t>To quantify duration of the vertical transport</a:t>
                </a:r>
              </a:p>
              <a:p>
                <a:pPr marL="457189" indent="-457189" defTabSz="685800">
                  <a:buFont typeface="+mj-lt"/>
                  <a:buAutoNum type="arabicPeriod"/>
                </a:pPr>
                <a:r>
                  <a:rPr lang="en-US" sz="2000" dirty="0">
                    <a:solidFill>
                      <a:prstClr val="white"/>
                    </a:solidFill>
                    <a:latin typeface="Calibri" panose="020F0502020204030204"/>
                  </a:rPr>
                  <a:t>Evolution of storm structures</a:t>
                </a:r>
              </a:p>
            </p:txBody>
          </p:sp>
        </mc:Choice>
        <mc:Fallback>
          <p:sp>
            <p:nvSpPr>
              <p:cNvPr id="28" name="TextBox 27">
                <a:extLst>
                  <a:ext uri="{FF2B5EF4-FFF2-40B4-BE49-F238E27FC236}">
                    <a16:creationId xmlns:a16="http://schemas.microsoft.com/office/drawing/2014/main" id="{205C5B8F-72F9-914B-A0CB-3603F694F25B}"/>
                  </a:ext>
                </a:extLst>
              </p:cNvPr>
              <p:cNvSpPr txBox="1">
                <a:spLocks noRot="1" noChangeAspect="1" noMove="1" noResize="1" noEditPoints="1" noAdjustHandles="1" noChangeArrowheads="1" noChangeShapeType="1" noTextEdit="1"/>
              </p:cNvSpPr>
              <p:nvPr/>
            </p:nvSpPr>
            <p:spPr>
              <a:xfrm>
                <a:off x="6408425" y="839168"/>
                <a:ext cx="2569738" cy="2862322"/>
              </a:xfrm>
              <a:prstGeom prst="rect">
                <a:avLst/>
              </a:prstGeom>
              <a:blipFill>
                <a:blip r:embed="rId11"/>
                <a:stretch>
                  <a:fillRect l="-2451" t="-1327" r="-4412" b="-309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00236109-36A1-4CB2-92AF-3201F39DD0E0}"/>
                  </a:ext>
                </a:extLst>
              </p:cNvPr>
              <p:cNvSpPr/>
              <p:nvPr/>
            </p:nvSpPr>
            <p:spPr>
              <a:xfrm>
                <a:off x="-303058" y="4092586"/>
                <a:ext cx="4720565" cy="923330"/>
              </a:xfrm>
              <a:prstGeom prst="rect">
                <a:avLst/>
              </a:prstGeom>
            </p:spPr>
            <p:txBody>
              <a:bodyPr wrap="square">
                <a:spAutoFit/>
              </a:bodyPr>
              <a:lstStyle/>
              <a:p>
                <a:pPr marL="742950" marR="0" lvl="1" indent="-285750" algn="l" defTabSz="4572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Space Craft: 100kg </a:t>
                </a:r>
              </a:p>
              <a:p>
                <a:pPr marL="742950" marR="0" lvl="1" indent="-285750" algn="l" defTabSz="4572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Inclination: tropical (22.5 to 39</a:t>
                </a:r>
                <a14:m>
                  <m:oMath xmlns:m="http://schemas.openxmlformats.org/officeDocument/2006/math">
                    <m:r>
                      <a:rPr kumimoji="0" lang="en-US"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oMath>
                </a14:m>
                <a:r>
                  <a:rPr kumimoji="0" lang="en-US" sz="1800" b="0" i="0" u="none" strike="noStrike" kern="1200" cap="none" spc="0" normalizeH="0" baseline="0" noProof="0" dirty="0">
                    <a:ln>
                      <a:noFill/>
                    </a:ln>
                    <a:solidFill>
                      <a:prstClr val="white"/>
                    </a:solidFill>
                    <a:effectLst/>
                    <a:uLnTx/>
                    <a:uFillTx/>
                    <a:latin typeface="Arial"/>
                    <a:ea typeface="+mn-ea"/>
                    <a:cs typeface="+mn-cs"/>
                  </a:rPr>
                  <a:t>)</a:t>
                </a:r>
              </a:p>
              <a:p>
                <a:pPr marL="742950" marR="0" lvl="1" indent="-285750" algn="l" defTabSz="4572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7 km s</a:t>
                </a:r>
                <a:r>
                  <a:rPr kumimoji="0" lang="en-US" sz="1800" b="0" i="0" u="none" strike="noStrike" kern="1200" cap="none" spc="0" normalizeH="0" baseline="30000" noProof="0" dirty="0">
                    <a:ln>
                      <a:noFill/>
                    </a:ln>
                    <a:solidFill>
                      <a:prstClr val="white"/>
                    </a:solidFill>
                    <a:effectLst/>
                    <a:uLnTx/>
                    <a:uFillTx/>
                    <a:latin typeface="Arial"/>
                    <a:ea typeface="+mn-ea"/>
                    <a:cs typeface="+mn-cs"/>
                  </a:rPr>
                  <a:t>-1</a:t>
                </a:r>
                <a:r>
                  <a:rPr kumimoji="0" lang="en-US" sz="1800" b="0" i="0" u="none" strike="noStrike" kern="1200" cap="none" spc="0" normalizeH="0" baseline="0" noProof="0" dirty="0">
                    <a:ln>
                      <a:noFill/>
                    </a:ln>
                    <a:solidFill>
                      <a:prstClr val="white"/>
                    </a:solidFill>
                    <a:effectLst/>
                    <a:uLnTx/>
                    <a:uFillTx/>
                    <a:latin typeface="Arial"/>
                    <a:ea typeface="+mn-ea"/>
                    <a:cs typeface="+mn-cs"/>
                  </a:rPr>
                  <a:t>, 95 minute orbit, 15x per day</a:t>
                </a:r>
                <a:endParaRPr kumimoji="0" lang="en-US" sz="1800" b="0" i="0" u="none" strike="noStrike" kern="1200" cap="none" spc="0" normalizeH="0" baseline="30000" noProof="0" dirty="0">
                  <a:ln>
                    <a:noFill/>
                  </a:ln>
                  <a:solidFill>
                    <a:prstClr val="white"/>
                  </a:solidFill>
                  <a:effectLst/>
                  <a:uLnTx/>
                  <a:uFillTx/>
                  <a:latin typeface="Arial"/>
                  <a:ea typeface="+mn-ea"/>
                  <a:cs typeface="+mn-cs"/>
                </a:endParaRPr>
              </a:p>
            </p:txBody>
          </p:sp>
        </mc:Choice>
        <mc:Fallback>
          <p:sp>
            <p:nvSpPr>
              <p:cNvPr id="2" name="Rectangle 1">
                <a:extLst>
                  <a:ext uri="{FF2B5EF4-FFF2-40B4-BE49-F238E27FC236}">
                    <a16:creationId xmlns:a16="http://schemas.microsoft.com/office/drawing/2014/main" id="{00236109-36A1-4CB2-92AF-3201F39DD0E0}"/>
                  </a:ext>
                </a:extLst>
              </p:cNvPr>
              <p:cNvSpPr>
                <a:spLocks noRot="1" noChangeAspect="1" noMove="1" noResize="1" noEditPoints="1" noAdjustHandles="1" noChangeArrowheads="1" noChangeShapeType="1" noTextEdit="1"/>
              </p:cNvSpPr>
              <p:nvPr/>
            </p:nvSpPr>
            <p:spPr>
              <a:xfrm>
                <a:off x="-303058" y="4092586"/>
                <a:ext cx="4720565" cy="923330"/>
              </a:xfrm>
              <a:prstGeom prst="rect">
                <a:avLst/>
              </a:prstGeom>
              <a:blipFill>
                <a:blip r:embed="rId12"/>
                <a:stretch>
                  <a:fillRect t="-2703" r="-538" b="-945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5B7C2046-D0D5-8467-76E9-C6499BE70ADE}"/>
                  </a:ext>
                </a:extLst>
              </p:cNvPr>
              <p:cNvSpPr/>
              <p:nvPr/>
            </p:nvSpPr>
            <p:spPr>
              <a:xfrm>
                <a:off x="4417507" y="4128164"/>
                <a:ext cx="4572000" cy="923330"/>
              </a:xfrm>
              <a:prstGeom prst="rect">
                <a:avLst/>
              </a:prstGeom>
            </p:spPr>
            <p:txBody>
              <a:bodyPr>
                <a:spAutoFit/>
              </a:bodyPr>
              <a:lstStyle/>
              <a:p>
                <a:pPr marL="742950" marR="0" lvl="1" indent="-285750" algn="l" defTabSz="4572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Launch: 2026</a:t>
                </a:r>
              </a:p>
              <a:p>
                <a:pPr marL="742950" marR="0" lvl="1" indent="-285750" algn="l" defTabSz="4572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Duration: 2 years</a:t>
                </a:r>
              </a:p>
              <a:p>
                <a:pPr marL="742950" marR="0" lvl="1" indent="-285750" algn="l" defTabSz="457200" rtl="0" eaLnBrk="1" fontAlgn="auto" latinLnBrk="0" hangingPunct="1">
                  <a:lnSpc>
                    <a:spcPct val="100000"/>
                  </a:lnSpc>
                  <a:spcBef>
                    <a:spcPts val="0"/>
                  </a:spcBef>
                  <a:spcAft>
                    <a:spcPts val="0"/>
                  </a:spcAft>
                  <a:buClr>
                    <a:srgbClr val="00B0F0"/>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~330,000 convective cores at 39</a:t>
                </a:r>
                <a14:m>
                  <m:oMath xmlns:m="http://schemas.openxmlformats.org/officeDocument/2006/math">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oMath>
                </a14:m>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mc:Choice>
        <mc:Fallback>
          <p:sp>
            <p:nvSpPr>
              <p:cNvPr id="3" name="Rectangle 2">
                <a:extLst>
                  <a:ext uri="{FF2B5EF4-FFF2-40B4-BE49-F238E27FC236}">
                    <a16:creationId xmlns:a16="http://schemas.microsoft.com/office/drawing/2014/main" id="{5B7C2046-D0D5-8467-76E9-C6499BE70ADE}"/>
                  </a:ext>
                </a:extLst>
              </p:cNvPr>
              <p:cNvSpPr>
                <a:spLocks noRot="1" noChangeAspect="1" noMove="1" noResize="1" noEditPoints="1" noAdjustHandles="1" noChangeArrowheads="1" noChangeShapeType="1" noTextEdit="1"/>
              </p:cNvSpPr>
              <p:nvPr/>
            </p:nvSpPr>
            <p:spPr>
              <a:xfrm>
                <a:off x="4417507" y="4128164"/>
                <a:ext cx="4572000" cy="923330"/>
              </a:xfrm>
              <a:prstGeom prst="rect">
                <a:avLst/>
              </a:prstGeom>
              <a:blipFill>
                <a:blip r:embed="rId13"/>
                <a:stretch>
                  <a:fillRect t="-1351" b="-10811"/>
                </a:stretch>
              </a:blipFill>
            </p:spPr>
            <p:txBody>
              <a:bodyPr/>
              <a:lstStyle/>
              <a:p>
                <a:r>
                  <a:rPr lang="en-US">
                    <a:noFill/>
                  </a:rPr>
                  <a:t> </a:t>
                </a:r>
              </a:p>
            </p:txBody>
          </p:sp>
        </mc:Fallback>
      </mc:AlternateContent>
    </p:spTree>
    <p:extLst>
      <p:ext uri="{BB962C8B-B14F-4D97-AF65-F5344CB8AC3E}">
        <p14:creationId xmlns:p14="http://schemas.microsoft.com/office/powerpoint/2010/main" val="1803034593"/>
      </p:ext>
    </p:extLst>
  </p:cSld>
  <p:clrMapOvr>
    <a:masterClrMapping/>
  </p:clrMapOvr>
  <mc:AlternateContent xmlns:mc="http://schemas.openxmlformats.org/markup-compatibility/2006" xmlns:p14="http://schemas.microsoft.com/office/powerpoint/2010/main">
    <mc:Choice Requires="p14">
      <p:transition spd="slow" p14:dur="2000" advTm="84131"/>
    </mc:Choice>
    <mc:Fallback xmlns="">
      <p:transition spd="slow" advTm="841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C6CAD0-CF8F-EB4D-8B35-BD581E54444C}"/>
              </a:ext>
            </a:extLst>
          </p:cNvPr>
          <p:cNvSpPr>
            <a:spLocks noGrp="1"/>
          </p:cNvSpPr>
          <p:nvPr>
            <p:ph type="title"/>
          </p:nvPr>
        </p:nvSpPr>
        <p:spPr>
          <a:xfrm>
            <a:off x="535225" y="83624"/>
            <a:ext cx="8363481" cy="685800"/>
          </a:xfrm>
        </p:spPr>
        <p:txBody>
          <a:bodyPr/>
          <a:lstStyle/>
          <a:p>
            <a:r>
              <a:rPr lang="en-US" dirty="0"/>
              <a:t>INCUS Made Possible by Miniaturization</a:t>
            </a:r>
          </a:p>
        </p:txBody>
      </p:sp>
      <p:pic>
        <p:nvPicPr>
          <p:cNvPr id="15" name="Picture 2">
            <a:extLst>
              <a:ext uri="{FF2B5EF4-FFF2-40B4-BE49-F238E27FC236}">
                <a16:creationId xmlns:a16="http://schemas.microsoft.com/office/drawing/2014/main" id="{B8D15410-E6EE-D049-91E8-E6F79FFD1A9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7475" b="69238" l="23569" r="55648"/>
                    </a14:imgEffect>
                  </a14:imgLayer>
                </a14:imgProps>
              </a:ext>
            </a:extLst>
          </a:blip>
          <a:srcRect l="20000" t="33823" r="44127" b="29420"/>
          <a:stretch>
            <a:fillRect/>
          </a:stretch>
        </p:blipFill>
        <p:spPr bwMode="auto">
          <a:xfrm>
            <a:off x="694547" y="2917828"/>
            <a:ext cx="1807248" cy="1472860"/>
          </a:xfrm>
          <a:prstGeom prst="rect">
            <a:avLst/>
          </a:prstGeom>
          <a:noFill/>
          <a:ln w="9525">
            <a:noFill/>
            <a:miter lim="800000"/>
            <a:headEnd/>
            <a:tailEnd/>
          </a:ln>
          <a:effectLst/>
        </p:spPr>
      </p:pic>
      <p:pic>
        <p:nvPicPr>
          <p:cNvPr id="16" name="Picture 15">
            <a:extLst>
              <a:ext uri="{FF2B5EF4-FFF2-40B4-BE49-F238E27FC236}">
                <a16:creationId xmlns:a16="http://schemas.microsoft.com/office/drawing/2014/main" id="{5FE32A4E-D56E-CA4C-B9E1-5C19B2240BE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199" b="70620" l="26970" r="90000"/>
                    </a14:imgEffect>
                  </a14:imgLayer>
                </a14:imgProps>
              </a:ext>
            </a:extLst>
          </a:blip>
          <a:srcRect l="30628" t="14256" r="37197" b="32470"/>
          <a:stretch/>
        </p:blipFill>
        <p:spPr>
          <a:xfrm>
            <a:off x="1226004" y="1044130"/>
            <a:ext cx="1243010" cy="1243966"/>
          </a:xfrm>
          <a:prstGeom prst="rect">
            <a:avLst/>
          </a:prstGeom>
        </p:spPr>
      </p:pic>
      <p:sp>
        <p:nvSpPr>
          <p:cNvPr id="17" name="TextBox 16">
            <a:extLst>
              <a:ext uri="{FF2B5EF4-FFF2-40B4-BE49-F238E27FC236}">
                <a16:creationId xmlns:a16="http://schemas.microsoft.com/office/drawing/2014/main" id="{8143F2D4-80E1-074E-B289-4764BCD62DD0}"/>
              </a:ext>
            </a:extLst>
          </p:cNvPr>
          <p:cNvSpPr txBox="1"/>
          <p:nvPr/>
        </p:nvSpPr>
        <p:spPr>
          <a:xfrm>
            <a:off x="1666179" y="2212425"/>
            <a:ext cx="483314" cy="553998"/>
          </a:xfrm>
          <a:prstGeom prst="rect">
            <a:avLst/>
          </a:prstGeom>
          <a:noFill/>
          <a:ln>
            <a:noFill/>
          </a:ln>
        </p:spPr>
        <p:txBody>
          <a:bodyPr wrap="square" rtlCol="0">
            <a:spAutoFit/>
          </a:bodyPr>
          <a:lstStyle/>
          <a:p>
            <a:pPr>
              <a:defRPr/>
            </a:pPr>
            <a:r>
              <a:rPr lang="en-US" sz="3000" b="1" dirty="0">
                <a:solidFill>
                  <a:srgbClr val="FF9300"/>
                </a:solidFill>
                <a:latin typeface="Arial"/>
              </a:rPr>
              <a: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18872D7-3436-314C-8EE4-B1B0F109D9A7}"/>
                  </a:ext>
                </a:extLst>
              </p:cNvPr>
              <p:cNvSpPr txBox="1"/>
              <p:nvPr/>
            </p:nvSpPr>
            <p:spPr>
              <a:xfrm>
                <a:off x="2373481" y="769424"/>
                <a:ext cx="1948902" cy="3282822"/>
              </a:xfrm>
              <a:prstGeom prst="rect">
                <a:avLst/>
              </a:prstGeom>
              <a:noFill/>
              <a:ln w="28575">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sz="1800" b="0" i="1" u="none" strike="noStrike" kern="0" cap="none" spc="0" normalizeH="0" baseline="0" noProof="0" smtClean="0">
                              <a:ln>
                                <a:noFill/>
                              </a:ln>
                              <a:solidFill>
                                <a:srgbClr val="FF9300"/>
                              </a:solidFill>
                              <a:effectLst/>
                              <a:uLnTx/>
                              <a:uFillTx/>
                              <a:latin typeface="Cambria Math" panose="02040503050406030204" pitchFamily="18" charset="0"/>
                            </a:rPr>
                          </m:ctrlPr>
                        </m:dPr>
                        <m:e>
                          <m:eqArr>
                            <m:eqArrPr>
                              <m:ctrlPr>
                                <a:rPr kumimoji="0" lang="en-US" sz="1800" b="0" i="1" u="none" strike="noStrike" kern="0" cap="none" spc="0" normalizeH="0" baseline="0" noProof="0" smtClean="0">
                                  <a:ln>
                                    <a:noFill/>
                                  </a:ln>
                                  <a:solidFill>
                                    <a:prstClr val="black"/>
                                  </a:solidFill>
                                  <a:effectLst/>
                                  <a:uLnTx/>
                                  <a:uFillTx/>
                                  <a:latin typeface="Cambria Math" panose="02040503050406030204" pitchFamily="18" charset="0"/>
                                </a:rPr>
                              </m:ctrlPr>
                            </m:eqArrPr>
                            <m:e/>
                            <m:e/>
                            <m:e/>
                            <m:e/>
                            <m:e/>
                            <m:e/>
                            <m:e/>
                            <m:e/>
                            <m:e/>
                            <m:e/>
                            <m:e/>
                            <m:e/>
                          </m:eqArr>
                        </m:e>
                      </m:d>
                    </m:oMath>
                  </m:oMathPara>
                </a14:m>
                <a:endParaRPr kumimoji="0" lang="en-US" sz="1800" b="0" i="0" u="none" strike="noStrike" kern="0" cap="none" spc="0" normalizeH="0" baseline="0" noProof="0" dirty="0">
                  <a:ln>
                    <a:noFill/>
                  </a:ln>
                  <a:solidFill>
                    <a:srgbClr val="FF9300"/>
                  </a:solidFill>
                  <a:effectLst/>
                  <a:uLnTx/>
                  <a:uFillTx/>
                  <a:latin typeface="Arial"/>
                </a:endParaRPr>
              </a:p>
            </p:txBody>
          </p:sp>
        </mc:Choice>
        <mc:Fallback xmlns="">
          <p:sp>
            <p:nvSpPr>
              <p:cNvPr id="18" name="TextBox 17">
                <a:extLst>
                  <a:ext uri="{FF2B5EF4-FFF2-40B4-BE49-F238E27FC236}">
                    <a16:creationId xmlns:a16="http://schemas.microsoft.com/office/drawing/2014/main" id="{018872D7-3436-314C-8EE4-B1B0F109D9A7}"/>
                  </a:ext>
                </a:extLst>
              </p:cNvPr>
              <p:cNvSpPr txBox="1">
                <a:spLocks noRot="1" noChangeAspect="1" noMove="1" noResize="1" noEditPoints="1" noAdjustHandles="1" noChangeArrowheads="1" noChangeShapeType="1" noTextEdit="1"/>
              </p:cNvSpPr>
              <p:nvPr/>
            </p:nvSpPr>
            <p:spPr>
              <a:xfrm>
                <a:off x="2373481" y="769424"/>
                <a:ext cx="1948902" cy="3282822"/>
              </a:xfrm>
              <a:prstGeom prst="rect">
                <a:avLst/>
              </a:prstGeom>
              <a:blipFill>
                <a:blip r:embed="rId6"/>
                <a:stretch>
                  <a:fillRect/>
                </a:stretch>
              </a:blipFill>
              <a:ln w="28575">
                <a:solidFill>
                  <a:sysClr val="windowText" lastClr="000000"/>
                </a:solidFill>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B4CDB9F7-E98E-C842-ACFC-F20284320E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76500">
            <a:off x="3784090" y="2069481"/>
            <a:ext cx="1848633" cy="1231232"/>
          </a:xfrm>
          <a:prstGeom prst="rect">
            <a:avLst/>
          </a:prstGeom>
          <a:noFill/>
        </p:spPr>
      </p:pic>
      <p:sp>
        <p:nvSpPr>
          <p:cNvPr id="20" name="Rectangle 19">
            <a:extLst>
              <a:ext uri="{FF2B5EF4-FFF2-40B4-BE49-F238E27FC236}">
                <a16:creationId xmlns:a16="http://schemas.microsoft.com/office/drawing/2014/main" id="{B3CFD976-BF7C-754A-9111-F037516B3FDA}"/>
              </a:ext>
            </a:extLst>
          </p:cNvPr>
          <p:cNvSpPr/>
          <p:nvPr/>
        </p:nvSpPr>
        <p:spPr>
          <a:xfrm>
            <a:off x="410836" y="2592923"/>
            <a:ext cx="2880741" cy="646331"/>
          </a:xfrm>
          <a:prstGeom prst="rect">
            <a:avLst/>
          </a:prstGeom>
        </p:spPr>
        <p:txBody>
          <a:bodyPr wrap="square">
            <a:spAutoFit/>
          </a:bodyPr>
          <a:lstStyle/>
          <a:p>
            <a:pPr algn="ctr">
              <a:defRPr/>
            </a:pPr>
            <a:r>
              <a:rPr lang="en-US" b="1" dirty="0">
                <a:solidFill>
                  <a:srgbClr val="00B0F0"/>
                </a:solidFill>
                <a:cs typeface="Calibri" panose="020F0502020204030204" pitchFamily="34" charset="0"/>
              </a:rPr>
              <a:t>TEMPEST-D mm-wave radiometer</a:t>
            </a:r>
          </a:p>
        </p:txBody>
      </p:sp>
      <p:sp>
        <p:nvSpPr>
          <p:cNvPr id="21" name="Rectangle 20">
            <a:extLst>
              <a:ext uri="{FF2B5EF4-FFF2-40B4-BE49-F238E27FC236}">
                <a16:creationId xmlns:a16="http://schemas.microsoft.com/office/drawing/2014/main" id="{001BA412-14C4-B244-906B-68F8678F14E1}"/>
              </a:ext>
            </a:extLst>
          </p:cNvPr>
          <p:cNvSpPr/>
          <p:nvPr/>
        </p:nvSpPr>
        <p:spPr>
          <a:xfrm>
            <a:off x="488746" y="712254"/>
            <a:ext cx="2880741" cy="369332"/>
          </a:xfrm>
          <a:prstGeom prst="rect">
            <a:avLst/>
          </a:prstGeom>
        </p:spPr>
        <p:txBody>
          <a:bodyPr wrap="square">
            <a:spAutoFit/>
          </a:bodyPr>
          <a:lstStyle/>
          <a:p>
            <a:pPr>
              <a:defRPr/>
            </a:pPr>
            <a:r>
              <a:rPr lang="en-US" b="1" dirty="0">
                <a:solidFill>
                  <a:srgbClr val="00B0F0"/>
                </a:solidFill>
                <a:cs typeface="Calibri" panose="020F0502020204030204" pitchFamily="34" charset="0"/>
              </a:rPr>
              <a:t>3 </a:t>
            </a:r>
            <a:r>
              <a:rPr lang="en-US" b="1" dirty="0" err="1">
                <a:solidFill>
                  <a:srgbClr val="00B0F0"/>
                </a:solidFill>
                <a:cs typeface="Calibri" panose="020F0502020204030204" pitchFamily="34" charset="0"/>
              </a:rPr>
              <a:t>RainCube</a:t>
            </a:r>
            <a:r>
              <a:rPr lang="en-US" b="1" dirty="0">
                <a:solidFill>
                  <a:srgbClr val="00B0F0"/>
                </a:solidFill>
                <a:cs typeface="Calibri" panose="020F0502020204030204" pitchFamily="34" charset="0"/>
              </a:rPr>
              <a:t> Ka-band radars</a:t>
            </a:r>
          </a:p>
        </p:txBody>
      </p:sp>
      <p:sp>
        <p:nvSpPr>
          <p:cNvPr id="22" name="TextBox 21">
            <a:extLst>
              <a:ext uri="{FF2B5EF4-FFF2-40B4-BE49-F238E27FC236}">
                <a16:creationId xmlns:a16="http://schemas.microsoft.com/office/drawing/2014/main" id="{C9237CA8-E480-0243-8562-F5C4D8F0F42F}"/>
              </a:ext>
            </a:extLst>
          </p:cNvPr>
          <p:cNvSpPr txBox="1"/>
          <p:nvPr/>
        </p:nvSpPr>
        <p:spPr>
          <a:xfrm>
            <a:off x="4229327" y="1278715"/>
            <a:ext cx="1315883" cy="553998"/>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9300"/>
                </a:solidFill>
                <a:effectLst/>
                <a:uLnTx/>
                <a:uFillTx/>
              </a:rPr>
              <a:t>INCUS</a:t>
            </a:r>
            <a:endParaRPr kumimoji="0" lang="en-US" sz="2400" b="1" i="0" u="none" strike="noStrike" kern="0" cap="none" spc="0" normalizeH="0" baseline="0" noProof="0" dirty="0">
              <a:ln>
                <a:noFill/>
              </a:ln>
              <a:solidFill>
                <a:srgbClr val="FF9300"/>
              </a:solidFill>
              <a:effectLst/>
              <a:uLnTx/>
              <a:uFillTx/>
            </a:endParaRPr>
          </a:p>
        </p:txBody>
      </p:sp>
      <p:pic>
        <p:nvPicPr>
          <p:cNvPr id="23" name="Content Placeholder 12">
            <a:extLst>
              <a:ext uri="{FF2B5EF4-FFF2-40B4-BE49-F238E27FC236}">
                <a16:creationId xmlns:a16="http://schemas.microsoft.com/office/drawing/2014/main" id="{5306E17E-B5E8-A243-8529-BE828547A43D}"/>
              </a:ext>
            </a:extLst>
          </p:cNvPr>
          <p:cNvPicPr>
            <a:picLocks noChangeAspect="1"/>
          </p:cNvPicPr>
          <p:nvPr/>
        </p:nvPicPr>
        <p:blipFill>
          <a:blip r:embed="rId8"/>
          <a:stretch>
            <a:fillRect/>
          </a:stretch>
        </p:blipFill>
        <p:spPr>
          <a:xfrm>
            <a:off x="6150362" y="798009"/>
            <a:ext cx="2870730" cy="3903585"/>
          </a:xfrm>
          <a:prstGeom prst="rect">
            <a:avLst/>
          </a:prstGeom>
        </p:spPr>
      </p:pic>
      <p:sp>
        <p:nvSpPr>
          <p:cNvPr id="24" name="TextBox 23">
            <a:extLst>
              <a:ext uri="{FF2B5EF4-FFF2-40B4-BE49-F238E27FC236}">
                <a16:creationId xmlns:a16="http://schemas.microsoft.com/office/drawing/2014/main" id="{E9A9F16C-405D-7E4E-985B-4C763AE1C6CE}"/>
              </a:ext>
            </a:extLst>
          </p:cNvPr>
          <p:cNvSpPr txBox="1"/>
          <p:nvPr/>
        </p:nvSpPr>
        <p:spPr>
          <a:xfrm>
            <a:off x="488746" y="4098142"/>
            <a:ext cx="4964443" cy="646331"/>
          </a:xfrm>
          <a:prstGeom prst="rect">
            <a:avLst/>
          </a:prstGeom>
          <a:noFill/>
        </p:spPr>
        <p:txBody>
          <a:bodyPr wrap="square" rtlCol="0">
            <a:spAutoFit/>
          </a:bodyPr>
          <a:lstStyle/>
          <a:p>
            <a:pPr marL="285750" indent="-285750">
              <a:buClr>
                <a:srgbClr val="FFFF00"/>
              </a:buClr>
              <a:buFont typeface="Wingdings" pitchFamily="2" charset="2"/>
              <a:buChar char="§"/>
              <a:defRPr/>
            </a:pPr>
            <a:r>
              <a:rPr lang="en-US" dirty="0" err="1">
                <a:solidFill>
                  <a:prstClr val="white"/>
                </a:solidFill>
                <a:latin typeface="Arial"/>
              </a:rPr>
              <a:t>RainCube</a:t>
            </a:r>
            <a:r>
              <a:rPr lang="en-US" dirty="0">
                <a:solidFill>
                  <a:prstClr val="white"/>
                </a:solidFill>
                <a:latin typeface="Arial"/>
              </a:rPr>
              <a:t> and TEMPEST-D implemented as tech demos by NASA’s ESTO</a:t>
            </a:r>
          </a:p>
        </p:txBody>
      </p:sp>
      <p:grpSp>
        <p:nvGrpSpPr>
          <p:cNvPr id="25" name="Group 24">
            <a:extLst>
              <a:ext uri="{FF2B5EF4-FFF2-40B4-BE49-F238E27FC236}">
                <a16:creationId xmlns:a16="http://schemas.microsoft.com/office/drawing/2014/main" id="{37B970E7-E22A-174D-93C7-DF67172EE3B2}"/>
              </a:ext>
            </a:extLst>
          </p:cNvPr>
          <p:cNvGrpSpPr/>
          <p:nvPr/>
        </p:nvGrpSpPr>
        <p:grpSpPr>
          <a:xfrm>
            <a:off x="6513815" y="2038050"/>
            <a:ext cx="2507277" cy="1701963"/>
            <a:chOff x="6367549" y="1927928"/>
            <a:chExt cx="2507277" cy="1701963"/>
          </a:xfrm>
        </p:grpSpPr>
        <p:sp>
          <p:nvSpPr>
            <p:cNvPr id="26" name="Oval 25">
              <a:extLst>
                <a:ext uri="{FF2B5EF4-FFF2-40B4-BE49-F238E27FC236}">
                  <a16:creationId xmlns:a16="http://schemas.microsoft.com/office/drawing/2014/main" id="{3AE1D6D6-2E74-3944-9BC2-319EC883B4B5}"/>
                </a:ext>
              </a:extLst>
            </p:cNvPr>
            <p:cNvSpPr/>
            <p:nvPr/>
          </p:nvSpPr>
          <p:spPr>
            <a:xfrm>
              <a:off x="6943898" y="2344189"/>
              <a:ext cx="1197033" cy="128570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F167FB6-2E6D-A14B-9474-FD1E0ECC8DFE}"/>
                </a:ext>
              </a:extLst>
            </p:cNvPr>
            <p:cNvSpPr txBox="1"/>
            <p:nvPr/>
          </p:nvSpPr>
          <p:spPr>
            <a:xfrm>
              <a:off x="6367549" y="1927928"/>
              <a:ext cx="2507277" cy="369332"/>
            </a:xfrm>
            <a:prstGeom prst="rect">
              <a:avLst/>
            </a:prstGeom>
            <a:noFill/>
          </p:spPr>
          <p:txBody>
            <a:bodyPr wrap="square" rtlCol="0">
              <a:spAutoFit/>
            </a:bodyPr>
            <a:lstStyle/>
            <a:p>
              <a:r>
                <a:rPr lang="en-US" dirty="0"/>
                <a:t>Deployable Antenna</a:t>
              </a:r>
            </a:p>
          </p:txBody>
        </p:sp>
      </p:grpSp>
      <p:sp>
        <p:nvSpPr>
          <p:cNvPr id="28" name="TextBox 27">
            <a:extLst>
              <a:ext uri="{FF2B5EF4-FFF2-40B4-BE49-F238E27FC236}">
                <a16:creationId xmlns:a16="http://schemas.microsoft.com/office/drawing/2014/main" id="{989514BE-FF8D-7248-839D-10388C318090}"/>
              </a:ext>
            </a:extLst>
          </p:cNvPr>
          <p:cNvSpPr txBox="1"/>
          <p:nvPr/>
        </p:nvSpPr>
        <p:spPr>
          <a:xfrm>
            <a:off x="6582702" y="2051921"/>
            <a:ext cx="2507277" cy="369332"/>
          </a:xfrm>
          <a:prstGeom prst="rect">
            <a:avLst/>
          </a:prstGeom>
          <a:noFill/>
        </p:spPr>
        <p:txBody>
          <a:bodyPr wrap="square" rtlCol="0">
            <a:spAutoFit/>
          </a:bodyPr>
          <a:lstStyle/>
          <a:p>
            <a:r>
              <a:rPr lang="en-US" dirty="0">
                <a:solidFill>
                  <a:schemeClr val="bg1"/>
                </a:solidFill>
              </a:rPr>
              <a:t>Deployable Antenna</a:t>
            </a:r>
          </a:p>
        </p:txBody>
      </p:sp>
    </p:spTree>
    <p:extLst>
      <p:ext uri="{BB962C8B-B14F-4D97-AF65-F5344CB8AC3E}">
        <p14:creationId xmlns:p14="http://schemas.microsoft.com/office/powerpoint/2010/main" val="3229108343"/>
      </p:ext>
    </p:extLst>
  </p:cSld>
  <p:clrMapOvr>
    <a:masterClrMapping/>
  </p:clrMapOvr>
</p:sld>
</file>

<file path=ppt/theme/theme1.xml><?xml version="1.0" encoding="utf-8"?>
<a:theme xmlns:a="http://schemas.openxmlformats.org/drawingml/2006/main" name="JPL-WhiteTheme-16x9-vA6">
  <a:themeElements>
    <a:clrScheme name="JPL Colors - Jan 2017">
      <a:dk1>
        <a:sysClr val="windowText" lastClr="000000"/>
      </a:dk1>
      <a:lt1>
        <a:sysClr val="window" lastClr="FFFFFF"/>
      </a:lt1>
      <a:dk2>
        <a:srgbClr val="5D5D60"/>
      </a:dk2>
      <a:lt2>
        <a:srgbClr val="A5A5A5"/>
      </a:lt2>
      <a:accent1>
        <a:srgbClr val="E31937"/>
      </a:accent1>
      <a:accent2>
        <a:srgbClr val="94A8C2"/>
      </a:accent2>
      <a:accent3>
        <a:srgbClr val="617998"/>
      </a:accent3>
      <a:accent4>
        <a:srgbClr val="A4B34C"/>
      </a:accent4>
      <a:accent5>
        <a:srgbClr val="FF6E1E"/>
      </a:accent5>
      <a:accent6>
        <a:srgbClr val="F2A900"/>
      </a:accent6>
      <a:hlink>
        <a:srgbClr val="E31937"/>
      </a:hlink>
      <a:folHlink>
        <a:srgbClr val="E3193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r">
          <a:defRPr sz="23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30960</TotalTime>
  <Words>968</Words>
  <Application>Microsoft Macintosh PowerPoint</Application>
  <PresentationFormat>On-screen Show (16:9)</PresentationFormat>
  <Paragraphs>223</Paragraphs>
  <Slides>14</Slides>
  <Notes>4</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14</vt:i4>
      </vt:variant>
    </vt:vector>
  </HeadingPairs>
  <TitlesOfParts>
    <vt:vector size="25" baseType="lpstr">
      <vt:lpstr>Arial</vt:lpstr>
      <vt:lpstr>Arial Narrow</vt:lpstr>
      <vt:lpstr>Avenir</vt:lpstr>
      <vt:lpstr>Calibri</vt:lpstr>
      <vt:lpstr>Cambria Math</vt:lpstr>
      <vt:lpstr>Helvetica Neue</vt:lpstr>
      <vt:lpstr>Wingdings</vt:lpstr>
      <vt:lpstr>JPL-WhiteTheme-16x9-vA6</vt:lpstr>
      <vt:lpstr>1_Office Theme</vt:lpstr>
      <vt:lpstr>Office Theme</vt:lpstr>
      <vt:lpstr>3_Office Theme</vt:lpstr>
      <vt:lpstr>PowerPoint Presentation</vt:lpstr>
      <vt:lpstr>PowerPoint Presentation</vt:lpstr>
      <vt:lpstr>Global Focus on Extreme Weather</vt:lpstr>
      <vt:lpstr>INCUS - INvestigation of Convective UpdraftS</vt:lpstr>
      <vt:lpstr>Convection Evolves Rapidly</vt:lpstr>
      <vt:lpstr>Convective Mass Flux – Storm Scales</vt:lpstr>
      <vt:lpstr>Convective Mass Flux – Large Scales</vt:lpstr>
      <vt:lpstr>PowerPoint Presentation</vt:lpstr>
      <vt:lpstr>INCUS Made Possible by Miniaturization</vt:lpstr>
      <vt:lpstr>INCUS - Unprecedented 3D Views of Storms</vt:lpstr>
      <vt:lpstr>The INCUS Team</vt:lpstr>
      <vt:lpstr>INCUS</vt:lpstr>
      <vt:lpstr>Questions?</vt:lpstr>
      <vt:lpstr>Unique Time Differencing (∆𝒕) Approach </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Van Den Heever</dc:creator>
  <cp:lastModifiedBy>Rasmussen,Kristen</cp:lastModifiedBy>
  <cp:revision>1110</cp:revision>
  <cp:lastPrinted>2021-09-20T14:57:40Z</cp:lastPrinted>
  <dcterms:created xsi:type="dcterms:W3CDTF">2016-10-15T23:59:59Z</dcterms:created>
  <dcterms:modified xsi:type="dcterms:W3CDTF">2023-08-22T10:53:46Z</dcterms:modified>
</cp:coreProperties>
</file>