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3" r:id="rId4"/>
  </p:sldMasterIdLst>
  <p:notesMasterIdLst>
    <p:notesMasterId r:id="rId19"/>
  </p:notesMasterIdLst>
  <p:handoutMasterIdLst>
    <p:handoutMasterId r:id="rId20"/>
  </p:handoutMasterIdLst>
  <p:sldIdLst>
    <p:sldId id="1042652923" r:id="rId5"/>
    <p:sldId id="2142533772" r:id="rId6"/>
    <p:sldId id="2142533771" r:id="rId7"/>
    <p:sldId id="1655" r:id="rId8"/>
    <p:sldId id="2142533773" r:id="rId9"/>
    <p:sldId id="2142533774" r:id="rId10"/>
    <p:sldId id="2142533778" r:id="rId11"/>
    <p:sldId id="2142533779" r:id="rId12"/>
    <p:sldId id="2142533780" r:id="rId13"/>
    <p:sldId id="2142533783" r:id="rId14"/>
    <p:sldId id="2142533784" r:id="rId15"/>
    <p:sldId id="2142533785" r:id="rId16"/>
    <p:sldId id="2142533787" r:id="rId17"/>
    <p:sldId id="2142533789" r:id="rId18"/>
  </p:sldIdLst>
  <p:sldSz cx="11379200" cy="6400800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4B6D2"/>
    <a:srgbClr val="0C8000"/>
    <a:srgbClr val="FF080E"/>
    <a:srgbClr val="A9FCFF"/>
    <a:srgbClr val="BCF9FF"/>
    <a:srgbClr val="0432FF"/>
    <a:srgbClr val="9CDB5C"/>
    <a:srgbClr val="92D050"/>
    <a:srgbClr val="FFFF00"/>
    <a:srgbClr val="F6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11" autoAdjust="0"/>
    <p:restoredTop sz="95940" autoAdjust="0"/>
  </p:normalViewPr>
  <p:slideViewPr>
    <p:cSldViewPr snapToGrid="0" snapToObjects="1">
      <p:cViewPr varScale="1">
        <p:scale>
          <a:sx n="118" d="100"/>
          <a:sy n="118" d="100"/>
        </p:scale>
        <p:origin x="780" y="114"/>
      </p:cViewPr>
      <p:guideLst>
        <p:guide orient="horz" pos="2016"/>
        <p:guide pos="35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993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15950" y="779463"/>
            <a:ext cx="5754688" cy="3238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578" y="4440513"/>
            <a:ext cx="5134355" cy="4128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459" tIns="45118" rIns="93459" bIns="45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603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321D1-B73E-9248-B665-8DC8008193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0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2ff93d01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2ff93d01b_0_2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52ff93d01b_0_2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5950" y="779463"/>
            <a:ext cx="5754688" cy="3238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2CED-39C8-4BD2-9385-D5DD13B10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3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3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123" y="1041354"/>
            <a:ext cx="11196955" cy="49327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398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31021D9-F918-2540-A93E-155138AB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>
                <a:latin typeface="Arial"/>
                <a:cs typeface="Arial"/>
              </a:rPr>
              <a:t>09/01/2021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technical data in this document is controlled under the U.S. Export Regulations, release to foreign persons may require an export authorization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6172" y="6064602"/>
            <a:ext cx="812056" cy="274135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660" y="1041354"/>
            <a:ext cx="10683060" cy="493272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81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762407" y="1493520"/>
            <a:ext cx="10146453" cy="4335834"/>
          </a:xfrm>
          <a:prstGeom prst="rect">
            <a:avLst/>
          </a:prstGeom>
        </p:spPr>
        <p:txBody>
          <a:bodyPr/>
          <a:lstStyle>
            <a:lvl1pPr marL="298693" indent="-298693">
              <a:spcBef>
                <a:spcPts val="0"/>
              </a:spcBef>
              <a:spcAft>
                <a:spcPts val="747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240"/>
            </a:lvl1pPr>
            <a:lvl2pPr marL="597387" indent="-256023">
              <a:spcBef>
                <a:spcPts val="0"/>
              </a:spcBef>
              <a:spcAft>
                <a:spcPts val="747"/>
              </a:spcAft>
              <a:buSzPct val="80000"/>
              <a:buFont typeface="Lucida Grande"/>
              <a:buChar char="◼"/>
              <a:defRPr sz="2053"/>
            </a:lvl2pPr>
            <a:lvl3pPr marL="768069" indent="-213352">
              <a:spcBef>
                <a:spcPts val="0"/>
              </a:spcBef>
              <a:spcAft>
                <a:spcPts val="747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1867"/>
            </a:lvl3pPr>
            <a:lvl4pPr marL="1024091">
              <a:spcBef>
                <a:spcPts val="0"/>
              </a:spcBef>
              <a:spcAft>
                <a:spcPts val="747"/>
              </a:spcAft>
              <a:buSzPct val="80000"/>
              <a:defRPr/>
            </a:lvl4pPr>
            <a:lvl5pPr marL="1194773">
              <a:spcBef>
                <a:spcPts val="0"/>
              </a:spcBef>
              <a:spcAft>
                <a:spcPts val="747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583760" y="165947"/>
            <a:ext cx="6932254" cy="54525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28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8832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762407" y="1493520"/>
            <a:ext cx="10146453" cy="4335834"/>
          </a:xfrm>
          <a:prstGeom prst="rect">
            <a:avLst/>
          </a:prstGeom>
        </p:spPr>
        <p:txBody>
          <a:bodyPr/>
          <a:lstStyle>
            <a:lvl1pPr marL="298693" indent="-298693">
              <a:spcBef>
                <a:spcPts val="0"/>
              </a:spcBef>
              <a:spcAft>
                <a:spcPts val="747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240"/>
            </a:lvl1pPr>
            <a:lvl2pPr marL="597387" indent="-256023">
              <a:spcBef>
                <a:spcPts val="0"/>
              </a:spcBef>
              <a:spcAft>
                <a:spcPts val="747"/>
              </a:spcAft>
              <a:buSzPct val="80000"/>
              <a:buFont typeface="Lucida Grande"/>
              <a:buChar char="◼"/>
              <a:defRPr sz="2053"/>
            </a:lvl2pPr>
            <a:lvl3pPr marL="768069" indent="-213352">
              <a:spcBef>
                <a:spcPts val="0"/>
              </a:spcBef>
              <a:spcAft>
                <a:spcPts val="747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1867"/>
            </a:lvl3pPr>
            <a:lvl4pPr marL="1024091">
              <a:spcBef>
                <a:spcPts val="0"/>
              </a:spcBef>
              <a:spcAft>
                <a:spcPts val="747"/>
              </a:spcAft>
              <a:buSzPct val="80000"/>
              <a:defRPr/>
            </a:lvl4pPr>
            <a:lvl5pPr marL="1194773">
              <a:spcBef>
                <a:spcPts val="0"/>
              </a:spcBef>
              <a:spcAft>
                <a:spcPts val="747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73383" y="165947"/>
            <a:ext cx="7740894" cy="545253"/>
          </a:xfrm>
          <a:prstGeom prst="rect">
            <a:avLst/>
          </a:prstGeom>
        </p:spPr>
        <p:txBody>
          <a:bodyPr/>
          <a:lstStyle>
            <a:lvl1pPr algn="ctr">
              <a:defRPr sz="2613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49217-D808-A342-B5E0-B0C7083D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02/22/2022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4662" y="6064602"/>
            <a:ext cx="9090310" cy="2814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5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63" y="53948"/>
            <a:ext cx="8212593" cy="62155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08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't use this one to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762407" y="1493520"/>
            <a:ext cx="10146453" cy="4335834"/>
          </a:xfrm>
          <a:prstGeom prst="rect">
            <a:avLst/>
          </a:prstGeom>
        </p:spPr>
        <p:txBody>
          <a:bodyPr/>
          <a:lstStyle>
            <a:lvl1pPr marL="298693" indent="-298693">
              <a:spcBef>
                <a:spcPts val="0"/>
              </a:spcBef>
              <a:spcAft>
                <a:spcPts val="747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240"/>
            </a:lvl1pPr>
            <a:lvl2pPr marL="597387" indent="-256023">
              <a:spcBef>
                <a:spcPts val="0"/>
              </a:spcBef>
              <a:spcAft>
                <a:spcPts val="747"/>
              </a:spcAft>
              <a:buSzPct val="80000"/>
              <a:buFont typeface="Lucida Grande"/>
              <a:buChar char="◼"/>
              <a:defRPr sz="2053"/>
            </a:lvl2pPr>
            <a:lvl3pPr marL="768069" indent="-213352">
              <a:spcBef>
                <a:spcPts val="0"/>
              </a:spcBef>
              <a:spcAft>
                <a:spcPts val="747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1867"/>
            </a:lvl3pPr>
            <a:lvl4pPr marL="1024091">
              <a:spcBef>
                <a:spcPts val="0"/>
              </a:spcBef>
              <a:spcAft>
                <a:spcPts val="747"/>
              </a:spcAft>
              <a:buSzPct val="80000"/>
              <a:defRPr/>
            </a:lvl4pPr>
            <a:lvl5pPr marL="1194773">
              <a:spcBef>
                <a:spcPts val="0"/>
              </a:spcBef>
              <a:spcAft>
                <a:spcPts val="747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583760" y="165947"/>
            <a:ext cx="6932254" cy="54525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28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958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2525" y="183917"/>
            <a:ext cx="7634148" cy="508212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  <a:lvl2pPr>
              <a:defRPr sz="1680">
                <a:solidFill>
                  <a:schemeClr val="tx1"/>
                </a:solidFill>
              </a:defRPr>
            </a:lvl2pPr>
            <a:lvl3pPr>
              <a:defRPr sz="1587">
                <a:solidFill>
                  <a:schemeClr val="tx1"/>
                </a:solidFill>
              </a:defRPr>
            </a:lvl3pPr>
            <a:lvl4pPr>
              <a:defRPr sz="1493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5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6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16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ext Driven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17240" y="338215"/>
            <a:ext cx="10344720" cy="311646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569001">
              <a:lnSpc>
                <a:spcPct val="100000"/>
              </a:lnSpc>
              <a:spcBef>
                <a:spcPts val="233"/>
              </a:spcBef>
              <a:buSzTx/>
              <a:buNone/>
              <a:defRPr b="1" i="0" spc="35">
                <a:solidFill>
                  <a:srgbClr val="EF2737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  <a:sym typeface="Inter Bold"/>
              </a:defRPr>
            </a:lvl1pPr>
          </a:lstStyle>
          <a:p>
            <a:r>
              <a:rPr dirty="0"/>
              <a:t>ENTER SUBTITLE HERE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450" y="6067722"/>
            <a:ext cx="147512" cy="1600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F0D901C-C506-0641-A5E0-759CF65206E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17240" y="772540"/>
            <a:ext cx="10344720" cy="540215"/>
          </a:xfrm>
          <a:prstGeom prst="rect">
            <a:avLst/>
          </a:prstGeom>
        </p:spPr>
        <p:txBody>
          <a:bodyPr lIns="121919" tIns="121919" rIns="121919" bIns="121919">
            <a:noAutofit/>
          </a:bodyPr>
          <a:lstStyle>
            <a:lvl1pPr marL="0" indent="0" defTabSz="241547">
              <a:lnSpc>
                <a:spcPct val="90000"/>
              </a:lnSpc>
              <a:buSzTx/>
              <a:buNone/>
              <a:defRPr sz="2800" b="1" spc="0">
                <a:latin typeface="+mn-lt"/>
                <a:ea typeface="+mn-ea"/>
                <a:cs typeface="+mn-cs"/>
                <a:sym typeface="Inter Extra Bold"/>
              </a:defRPr>
            </a:lvl1pPr>
          </a:lstStyle>
          <a:p>
            <a:r>
              <a:rPr dirty="0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4077748703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>
            <a:spLocks noGrp="1"/>
          </p:cNvSpPr>
          <p:nvPr>
            <p:ph type="body" idx="1"/>
          </p:nvPr>
        </p:nvSpPr>
        <p:spPr>
          <a:xfrm>
            <a:off x="189654" y="1078655"/>
            <a:ext cx="10999893" cy="4751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26679" lvl="0" indent="-355565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240"/>
            </a:lvl1pPr>
            <a:lvl2pPr marL="853356" lvl="1" indent="-331860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1867"/>
            </a:lvl2pPr>
            <a:lvl3pPr marL="1280034" lvl="2" indent="-320009" algn="l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680"/>
            </a:lvl3pPr>
            <a:lvl4pPr marL="1706713" lvl="3" indent="-308157" algn="l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493"/>
            </a:lvl4pPr>
            <a:lvl5pPr marL="2133391" lvl="4" indent="-308157" algn="l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Char char="▫"/>
              <a:defRPr sz="1493"/>
            </a:lvl5pPr>
            <a:lvl6pPr marL="2560069" lvl="5" indent="-320009" algn="l">
              <a:spcBef>
                <a:spcPts val="336"/>
              </a:spcBef>
              <a:spcAft>
                <a:spcPts val="0"/>
              </a:spcAft>
              <a:buSzPts val="1800"/>
              <a:buChar char="▪"/>
              <a:defRPr/>
            </a:lvl6pPr>
            <a:lvl7pPr marL="2986747" lvl="6" indent="-320009" algn="l">
              <a:spcBef>
                <a:spcPts val="336"/>
              </a:spcBef>
              <a:spcAft>
                <a:spcPts val="0"/>
              </a:spcAft>
              <a:buSzPts val="1800"/>
              <a:buChar char="▪"/>
              <a:defRPr/>
            </a:lvl7pPr>
            <a:lvl8pPr marL="3413425" lvl="7" indent="-320009" algn="l">
              <a:spcBef>
                <a:spcPts val="336"/>
              </a:spcBef>
              <a:spcAft>
                <a:spcPts val="0"/>
              </a:spcAft>
              <a:buSzPts val="1800"/>
              <a:buChar char="▪"/>
              <a:defRPr/>
            </a:lvl8pPr>
            <a:lvl9pPr marL="3840103" lvl="8" indent="-320009" algn="l">
              <a:spcBef>
                <a:spcPts val="336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1612054" y="244815"/>
            <a:ext cx="6922347" cy="42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613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sldNum" idx="12"/>
          </p:nvPr>
        </p:nvSpPr>
        <p:spPr>
          <a:xfrm>
            <a:off x="8612776" y="6060019"/>
            <a:ext cx="2655147" cy="34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2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5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54" y="1078653"/>
            <a:ext cx="10999893" cy="5156200"/>
          </a:xfrm>
        </p:spPr>
        <p:txBody>
          <a:bodyPr/>
          <a:lstStyle>
            <a:lvl1pPr>
              <a:defRPr sz="2240"/>
            </a:lvl1pPr>
            <a:lvl2pPr>
              <a:defRPr sz="1867"/>
            </a:lvl2pPr>
            <a:lvl3pPr>
              <a:defRPr sz="1680"/>
            </a:lvl3pPr>
            <a:lvl4pPr>
              <a:defRPr sz="1493"/>
            </a:lvl4pPr>
            <a:lvl5pPr>
              <a:defRPr sz="149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19182" y="244815"/>
            <a:ext cx="8176912" cy="428202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23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83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63" y="120879"/>
            <a:ext cx="8212593" cy="621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75" y="976340"/>
            <a:ext cx="11197251" cy="479350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65941" marR="0" lvl="0" indent="-165941" algn="l" defTabSz="80451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9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85969" marR="0" lvl="1" indent="-213352" algn="l" defTabSz="80451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49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758586" marR="0" lvl="2" indent="-165941" algn="l" defTabSz="80451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49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066762" marR="0" lvl="3" indent="-154088" algn="l" defTabSz="80451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30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339379" marR="0" lvl="4" indent="-165941" algn="l" defTabSz="80451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30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" y="38987"/>
            <a:ext cx="954772" cy="78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57224"/>
            <a:ext cx="11379199" cy="8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41" y="6319379"/>
            <a:ext cx="11379199" cy="8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6411967-18A9-4EBF-9109-016B263199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0338" y="40460"/>
            <a:ext cx="937766" cy="78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7" r:id="rId3"/>
    <p:sldLayoutId id="2147483953" r:id="rId4"/>
    <p:sldLayoutId id="2147483964" r:id="rId5"/>
    <p:sldLayoutId id="2147483965" r:id="rId6"/>
    <p:sldLayoutId id="2147483972" r:id="rId7"/>
    <p:sldLayoutId id="2147483982" r:id="rId8"/>
    <p:sldLayoutId id="2147484009" r:id="rId9"/>
    <p:sldLayoutId id="2147484010" r:id="rId10"/>
    <p:sldLayoutId id="2147484011" r:id="rId11"/>
    <p:sldLayoutId id="2147484012" r:id="rId12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2987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65941" marR="0" indent="-165941" algn="l" defTabSz="804517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68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85969" marR="0" indent="-213352" algn="l" defTabSz="804517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68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758586" marR="0" indent="-165941" algn="l" defTabSz="804517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68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066762" marR="0" indent="-154088" algn="l" defTabSz="804517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493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339379" marR="0" indent="-165941" algn="l" defTabSz="804517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493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962842" indent="-213352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68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18865" indent="-21335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68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74888" indent="-21335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68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30910" indent="-21335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68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11" Type="http://schemas.openxmlformats.org/officeDocument/2006/relationships/image" Target="../media/image4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image" Target="../media/image11.jpeg"/><Relationship Id="rId21" Type="http://schemas.openxmlformats.org/officeDocument/2006/relationships/image" Target="../media/image27.jpeg"/><Relationship Id="rId7" Type="http://schemas.openxmlformats.org/officeDocument/2006/relationships/image" Target="../media/image15.wmf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image" Target="../media/image17.wmf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2.wmf"/><Relationship Id="rId9" Type="http://schemas.openxmlformats.org/officeDocument/2006/relationships/image" Target="../media/image10.pn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BFF7B-77F1-498D-A654-2047E62EE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85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092"/>
            <a:ext cx="11379199" cy="64008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E7D7B11-E9B5-45D0-9ED3-24BBD643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138" y="6142639"/>
            <a:ext cx="7284503" cy="258160"/>
          </a:xfrm>
        </p:spPr>
        <p:txBody>
          <a:bodyPr>
            <a:noAutofit/>
          </a:bodyPr>
          <a:lstStyle/>
          <a:p>
            <a:r>
              <a:rPr lang="en-US" sz="1120" dirty="0">
                <a:solidFill>
                  <a:schemeClr val="bg1"/>
                </a:solidFill>
              </a:rPr>
              <a:t>Copyright 2023 California Institute of Technology. All Rights Reserved. US Government Support Acknowledged.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83B962-1419-4E16-AE2C-1E072CA689A3}"/>
              </a:ext>
            </a:extLst>
          </p:cNvPr>
          <p:cNvSpPr/>
          <p:nvPr/>
        </p:nvSpPr>
        <p:spPr>
          <a:xfrm>
            <a:off x="7137176" y="3653706"/>
            <a:ext cx="40079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Robert O. Green, Charlene Ung, David R. Thompson, Natalie Mahowald, and Science/Engineering Teams</a:t>
            </a:r>
          </a:p>
          <a:p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</a:rPr>
              <a:t>Jet Propulsion Laboratory, California Institute of Technology, Pasadena, CA, USA</a:t>
            </a:r>
            <a:endParaRPr lang="en-US" sz="18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39AD3-BE81-4544-BC01-36EF7CD142EE}"/>
              </a:ext>
            </a:extLst>
          </p:cNvPr>
          <p:cNvSpPr/>
          <p:nvPr/>
        </p:nvSpPr>
        <p:spPr>
          <a:xfrm>
            <a:off x="72636" y="1"/>
            <a:ext cx="8448278" cy="89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1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Surface Mineral Dust Source Investigation (EMIT)</a:t>
            </a:r>
          </a:p>
        </p:txBody>
      </p:sp>
    </p:spTree>
    <p:extLst>
      <p:ext uri="{BB962C8B-B14F-4D97-AF65-F5344CB8AC3E}">
        <p14:creationId xmlns:p14="http://schemas.microsoft.com/office/powerpoint/2010/main" val="991832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EBBD46D-5784-4EDB-8972-6EFBE5C93DD8}"/>
              </a:ext>
            </a:extLst>
          </p:cNvPr>
          <p:cNvSpPr/>
          <p:nvPr/>
        </p:nvSpPr>
        <p:spPr>
          <a:xfrm>
            <a:off x="0" y="0"/>
            <a:ext cx="11379200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DC9E2-817C-4223-A525-594B07A80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7" t="22377" r="12745" b="12199"/>
          <a:stretch/>
        </p:blipFill>
        <p:spPr>
          <a:xfrm>
            <a:off x="0" y="858666"/>
            <a:ext cx="11396886" cy="5542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EFDEB-AEBB-4455-A3D1-86A9CBF5D9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18" y="220288"/>
            <a:ext cx="11396886" cy="39111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099" b="1" dirty="0"/>
              <a:t>Current  EMIT Coverage from the ISS &gt;40,000 Image Cubes</a:t>
            </a:r>
            <a:br>
              <a:rPr lang="en-US" sz="3099" dirty="0"/>
            </a:br>
            <a:r>
              <a:rPr lang="en-US" sz="2200" dirty="0"/>
              <a:t>https://earth.jpl.nasa.gov/emit/data/data-portal/coverage-and-forecasts/</a:t>
            </a:r>
            <a:endParaRPr lang="en-US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110;p17">
            <a:extLst>
              <a:ext uri="{FF2B5EF4-FFF2-40B4-BE49-F238E27FC236}">
                <a16:creationId xmlns:a16="http://schemas.microsoft.com/office/drawing/2014/main" id="{39DEB539-17A4-4475-BDB3-0BEDBE93797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8" y="5311724"/>
            <a:ext cx="1071029" cy="103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8;p29">
            <a:extLst>
              <a:ext uri="{FF2B5EF4-FFF2-40B4-BE49-F238E27FC236}">
                <a16:creationId xmlns:a16="http://schemas.microsoft.com/office/drawing/2014/main" id="{D66A70CE-47B3-470E-8C51-E67A1FFA464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035" y="5310763"/>
            <a:ext cx="1071814" cy="101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2;p22">
            <a:extLst>
              <a:ext uri="{FF2B5EF4-FFF2-40B4-BE49-F238E27FC236}">
                <a16:creationId xmlns:a16="http://schemas.microsoft.com/office/drawing/2014/main" id="{8182DCA2-27C3-4776-9407-CAE65D5FA50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2" y="4232990"/>
            <a:ext cx="1071814" cy="103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7179B6-71D3-41AE-8E67-D24EDFD9AD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403" y="5336469"/>
            <a:ext cx="1027197" cy="989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DFC220-7D8E-452A-88CB-3C1F79C9D2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878" y="5329822"/>
            <a:ext cx="1027197" cy="9959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D5EEF6-3846-45DA-B174-5313B66B8D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2888" y="5298668"/>
            <a:ext cx="1081398" cy="1038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DBB774-B361-4257-A465-EE8F933726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095" y="5310517"/>
            <a:ext cx="1081398" cy="10346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AE3461-7E18-4753-82EB-E89D15D88F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0451" y="5303583"/>
            <a:ext cx="1062521" cy="1023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18BA41-8559-4673-A90F-19D7D936AA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088" y="5369355"/>
            <a:ext cx="1045358" cy="10050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4C3BBB-BAB9-4421-8710-0122635C8E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9" y="3154256"/>
            <a:ext cx="1071468" cy="1031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B826C6-120C-4A09-AFCF-C7EE989EDB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6" t="8621" r="8501" b="8988"/>
          <a:stretch/>
        </p:blipFill>
        <p:spPr>
          <a:xfrm>
            <a:off x="7981024" y="3670180"/>
            <a:ext cx="1480103" cy="144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22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38180" y="78557"/>
            <a:ext cx="9302839" cy="5646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613" b="1" dirty="0">
                <a:latin typeface="Arial" panose="020B0604020202020204" pitchFamily="34" charset="0"/>
                <a:cs typeface="Arial" panose="020B0604020202020204" pitchFamily="34" charset="0"/>
              </a:rPr>
              <a:t>EMIT is On Track to Achieve its Science Objectives</a:t>
            </a:r>
            <a:endParaRPr lang="en-US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3742" y="989512"/>
            <a:ext cx="2249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Dust Source Regions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3019A-36D5-4D5D-8B94-442EFFDB479E}"/>
              </a:ext>
            </a:extLst>
          </p:cNvPr>
          <p:cNvSpPr txBox="1"/>
          <p:nvPr/>
        </p:nvSpPr>
        <p:spPr>
          <a:xfrm>
            <a:off x="9194240" y="884231"/>
            <a:ext cx="1954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Global Arid Land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Mineral Composition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F69563-A3D0-4F7A-8658-BCC3D74A3EB3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757" y="1423899"/>
            <a:ext cx="2095845" cy="14312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5AE7E3-B60C-4F55-B37C-0BB9347F747C}"/>
              </a:ext>
            </a:extLst>
          </p:cNvPr>
          <p:cNvSpPr txBox="1"/>
          <p:nvPr/>
        </p:nvSpPr>
        <p:spPr>
          <a:xfrm>
            <a:off x="7076844" y="3117097"/>
            <a:ext cx="230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Mineral Mapping with EMIT Spectra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C6A18A1-63BB-4CDD-B85C-EA8617054A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67" y="1335756"/>
            <a:ext cx="1727239" cy="14339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B2EC4AD-F57B-448D-AF12-F0E75D4C9F47}"/>
              </a:ext>
            </a:extLst>
          </p:cNvPr>
          <p:cNvSpPr txBox="1"/>
          <p:nvPr/>
        </p:nvSpPr>
        <p:spPr>
          <a:xfrm>
            <a:off x="1783160" y="962261"/>
            <a:ext cx="210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Mineral Dust Emission</a:t>
            </a:r>
          </a:p>
        </p:txBody>
      </p:sp>
      <p:pic>
        <p:nvPicPr>
          <p:cNvPr id="34" name="Content Placeholder 4">
            <a:extLst>
              <a:ext uri="{FF2B5EF4-FFF2-40B4-BE49-F238E27FC236}">
                <a16:creationId xmlns:a16="http://schemas.microsoft.com/office/drawing/2014/main" id="{F1E8A4C2-188E-487C-906B-D7184C9C7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2369" y="1390134"/>
            <a:ext cx="2331092" cy="1379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9E32D0-4152-4884-AF53-76F1172C5712}"/>
              </a:ext>
            </a:extLst>
          </p:cNvPr>
          <p:cNvSpPr txBox="1"/>
          <p:nvPr/>
        </p:nvSpPr>
        <p:spPr>
          <a:xfrm>
            <a:off x="4216887" y="5436423"/>
            <a:ext cx="2106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Science Objectives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FC1FA2-ADE1-4E35-B16B-E99BB2963FC2}"/>
              </a:ext>
            </a:extLst>
          </p:cNvPr>
          <p:cNvSpPr/>
          <p:nvPr/>
        </p:nvSpPr>
        <p:spPr>
          <a:xfrm>
            <a:off x="1497413" y="5698987"/>
            <a:ext cx="8587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Constrain the sign and magnitude of dust-related RF at regional and global scales.  </a:t>
            </a:r>
          </a:p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Predict the increase or decrease of available dust sources under future climate scenarios.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43C6773-0048-4A72-8119-C13CC50B5E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20" y="3740189"/>
            <a:ext cx="1142530" cy="17003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BC71C8-A0A1-4D44-95F6-DD0B1BF79E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503" y="3612517"/>
            <a:ext cx="3326575" cy="18280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F4A330-8752-480A-A0F6-01B2B020DE03}"/>
              </a:ext>
            </a:extLst>
          </p:cNvPr>
          <p:cNvSpPr txBox="1"/>
          <p:nvPr/>
        </p:nvSpPr>
        <p:spPr>
          <a:xfrm>
            <a:off x="-365447" y="3089296"/>
            <a:ext cx="210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Launch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14 July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210171-00D2-46D1-81AE-299F023FA148}"/>
              </a:ext>
            </a:extLst>
          </p:cNvPr>
          <p:cNvSpPr txBox="1"/>
          <p:nvPr/>
        </p:nvSpPr>
        <p:spPr>
          <a:xfrm>
            <a:off x="4338173" y="3113389"/>
            <a:ext cx="3447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Building Coverage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EMIT to Achieve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D8751B-3463-4825-8895-67995B1476EC}"/>
              </a:ext>
            </a:extLst>
          </p:cNvPr>
          <p:cNvSpPr txBox="1"/>
          <p:nvPr/>
        </p:nvSpPr>
        <p:spPr>
          <a:xfrm>
            <a:off x="1497412" y="3121323"/>
            <a:ext cx="332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First Light 28 July 2022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Meets or Exceeds all Expectations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714DC4-2137-489F-AC28-61F13F9B8C85}"/>
              </a:ext>
            </a:extLst>
          </p:cNvPr>
          <p:cNvSpPr/>
          <p:nvPr/>
        </p:nvSpPr>
        <p:spPr>
          <a:xfrm>
            <a:off x="115819" y="1376139"/>
            <a:ext cx="1727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Close the gap in our understanding of mineral dust heating or cooling of the Earth now and in the future.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4C1EF4-C340-41AC-BAD3-9B036C9DC2D1}"/>
              </a:ext>
            </a:extLst>
          </p:cNvPr>
          <p:cNvSpPr txBox="1"/>
          <p:nvPr/>
        </p:nvSpPr>
        <p:spPr>
          <a:xfrm>
            <a:off x="-78130" y="997611"/>
            <a:ext cx="1782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Science Goal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243D9-E573-9AE1-5910-69A27A43B9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151" y="3463531"/>
            <a:ext cx="2040412" cy="19243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51282F-2EA9-4202-92EE-A5A79F56CFC4}"/>
              </a:ext>
            </a:extLst>
          </p:cNvPr>
          <p:cNvSpPr txBox="1"/>
          <p:nvPr/>
        </p:nvSpPr>
        <p:spPr>
          <a:xfrm>
            <a:off x="6607933" y="990593"/>
            <a:ext cx="2271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Advanced Spectroscopy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515C01D-2831-4689-8DE4-96688421D3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000" y="1390135"/>
            <a:ext cx="2354219" cy="14726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B06C63-37B9-4A7E-A892-59E5AF66EE4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072" y="3667768"/>
            <a:ext cx="2040413" cy="171225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6A646F-920F-4BB7-A7C9-116E4C1A80A2}"/>
              </a:ext>
            </a:extLst>
          </p:cNvPr>
          <p:cNvSpPr txBox="1"/>
          <p:nvPr/>
        </p:nvSpPr>
        <p:spPr>
          <a:xfrm>
            <a:off x="9002320" y="3119242"/>
            <a:ext cx="230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Next Step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Initialize Earth Models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2479B4-F894-4AFD-900B-E50A5823DB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27" t="25266" r="12745" b="18814"/>
          <a:stretch/>
        </p:blipFill>
        <p:spPr>
          <a:xfrm>
            <a:off x="4767231" y="3676570"/>
            <a:ext cx="2577919" cy="15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4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0DB58-72AF-498B-86C3-0B4DF2301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372" y="1114155"/>
            <a:ext cx="3364699" cy="2445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9B34C4-8223-4198-AE1D-296EBDD8B2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174" y="3684081"/>
            <a:ext cx="3626026" cy="2643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B59BA8-AA1F-4947-9D6D-7A3620FD2E47}"/>
              </a:ext>
            </a:extLst>
          </p:cNvPr>
          <p:cNvSpPr txBox="1"/>
          <p:nvPr/>
        </p:nvSpPr>
        <p:spPr>
          <a:xfrm>
            <a:off x="9238990" y="938761"/>
            <a:ext cx="616815" cy="254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3707" tIns="23707" rIns="23707" bIns="23707" numCol="1" spcCol="38100" rtlCol="0" anchor="ctr">
            <a:spAutoFit/>
          </a:bodyPr>
          <a:lstStyle/>
          <a:p>
            <a:pPr defTabSz="38340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" b="1" spc="-18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Inter Light Italic"/>
              </a:rPr>
              <a:t>Methane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FB511-F03A-4EB7-9DD8-17F2E7C8E805}"/>
              </a:ext>
            </a:extLst>
          </p:cNvPr>
          <p:cNvSpPr txBox="1"/>
          <p:nvPr/>
        </p:nvSpPr>
        <p:spPr>
          <a:xfrm>
            <a:off x="9145653" y="3617589"/>
            <a:ext cx="1081558" cy="254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3707" tIns="23707" rIns="23707" bIns="23707" numCol="1" spcCol="38100" rtlCol="0" anchor="ctr">
            <a:spAutoFit/>
          </a:bodyPr>
          <a:lstStyle/>
          <a:p>
            <a:pPr defTabSz="38340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" b="1" spc="-18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Inter Light Italic"/>
              </a:rPr>
              <a:t>Carbon Dioxide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5331407-A76F-4296-9C19-B6120A990D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0926" y="133260"/>
            <a:ext cx="8212593" cy="62155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/>
              <a:t>Value Added: EMIT Greenhouse Gasses</a:t>
            </a:r>
          </a:p>
        </p:txBody>
      </p:sp>
      <p:pic>
        <p:nvPicPr>
          <p:cNvPr id="8" name="Picture 7" descr="PIA25593_methane_spectra.png (1925×834)">
            <a:extLst>
              <a:ext uri="{FF2B5EF4-FFF2-40B4-BE49-F238E27FC236}">
                <a16:creationId xmlns:a16="http://schemas.microsoft.com/office/drawing/2014/main" id="{70058678-334E-452F-81A2-0D5CE3118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816" y="1176242"/>
            <a:ext cx="2901665" cy="23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835AE-B452-448C-BB6B-B89F640654B8}"/>
              </a:ext>
            </a:extLst>
          </p:cNvPr>
          <p:cNvSpPr txBox="1"/>
          <p:nvPr/>
        </p:nvSpPr>
        <p:spPr>
          <a:xfrm>
            <a:off x="982836" y="938761"/>
            <a:ext cx="1526872" cy="254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3707" tIns="23707" rIns="23707" bIns="23707" numCol="1" spcCol="38100" rtlCol="0" anchor="ctr">
            <a:spAutoFit/>
          </a:bodyPr>
          <a:lstStyle/>
          <a:p>
            <a:pPr defTabSz="38340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" b="1" spc="-18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Inter Light Italic"/>
              </a:rPr>
              <a:t>EMIT Methane Plumes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9D225-6F25-4302-A3DA-8341805442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163" y="1189647"/>
            <a:ext cx="4142257" cy="2330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119AB-36B1-4821-85EB-24E0B1BD06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163" y="3872126"/>
            <a:ext cx="4166090" cy="2343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72657F-CB11-4AF1-B8CA-B90C3A4ED78E}"/>
              </a:ext>
            </a:extLst>
          </p:cNvPr>
          <p:cNvSpPr/>
          <p:nvPr/>
        </p:nvSpPr>
        <p:spPr>
          <a:xfrm>
            <a:off x="5524008" y="3098424"/>
            <a:ext cx="5293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2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EMIT</a:t>
            </a:r>
            <a:endParaRPr lang="en-US" sz="112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" name="Picture 2" descr="image006">
            <a:extLst>
              <a:ext uri="{FF2B5EF4-FFF2-40B4-BE49-F238E27FC236}">
                <a16:creationId xmlns:a16="http://schemas.microsoft.com/office/drawing/2014/main" id="{AB2CA58D-CA4A-4764-8D91-D10767867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817" y="3872126"/>
            <a:ext cx="2901665" cy="23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7AD0D3-827E-4EF2-AEE0-05CA97960213}"/>
              </a:ext>
            </a:extLst>
          </p:cNvPr>
          <p:cNvSpPr txBox="1"/>
          <p:nvPr/>
        </p:nvSpPr>
        <p:spPr>
          <a:xfrm>
            <a:off x="803107" y="3613857"/>
            <a:ext cx="1706601" cy="254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3707" tIns="23707" rIns="23707" bIns="23707" numCol="1" spcCol="38100" rtlCol="0" anchor="ctr">
            <a:spAutoFit/>
          </a:bodyPr>
          <a:lstStyle/>
          <a:p>
            <a:pPr defTabSz="38340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" b="1" spc="-18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Inter Light Italic"/>
              </a:rPr>
              <a:t>Methane Plume Complex</a:t>
            </a:r>
          </a:p>
        </p:txBody>
      </p:sp>
    </p:spTree>
    <p:extLst>
      <p:ext uri="{BB962C8B-B14F-4D97-AF65-F5344CB8AC3E}">
        <p14:creationId xmlns:p14="http://schemas.microsoft.com/office/powerpoint/2010/main" val="626369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DCC3D-7E02-4148-8220-03EB476FE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0" t="32870" r="19215" b="13274"/>
          <a:stretch/>
        </p:blipFill>
        <p:spPr>
          <a:xfrm>
            <a:off x="0" y="932537"/>
            <a:ext cx="8925516" cy="5346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FC69E8-9EDF-4043-B402-7F843352C1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1" y="122243"/>
            <a:ext cx="9427220" cy="6215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EMIT Contribution to the U.S. GHG Center</a:t>
            </a:r>
            <a:br>
              <a:rPr lang="en-US" dirty="0"/>
            </a:br>
            <a:r>
              <a:rPr lang="en-US" sz="2200" dirty="0"/>
              <a:t>https://earth.jpl.nasa.gov/emit/data/data-portal/Greenhouse-Gases/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DF784-0FBC-418F-A68F-2B294D72761F}"/>
              </a:ext>
            </a:extLst>
          </p:cNvPr>
          <p:cNvSpPr txBox="1"/>
          <p:nvPr/>
        </p:nvSpPr>
        <p:spPr>
          <a:xfrm>
            <a:off x="9022618" y="1250009"/>
            <a:ext cx="22244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/>
                <a:cs typeface="Helvetica Neue Light"/>
              </a:rPr>
              <a:t>100s of plumes and plume complexes across six continents</a:t>
            </a:r>
          </a:p>
        </p:txBody>
      </p:sp>
    </p:spTree>
    <p:extLst>
      <p:ext uri="{BB962C8B-B14F-4D97-AF65-F5344CB8AC3E}">
        <p14:creationId xmlns:p14="http://schemas.microsoft.com/office/powerpoint/2010/main" val="53617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90B9-62A7-4E56-9C5D-B853B3C86D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4563" y="53948"/>
            <a:ext cx="8212593" cy="6215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EMIT Installed on the ISS</a:t>
            </a:r>
          </a:p>
        </p:txBody>
      </p:sp>
      <p:pic>
        <p:nvPicPr>
          <p:cNvPr id="1026" name="36BA6F06673F414BBAF0A8DCDD7DF44F@namprd09.prod.outlook.com" descr="iss067e191368~orig.jpg">
            <a:extLst>
              <a:ext uri="{FF2B5EF4-FFF2-40B4-BE49-F238E27FC236}">
                <a16:creationId xmlns:a16="http://schemas.microsoft.com/office/drawing/2014/main" id="{325777EC-9394-488D-882A-89251F5CB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2003"/>
            <a:ext cx="1137919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9E88E-6458-4E4C-84BD-58DD396E1993}"/>
              </a:ext>
            </a:extLst>
          </p:cNvPr>
          <p:cNvSpPr txBox="1"/>
          <p:nvPr/>
        </p:nvSpPr>
        <p:spPr>
          <a:xfrm>
            <a:off x="4430684" y="1271845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  <a:latin typeface="+mn-lt"/>
                <a:cs typeface="Helvetica Neue Light"/>
              </a:rPr>
              <a:t>E</a:t>
            </a:r>
            <a:r>
              <a:rPr lang="en-US" sz="1400" b="1" dirty="0">
                <a:solidFill>
                  <a:srgbClr val="00B050"/>
                </a:solidFill>
                <a:latin typeface="+mn-lt"/>
                <a:cs typeface="Helvetica Neue Light"/>
              </a:rPr>
              <a:t>M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Helvetica Neue Light"/>
              </a:rPr>
              <a:t>I</a:t>
            </a:r>
            <a:r>
              <a:rPr lang="en-US" sz="1400" b="1" dirty="0">
                <a:solidFill>
                  <a:srgbClr val="FF080E"/>
                </a:solidFill>
                <a:latin typeface="+mn-lt"/>
                <a:cs typeface="Helvetica Neue Light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D6743-3CD6-41C4-A3C8-2752C20A4495}"/>
              </a:ext>
            </a:extLst>
          </p:cNvPr>
          <p:cNvSpPr txBox="1"/>
          <p:nvPr/>
        </p:nvSpPr>
        <p:spPr>
          <a:xfrm>
            <a:off x="704007" y="461246"/>
            <a:ext cx="2240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411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53CC7-BA92-4E95-B359-44DF84F6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05" y="120879"/>
            <a:ext cx="9200644" cy="6215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dirty="0"/>
              <a:t>Mineral Dust is Emitted into the Atmosphere with Different Compositions Impacting Radiative Forcing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EBEB0-4E54-4347-A7A3-86ECB6C1B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8" y="930088"/>
            <a:ext cx="9689350" cy="54707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9838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D309F8-CEFF-4107-AB4B-676B753004C5}"/>
              </a:ext>
            </a:extLst>
          </p:cNvPr>
          <p:cNvSpPr/>
          <p:nvPr/>
        </p:nvSpPr>
        <p:spPr>
          <a:xfrm>
            <a:off x="0" y="0"/>
            <a:ext cx="11379200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0C18F-C224-406E-A8E0-3131975F1D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53948"/>
            <a:ext cx="11379200" cy="6215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Earth’s Dust Cycle has Impacts Throughout the Earth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97F05-C25D-4AD6-A98A-8D53DB514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350" y="702618"/>
            <a:ext cx="10133027" cy="57132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FC47C7-A991-48A4-A38A-AFE61B0FF1A8}"/>
              </a:ext>
            </a:extLst>
          </p:cNvPr>
          <p:cNvSpPr/>
          <p:nvPr/>
        </p:nvSpPr>
        <p:spPr>
          <a:xfrm>
            <a:off x="6441260" y="1124793"/>
            <a:ext cx="2346690" cy="36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1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D7B9BF-292C-7242-8C5E-34D0ECF6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7" y="122752"/>
            <a:ext cx="11118457" cy="54525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Radiative Forcing Impact is Uncertain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System Model Constraints are Traced to &lt; 5000 Samples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04BEF-8611-5943-9E30-3F6812CB51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6025" r="4898" b="17289"/>
          <a:stretch/>
        </p:blipFill>
        <p:spPr>
          <a:xfrm>
            <a:off x="301360" y="1042541"/>
            <a:ext cx="10776480" cy="51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61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E69C1C9-936A-4D95-8219-F4AA5CC7DE1E}"/>
              </a:ext>
            </a:extLst>
          </p:cNvPr>
          <p:cNvSpPr/>
          <p:nvPr/>
        </p:nvSpPr>
        <p:spPr>
          <a:xfrm>
            <a:off x="0" y="0"/>
            <a:ext cx="11379200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2271" y="258296"/>
            <a:ext cx="11501471" cy="42820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EMIT uses Imaging Spectroscopy to Deliver more than 1 Billion Observations of Mineral Composition of the Earth’s Arid Lands</a:t>
            </a:r>
            <a:endParaRPr lang="en-US" sz="1800" dirty="0">
              <a:latin typeface="+mn-lt"/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128856" y="3465726"/>
            <a:ext cx="2057306" cy="4287957"/>
          </a:xfrm>
          <a:prstGeom prst="rect">
            <a:avLst/>
          </a:prstGeom>
          <a:noFill/>
          <a:ln>
            <a:noFill/>
          </a:ln>
          <a:scene3d>
            <a:camera prst="isometricLeftDown">
              <a:rot lat="1800000" lon="36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6255989" y="5105221"/>
            <a:ext cx="861129" cy="102259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55989" y="3469758"/>
            <a:ext cx="576649" cy="26580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86553" y="3523580"/>
            <a:ext cx="430565" cy="1581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rot="20014263">
            <a:off x="6477544" y="3721299"/>
            <a:ext cx="540128" cy="1307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686555" y="3469759"/>
            <a:ext cx="146084" cy="538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329" name="Straight Connector 227328"/>
          <p:cNvCxnSpPr/>
          <p:nvPr/>
        </p:nvCxnSpPr>
        <p:spPr>
          <a:xfrm flipV="1">
            <a:off x="6684386" y="2703332"/>
            <a:ext cx="163170" cy="8171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6484722" y="2808534"/>
            <a:ext cx="347918" cy="6612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459743" y="1964886"/>
            <a:ext cx="399180" cy="1057245"/>
          </a:xfrm>
          <a:prstGeom prst="rect">
            <a:avLst/>
          </a:prstGeom>
          <a:noFill/>
          <a:ln>
            <a:noFill/>
          </a:ln>
          <a:scene3d>
            <a:camera prst="isometricLeftDown">
              <a:rot lat="7200000" lon="96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56" name="TextBox 227355"/>
          <p:cNvSpPr txBox="1"/>
          <p:nvPr/>
        </p:nvSpPr>
        <p:spPr>
          <a:xfrm>
            <a:off x="7035564" y="293955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Spectrometer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25411" y="3533926"/>
            <a:ext cx="990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Telescope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62934" y="2255271"/>
            <a:ext cx="1328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Detector Array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93367" y="337557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Slit</a:t>
            </a:r>
          </a:p>
        </p:txBody>
      </p:sp>
      <p:sp>
        <p:nvSpPr>
          <p:cNvPr id="75" name="Oval 74"/>
          <p:cNvSpPr/>
          <p:nvPr/>
        </p:nvSpPr>
        <p:spPr>
          <a:xfrm rot="20248844">
            <a:off x="6462165" y="3194512"/>
            <a:ext cx="540128" cy="1307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0810" y="1527680"/>
            <a:ext cx="4099897" cy="236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Straight Connector 44"/>
          <p:cNvCxnSpPr/>
          <p:nvPr/>
        </p:nvCxnSpPr>
        <p:spPr>
          <a:xfrm flipH="1">
            <a:off x="2392436" y="2294313"/>
            <a:ext cx="4082686" cy="1201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878222" y="2799379"/>
            <a:ext cx="598458" cy="7008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7374738" y="4977695"/>
            <a:ext cx="94967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57" y="1584196"/>
            <a:ext cx="1456085" cy="200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88" y="4095969"/>
            <a:ext cx="1671320" cy="215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396" y="1012788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Calibrated</a:t>
            </a:r>
          </a:p>
          <a:p>
            <a:r>
              <a:rPr lang="en-US" sz="1400" dirty="0">
                <a:latin typeface="+mj-lt"/>
              </a:rPr>
              <a:t>Image Cube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9490" y="3773403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Material Map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806062" y="2389778"/>
            <a:ext cx="16733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08059" y="3644035"/>
            <a:ext cx="1" cy="1847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88896" y="1292034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Minerals</a:t>
            </a:r>
          </a:p>
        </p:txBody>
      </p:sp>
      <p:graphicFrame>
        <p:nvGraphicFramePr>
          <p:cNvPr id="42" name="Object 13"/>
          <p:cNvGraphicFramePr>
            <a:graphicFrameLocks noChangeAspect="1"/>
          </p:cNvGraphicFramePr>
          <p:nvPr>
            <p:extLst/>
          </p:nvPr>
        </p:nvGraphicFramePr>
        <p:xfrm>
          <a:off x="2130315" y="4053660"/>
          <a:ext cx="846810" cy="8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Image" r:id="rId8" imgW="6501587" imgH="6501587" progId="Photoshop.Image.6">
                  <p:embed/>
                </p:oleObj>
              </mc:Choice>
              <mc:Fallback>
                <p:oleObj name="Image" r:id="rId8" imgW="6501587" imgH="6501587" progId="Photoshop.Image.6">
                  <p:embed/>
                  <p:pic>
                    <p:nvPicPr>
                      <p:cNvPr id="4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0315" y="4053660"/>
                        <a:ext cx="846810" cy="802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9565" y="4053660"/>
            <a:ext cx="795655" cy="802084"/>
          </a:xfrm>
          <a:prstGeom prst="rect">
            <a:avLst/>
          </a:prstGeom>
          <a:noFill/>
        </p:spPr>
      </p:pic>
      <p:pic>
        <p:nvPicPr>
          <p:cNvPr id="44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90" y="4053660"/>
            <a:ext cx="808801" cy="802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9386" y="4053661"/>
            <a:ext cx="998602" cy="80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362" y="5018339"/>
            <a:ext cx="836763" cy="80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348" y="5002441"/>
            <a:ext cx="805743" cy="8175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477" y="991658"/>
            <a:ext cx="353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Quantifiable Units and Uncertainties</a:t>
            </a:r>
          </a:p>
        </p:txBody>
      </p:sp>
      <p:pic>
        <p:nvPicPr>
          <p:cNvPr id="36" name="Picture 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731" y="991640"/>
            <a:ext cx="1364670" cy="9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JPL-BookScan-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718" y="1051836"/>
            <a:ext cx="1110610" cy="93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JPL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719" y="2060906"/>
            <a:ext cx="1086899" cy="8162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718" y="3825299"/>
            <a:ext cx="1075095" cy="142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719" y="2963297"/>
            <a:ext cx="1086899" cy="76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569" y="5320710"/>
            <a:ext cx="1087049" cy="93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415" y="1051836"/>
            <a:ext cx="1063448" cy="147525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8119" y="2620066"/>
            <a:ext cx="1052743" cy="762801"/>
          </a:xfrm>
          <a:prstGeom prst="rect">
            <a:avLst/>
          </a:prstGeom>
          <a:ln>
            <a:noFill/>
          </a:ln>
        </p:spPr>
      </p:pic>
      <p:sp>
        <p:nvSpPr>
          <p:cNvPr id="50" name="TextBox 49"/>
          <p:cNvSpPr txBox="1"/>
          <p:nvPr/>
        </p:nvSpPr>
        <p:spPr>
          <a:xfrm>
            <a:off x="9879569" y="4977609"/>
            <a:ext cx="1492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Each imaging spectrometer is different based on requirements and</a:t>
            </a:r>
          </a:p>
          <a:p>
            <a:r>
              <a:rPr lang="en-US" sz="1400" dirty="0">
                <a:latin typeface="+mj-lt"/>
              </a:rPr>
              <a:t>technologies.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255" y="3530463"/>
            <a:ext cx="1039156" cy="138052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9FA2B57-2801-422E-9B67-11F8BC732817}"/>
              </a:ext>
            </a:extLst>
          </p:cNvPr>
          <p:cNvSpPr txBox="1"/>
          <p:nvPr/>
        </p:nvSpPr>
        <p:spPr>
          <a:xfrm>
            <a:off x="545313" y="6078181"/>
            <a:ext cx="9891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  <a:cs typeface="Helvetica Neue Light"/>
              </a:rPr>
              <a:t>Google Scholar reports &gt;35,000 results on “AVIRIS”</a:t>
            </a:r>
          </a:p>
        </p:txBody>
      </p:sp>
    </p:spTree>
    <p:extLst>
      <p:ext uri="{BB962C8B-B14F-4D97-AF65-F5344CB8AC3E}">
        <p14:creationId xmlns:p14="http://schemas.microsoft.com/office/powerpoint/2010/main" val="231228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14A8AB6-5F3F-4B8F-96FC-9B0076DC3E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33" y="1221739"/>
            <a:ext cx="3650590" cy="21822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123822"/>
            <a:ext cx="11236582" cy="62155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EMIT Imaging Spectrometer is State-of-the-Art (41 Months)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Decades of Lesson Incorporated: Signal-to-Noise Ratio, Uniformity, Coverage…</a:t>
            </a:r>
            <a:endParaRPr lang="en-US" sz="16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06" y="923140"/>
            <a:ext cx="3462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Optically Fast F/1.8 Dyson Imaging Spectrometer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3D3C3-39AC-4D3B-8B67-7DE611A84CFC}"/>
              </a:ext>
            </a:extLst>
          </p:cNvPr>
          <p:cNvSpPr txBox="1"/>
          <p:nvPr/>
        </p:nvSpPr>
        <p:spPr>
          <a:xfrm>
            <a:off x="6242180" y="922502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Optical Bench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9D6A2-A9CD-49D3-A9F8-646760E45937}"/>
              </a:ext>
            </a:extLst>
          </p:cNvPr>
          <p:cNvSpPr txBox="1"/>
          <p:nvPr/>
        </p:nvSpPr>
        <p:spPr>
          <a:xfrm>
            <a:off x="8976787" y="939359"/>
            <a:ext cx="873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696D06F7-B96E-4505-9125-2C2ECBE6D9B0}"/>
              </a:ext>
            </a:extLst>
          </p:cNvPr>
          <p:cNvSpPr txBox="1"/>
          <p:nvPr/>
        </p:nvSpPr>
        <p:spPr>
          <a:xfrm>
            <a:off x="1076084" y="1274157"/>
            <a:ext cx="1438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1F28222F-C26E-4605-B43E-BF2B8D4220CD}"/>
              </a:ext>
            </a:extLst>
          </p:cNvPr>
          <p:cNvSpPr txBox="1"/>
          <p:nvPr/>
        </p:nvSpPr>
        <p:spPr>
          <a:xfrm>
            <a:off x="2519316" y="1371252"/>
            <a:ext cx="1817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B560A4E7-F51E-4E94-9C8C-AC284402638D}"/>
              </a:ext>
            </a:extLst>
          </p:cNvPr>
          <p:cNvSpPr txBox="1"/>
          <p:nvPr/>
        </p:nvSpPr>
        <p:spPr>
          <a:xfrm>
            <a:off x="1992975" y="2787634"/>
            <a:ext cx="84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48E14A-4E9D-4DEE-8F30-DCFFFBF5BC5D}"/>
              </a:ext>
            </a:extLst>
          </p:cNvPr>
          <p:cNvSpPr txBox="1"/>
          <p:nvPr/>
        </p:nvSpPr>
        <p:spPr>
          <a:xfrm>
            <a:off x="-88143" y="1675416"/>
            <a:ext cx="84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2328F653-AF38-4664-B979-B29023CE363B}"/>
              </a:ext>
            </a:extLst>
          </p:cNvPr>
          <p:cNvSpPr txBox="1"/>
          <p:nvPr/>
        </p:nvSpPr>
        <p:spPr>
          <a:xfrm>
            <a:off x="2624875" y="2030868"/>
            <a:ext cx="84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Dyson Block</a:t>
            </a: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35E4D4D6-96CB-4514-B3E8-AF05AB904138}"/>
              </a:ext>
            </a:extLst>
          </p:cNvPr>
          <p:cNvSpPr txBox="1"/>
          <p:nvPr/>
        </p:nvSpPr>
        <p:spPr>
          <a:xfrm>
            <a:off x="3463718" y="2121234"/>
            <a:ext cx="84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B2F206-D18C-4CED-9EB6-14ABC868306F}"/>
              </a:ext>
            </a:extLst>
          </p:cNvPr>
          <p:cNvSpPr txBox="1"/>
          <p:nvPr/>
        </p:nvSpPr>
        <p:spPr>
          <a:xfrm>
            <a:off x="2129965" y="1585804"/>
            <a:ext cx="84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5173D-6FDD-49E4-938E-76409B5DE1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109" y="1270065"/>
            <a:ext cx="2456612" cy="184431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518BDAB4-F297-4B2A-96FA-BEC73125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019" y="1270171"/>
            <a:ext cx="2456612" cy="184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B39373-D495-49A3-A0FE-012EC6E05F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526" y="3626142"/>
            <a:ext cx="1976767" cy="26356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B5AF9D-3E81-446B-AF91-6BA13AEA14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77" y="3626140"/>
            <a:ext cx="4218278" cy="263406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74BB63-AF9E-4310-82F6-0017A9E7E44E}"/>
              </a:ext>
            </a:extLst>
          </p:cNvPr>
          <p:cNvSpPr txBox="1"/>
          <p:nvPr/>
        </p:nvSpPr>
        <p:spPr>
          <a:xfrm>
            <a:off x="1407889" y="3263892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ExPA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8A12B9-9BC9-45F8-82FD-BD80A112076E}"/>
              </a:ext>
            </a:extLst>
          </p:cNvPr>
          <p:cNvSpPr txBox="1"/>
          <p:nvPr/>
        </p:nvSpPr>
        <p:spPr>
          <a:xfrm>
            <a:off x="4661935" y="3336211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Complete at JPL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F19EEBE-B48C-4550-8A09-2CD84C77FD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755" y="1146170"/>
            <a:ext cx="1085375" cy="97506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CCD287-F006-4404-8FB2-65D87E18FCB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161" y="2473871"/>
            <a:ext cx="1112561" cy="7558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9D75BEF-559A-4A54-B0AE-8EEB8F5B7B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2" r="20817"/>
          <a:stretch/>
        </p:blipFill>
        <p:spPr>
          <a:xfrm>
            <a:off x="6490764" y="3626140"/>
            <a:ext cx="1600148" cy="26340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6D5A59-DBB2-45A7-9EE2-90C55C90D4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8" r="13530"/>
          <a:stretch/>
        </p:blipFill>
        <p:spPr>
          <a:xfrm>
            <a:off x="8200721" y="3632604"/>
            <a:ext cx="2877884" cy="26211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7CFCF8C-1357-4217-856A-901114919A17}"/>
              </a:ext>
            </a:extLst>
          </p:cNvPr>
          <p:cNvSpPr txBox="1"/>
          <p:nvPr/>
        </p:nvSpPr>
        <p:spPr>
          <a:xfrm>
            <a:off x="6534076" y="3331744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Launch 14 July 2022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CA1C03-0E51-4885-BC4A-27F280D5FC5D}"/>
              </a:ext>
            </a:extLst>
          </p:cNvPr>
          <p:cNvSpPr txBox="1"/>
          <p:nvPr/>
        </p:nvSpPr>
        <p:spPr>
          <a:xfrm>
            <a:off x="8749945" y="3321391"/>
            <a:ext cx="17956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Installation 26 July 2022</a:t>
            </a:r>
          </a:p>
        </p:txBody>
      </p:sp>
    </p:spTree>
    <p:extLst>
      <p:ext uri="{BB962C8B-B14F-4D97-AF65-F5344CB8AC3E}">
        <p14:creationId xmlns:p14="http://schemas.microsoft.com/office/powerpoint/2010/main" val="88249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13BAEA-97E3-E943-B4E1-34842368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241" y="165947"/>
            <a:ext cx="9362484" cy="54525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On-orbit Imaging Spectrometer Detector Array Clocking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87B8E-7472-0390-AE2A-7CA5B87D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02" y="967187"/>
            <a:ext cx="9758995" cy="5211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7E0408-78F5-7431-C66D-8132B8FC677A}"/>
              </a:ext>
            </a:extLst>
          </p:cNvPr>
          <p:cNvSpPr txBox="1"/>
          <p:nvPr/>
        </p:nvSpPr>
        <p:spPr>
          <a:xfrm>
            <a:off x="3181962" y="2587713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33E7A-9923-CD2A-13E1-564D75D73711}"/>
              </a:ext>
            </a:extLst>
          </p:cNvPr>
          <p:cNvSpPr txBox="1"/>
          <p:nvPr/>
        </p:nvSpPr>
        <p:spPr>
          <a:xfrm>
            <a:off x="6046042" y="4081616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in-flight adjustment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A6D36-9A93-8097-A008-F7F79244E186}"/>
              </a:ext>
            </a:extLst>
          </p:cNvPr>
          <p:cNvSpPr txBox="1"/>
          <p:nvPr/>
        </p:nvSpPr>
        <p:spPr>
          <a:xfrm>
            <a:off x="6109360" y="4373968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9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in-flight adjustment</a:t>
            </a:r>
          </a:p>
        </p:txBody>
      </p:sp>
    </p:spTree>
    <p:extLst>
      <p:ext uri="{BB962C8B-B14F-4D97-AF65-F5344CB8AC3E}">
        <p14:creationId xmlns:p14="http://schemas.microsoft.com/office/powerpoint/2010/main" val="249834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8349B24-8403-E36B-FC78-4E38ECFB4C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489" y="1185071"/>
            <a:ext cx="4046058" cy="2187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7211B-26F1-4205-5A4E-89DEA441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009" y="3645955"/>
            <a:ext cx="5215099" cy="2497423"/>
          </a:xfrm>
          <a:prstGeom prst="rect">
            <a:avLst/>
          </a:prstGeom>
        </p:spPr>
      </p:pic>
      <p:pic>
        <p:nvPicPr>
          <p:cNvPr id="7" name="Google Shape;155;p20">
            <a:extLst>
              <a:ext uri="{FF2B5EF4-FFF2-40B4-BE49-F238E27FC236}">
                <a16:creationId xmlns:a16="http://schemas.microsoft.com/office/drawing/2014/main" id="{F475AB38-C9A4-547E-28C4-BBF6D79B0E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815" y="4323672"/>
            <a:ext cx="879162" cy="122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888CB-D526-B8A1-BCEB-59200AA4CD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6" y="2000456"/>
            <a:ext cx="3141985" cy="30299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768C9F-C740-144C-10EA-4A8B39F5E2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505" y="1230092"/>
            <a:ext cx="3667233" cy="2017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84BD33-2493-3AE8-0930-0FEB167F1B5F}"/>
              </a:ext>
            </a:extLst>
          </p:cNvPr>
          <p:cNvSpPr txBox="1"/>
          <p:nvPr/>
        </p:nvSpPr>
        <p:spPr>
          <a:xfrm>
            <a:off x="77674" y="2316209"/>
            <a:ext cx="369070" cy="33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4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7BA9EA-0ACA-2489-B662-55280178B98E}"/>
              </a:ext>
            </a:extLst>
          </p:cNvPr>
          <p:cNvSpPr txBox="1"/>
          <p:nvPr/>
        </p:nvSpPr>
        <p:spPr>
          <a:xfrm>
            <a:off x="220770" y="2174598"/>
            <a:ext cx="369070" cy="33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4" dirty="0"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BE295C-F37F-A664-6156-5B1964672142}"/>
              </a:ext>
            </a:extLst>
          </p:cNvPr>
          <p:cNvSpPr txBox="1"/>
          <p:nvPr/>
        </p:nvSpPr>
        <p:spPr>
          <a:xfrm>
            <a:off x="404410" y="2032987"/>
            <a:ext cx="369070" cy="33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4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30B6C9-F782-2A5F-7B22-D9C596C58C3F}"/>
              </a:ext>
            </a:extLst>
          </p:cNvPr>
          <p:cNvSpPr txBox="1"/>
          <p:nvPr/>
        </p:nvSpPr>
        <p:spPr>
          <a:xfrm>
            <a:off x="587157" y="1882951"/>
            <a:ext cx="369070" cy="33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4" dirty="0"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480687-7895-01A2-A079-E3D3787939BA}"/>
              </a:ext>
            </a:extLst>
          </p:cNvPr>
          <p:cNvCxnSpPr>
            <a:cxnSpLocks/>
          </p:cNvCxnSpPr>
          <p:nvPr/>
        </p:nvCxnSpPr>
        <p:spPr>
          <a:xfrm flipV="1">
            <a:off x="113947" y="1994663"/>
            <a:ext cx="843173" cy="67761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78870BC-F12B-F6B5-7B62-B948F5CFB4DA}"/>
              </a:ext>
            </a:extLst>
          </p:cNvPr>
          <p:cNvCxnSpPr>
            <a:cxnSpLocks/>
          </p:cNvCxnSpPr>
          <p:nvPr/>
        </p:nvCxnSpPr>
        <p:spPr>
          <a:xfrm flipH="1" flipV="1">
            <a:off x="324940" y="2463203"/>
            <a:ext cx="19298" cy="253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5464D3-B3C0-8804-700B-12290357CB49}"/>
              </a:ext>
            </a:extLst>
          </p:cNvPr>
          <p:cNvCxnSpPr>
            <a:cxnSpLocks/>
          </p:cNvCxnSpPr>
          <p:nvPr/>
        </p:nvCxnSpPr>
        <p:spPr>
          <a:xfrm flipH="1" flipV="1">
            <a:off x="510523" y="2312158"/>
            <a:ext cx="19298" cy="253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C87410-5ABC-22D0-D098-E928CEDEB752}"/>
              </a:ext>
            </a:extLst>
          </p:cNvPr>
          <p:cNvCxnSpPr>
            <a:cxnSpLocks/>
          </p:cNvCxnSpPr>
          <p:nvPr/>
        </p:nvCxnSpPr>
        <p:spPr>
          <a:xfrm flipH="1" flipV="1">
            <a:off x="696661" y="2161916"/>
            <a:ext cx="19298" cy="253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D635A6-8167-59D6-F011-3A9D19EEC0AA}"/>
              </a:ext>
            </a:extLst>
          </p:cNvPr>
          <p:cNvCxnSpPr>
            <a:cxnSpLocks/>
          </p:cNvCxnSpPr>
          <p:nvPr/>
        </p:nvCxnSpPr>
        <p:spPr>
          <a:xfrm flipH="1" flipV="1">
            <a:off x="884456" y="2013922"/>
            <a:ext cx="19298" cy="253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5FCA1D-4254-3979-FB5B-4B0B8677DFA2}"/>
              </a:ext>
            </a:extLst>
          </p:cNvPr>
          <p:cNvSpPr txBox="1"/>
          <p:nvPr/>
        </p:nvSpPr>
        <p:spPr>
          <a:xfrm>
            <a:off x="-62265" y="2435340"/>
            <a:ext cx="369070" cy="2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4" dirty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8D2F07-36E9-F6FB-F57A-71879AB81620}"/>
              </a:ext>
            </a:extLst>
          </p:cNvPr>
          <p:cNvSpPr txBox="1"/>
          <p:nvPr/>
        </p:nvSpPr>
        <p:spPr>
          <a:xfrm rot="19136696">
            <a:off x="-180255" y="1979448"/>
            <a:ext cx="1072523" cy="23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96" dirty="0">
                <a:latin typeface="Arial" panose="020B0604020202020204" pitchFamily="34" charset="0"/>
                <a:cs typeface="Arial" panose="020B0604020202020204" pitchFamily="34" charset="0"/>
              </a:rPr>
              <a:t>Wavelength [nm]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2D4E961-B5CB-2F71-4418-CBDE86F58919}"/>
              </a:ext>
            </a:extLst>
          </p:cNvPr>
          <p:cNvCxnSpPr>
            <a:cxnSpLocks/>
          </p:cNvCxnSpPr>
          <p:nvPr/>
        </p:nvCxnSpPr>
        <p:spPr>
          <a:xfrm flipH="1" flipV="1">
            <a:off x="156178" y="2590897"/>
            <a:ext cx="19298" cy="253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4FC4FB-4047-40E7-AFE0-650129E3CEBE}"/>
              </a:ext>
            </a:extLst>
          </p:cNvPr>
          <p:cNvSpPr txBox="1"/>
          <p:nvPr/>
        </p:nvSpPr>
        <p:spPr>
          <a:xfrm>
            <a:off x="4378159" y="1576562"/>
            <a:ext cx="1870618" cy="299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72" b="1" dirty="0">
                <a:latin typeface="Arial" panose="020B0604020202020204" pitchFamily="34" charset="0"/>
                <a:cs typeface="Arial" panose="020B0604020202020204" pitchFamily="34" charset="0"/>
              </a:rPr>
              <a:t>Calibrated Radiance Spectra of the Earth-Atmosphere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E66A6-B4F4-4246-8918-5C46AC3E040C}"/>
              </a:ext>
            </a:extLst>
          </p:cNvPr>
          <p:cNvSpPr txBox="1"/>
          <p:nvPr/>
        </p:nvSpPr>
        <p:spPr>
          <a:xfrm>
            <a:off x="8397899" y="2462501"/>
            <a:ext cx="2245895" cy="299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72" b="1" dirty="0">
                <a:latin typeface="Arial" panose="020B0604020202020204" pitchFamily="34" charset="0"/>
                <a:cs typeface="Arial" panose="020B0604020202020204" pitchFamily="34" charset="0"/>
              </a:rPr>
              <a:t>Surface Reflectance Spectra with Diagnostic Mineral Absorptions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DEDB3-6CDC-4E50-825E-D74FB6F8AA5B}"/>
              </a:ext>
            </a:extLst>
          </p:cNvPr>
          <p:cNvSpPr txBox="1"/>
          <p:nvPr/>
        </p:nvSpPr>
        <p:spPr>
          <a:xfrm>
            <a:off x="1344829" y="1826161"/>
            <a:ext cx="1040670" cy="1957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72" b="1" dirty="0">
                <a:latin typeface="Arial" panose="020B0604020202020204" pitchFamily="34" charset="0"/>
                <a:cs typeface="Arial" panose="020B0604020202020204" pitchFamily="34" charset="0"/>
              </a:rPr>
              <a:t>Spectral Image Cube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86839A-4B86-40F6-830D-ABD335519E25}"/>
              </a:ext>
            </a:extLst>
          </p:cNvPr>
          <p:cNvSpPr txBox="1"/>
          <p:nvPr/>
        </p:nvSpPr>
        <p:spPr>
          <a:xfrm>
            <a:off x="892066" y="-10480"/>
            <a:ext cx="956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EMIT Imaging Spectrometer Observations East of Cape Town South Africa 7 January 2023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537F8-535F-4ECE-A5C9-E8909B0C1707}"/>
              </a:ext>
            </a:extLst>
          </p:cNvPr>
          <p:cNvSpPr txBox="1"/>
          <p:nvPr/>
        </p:nvSpPr>
        <p:spPr>
          <a:xfrm>
            <a:off x="6306835" y="3346771"/>
            <a:ext cx="1323357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44" b="1" dirty="0">
                <a:latin typeface="Arial" panose="020B0604020202020204" pitchFamily="34" charset="0"/>
                <a:cs typeface="Arial" panose="020B0604020202020204" pitchFamily="34" charset="0"/>
              </a:rPr>
              <a:t>Mineral Maps</a:t>
            </a:r>
          </a:p>
        </p:txBody>
      </p:sp>
    </p:spTree>
    <p:extLst>
      <p:ext uri="{BB962C8B-B14F-4D97-AF65-F5344CB8AC3E}">
        <p14:creationId xmlns:p14="http://schemas.microsoft.com/office/powerpoint/2010/main" val="143935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52ff93d01b_0_28"/>
          <p:cNvSpPr txBox="1">
            <a:spLocks noGrp="1"/>
          </p:cNvSpPr>
          <p:nvPr>
            <p:ph type="title"/>
          </p:nvPr>
        </p:nvSpPr>
        <p:spPr>
          <a:xfrm>
            <a:off x="372234" y="156385"/>
            <a:ext cx="10220240" cy="428120"/>
          </a:xfrm>
          <a:prstGeom prst="rect">
            <a:avLst/>
          </a:prstGeom>
        </p:spPr>
        <p:txBody>
          <a:bodyPr spcFirstLastPara="1" vert="horz" wrap="square" lIns="85330" tIns="42653" rIns="85330" bIns="42653" rtlCol="0" anchor="ctr" anchorCtr="0">
            <a:noAutofit/>
          </a:bodyPr>
          <a:lstStyle/>
          <a:p>
            <a:r>
              <a:rPr lang="en-US" sz="2800" dirty="0"/>
              <a:t>Mineral Validation with USGS Team</a:t>
            </a:r>
            <a:endParaRPr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E6FB0-94A5-5042-A119-56DDD817B2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26" y="1027011"/>
            <a:ext cx="8274653" cy="513557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112B5072612A4F851565D846B6B199" ma:contentTypeVersion="11" ma:contentTypeDescription="Create a new document." ma:contentTypeScope="" ma:versionID="3ce6b5dac8e10a811e9f83c0738c94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75fbb1442840d984483c49bfd9799f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456384-6A12-4064-A13F-BFF9ED4E04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9749BA2-E911-4F48-9525-44D7E9EA68A8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FC8F708-6F53-4C99-ADDE-0988E2A7EF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2080589610</TotalTime>
  <Words>476</Words>
  <Application>Microsoft Office PowerPoint</Application>
  <PresentationFormat>Custom</PresentationFormat>
  <Paragraphs>86</Paragraphs>
  <Slides>14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Helvetica Neue Light</vt:lpstr>
      <vt:lpstr>Inter</vt:lpstr>
      <vt:lpstr>Inter Bold</vt:lpstr>
      <vt:lpstr>Inter Extra Bold</vt:lpstr>
      <vt:lpstr>Inter Light Italic</vt:lpstr>
      <vt:lpstr>Lucida Grande</vt:lpstr>
      <vt:lpstr>Times New Roman</vt:lpstr>
      <vt:lpstr>Wingdings</vt:lpstr>
      <vt:lpstr>1_Median</vt:lpstr>
      <vt:lpstr>Image</vt:lpstr>
      <vt:lpstr>Copyright 2023 California Institute of Technology. All Rights Reserved. US Government Support Acknowledged.</vt:lpstr>
      <vt:lpstr>Mineral Dust is Emitted into the Atmosphere with Different Compositions Impacting Radiative Forcing</vt:lpstr>
      <vt:lpstr>The Earth’s Dust Cycle has Impacts Throughout the Earth System</vt:lpstr>
      <vt:lpstr>The Radiative Forcing Impact is Uncertain Earth System Model Constraints are Traced to &lt; 5000 Samples</vt:lpstr>
      <vt:lpstr>EMIT uses Imaging Spectroscopy to Deliver more than 1 Billion Observations of Mineral Composition of the Earth’s Arid Lands</vt:lpstr>
      <vt:lpstr>The EMIT Imaging Spectrometer is State-of-the-Art (41 Months) Decades of Lesson Incorporated: Signal-to-Noise Ratio, Uniformity, Coverage…</vt:lpstr>
      <vt:lpstr>First On-orbit Imaging Spectrometer Detector Array Clocking</vt:lpstr>
      <vt:lpstr>PowerPoint Presentation</vt:lpstr>
      <vt:lpstr>Mineral Validation with USGS Team</vt:lpstr>
      <vt:lpstr>Current  EMIT Coverage from the ISS &gt;40,000 Image Cubes https://earth.jpl.nasa.gov/emit/data/data-portal/coverage-and-forecasts/</vt:lpstr>
      <vt:lpstr>EMIT is On Track to Achieve its Science Objectives</vt:lpstr>
      <vt:lpstr>Value Added: EMIT Greenhouse Gasses</vt:lpstr>
      <vt:lpstr>EMIT Contribution to the U.S. GHG Center https://earth.jpl.nasa.gov/emit/data/data-portal/Greenhouse-Gases/</vt:lpstr>
      <vt:lpstr>EMIT Installed on the ISS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Thiessen, Patricia A (2501)</dc:creator>
  <cp:keywords/>
  <dc:description/>
  <cp:lastModifiedBy>Green, Robert O (US 382B)</cp:lastModifiedBy>
  <cp:revision>1867</cp:revision>
  <cp:lastPrinted>2022-07-29T00:48:40Z</cp:lastPrinted>
  <dcterms:created xsi:type="dcterms:W3CDTF">2010-12-07T17:56:32Z</dcterms:created>
  <dcterms:modified xsi:type="dcterms:W3CDTF">2023-08-23T10:44:09Z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0x010100FD112B5072612A4F851565D846B6B199</vt:lpwstr>
  </property>
</Properties>
</file>