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4"/>
  </p:sldMasterIdLst>
  <p:notesMasterIdLst>
    <p:notesMasterId r:id="rId10"/>
  </p:notesMasterIdLst>
  <p:handoutMasterIdLst>
    <p:handoutMasterId r:id="rId11"/>
  </p:handoutMasterIdLst>
  <p:sldIdLst>
    <p:sldId id="330" r:id="rId5"/>
    <p:sldId id="902" r:id="rId6"/>
    <p:sldId id="582" r:id="rId7"/>
    <p:sldId id="574" r:id="rId8"/>
    <p:sldId id="1846" r:id="rId9"/>
  </p:sldIdLst>
  <p:sldSz cx="12188825"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32" userDrawn="1">
          <p15:clr>
            <a:srgbClr val="A4A3A4"/>
          </p15:clr>
        </p15:guide>
        <p15:guide id="2" pos="3839">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 initials=" " lastIdx="6"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B2B2"/>
    <a:srgbClr val="00539B"/>
    <a:srgbClr val="D2DCF2"/>
    <a:srgbClr val="A6A6A6"/>
    <a:srgbClr val="4D4D4D"/>
    <a:srgbClr val="5D87A1"/>
    <a:srgbClr val="B30838"/>
    <a:srgbClr val="6111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74" autoAdjust="0"/>
    <p:restoredTop sz="94501" autoAdjust="0"/>
  </p:normalViewPr>
  <p:slideViewPr>
    <p:cSldViewPr snapToGrid="0">
      <p:cViewPr varScale="1">
        <p:scale>
          <a:sx n="83" d="100"/>
          <a:sy n="83" d="100"/>
        </p:scale>
        <p:origin x="163" y="72"/>
      </p:cViewPr>
      <p:guideLst>
        <p:guide orient="horz" pos="2832"/>
        <p:guide pos="3839"/>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showGuides="1">
      <p:cViewPr varScale="1">
        <p:scale>
          <a:sx n="124" d="100"/>
          <a:sy n="124" d="100"/>
        </p:scale>
        <p:origin x="-4884"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70583" cy="480060"/>
          </a:xfrm>
          <a:prstGeom prst="rect">
            <a:avLst/>
          </a:prstGeom>
        </p:spPr>
        <p:txBody>
          <a:bodyPr vert="horz" lIns="94851" tIns="47425" rIns="94851" bIns="47425" rtlCol="0"/>
          <a:lstStyle>
            <a:lvl1pPr algn="l">
              <a:defRPr sz="1200"/>
            </a:lvl1pPr>
          </a:lstStyle>
          <a:p>
            <a:endParaRPr lang="en-US"/>
          </a:p>
        </p:txBody>
      </p:sp>
      <p:sp>
        <p:nvSpPr>
          <p:cNvPr id="3" name="Date Placeholder 2"/>
          <p:cNvSpPr>
            <a:spLocks noGrp="1"/>
          </p:cNvSpPr>
          <p:nvPr>
            <p:ph type="dt" sz="quarter" idx="1"/>
          </p:nvPr>
        </p:nvSpPr>
        <p:spPr>
          <a:xfrm>
            <a:off x="4142963" y="0"/>
            <a:ext cx="3170583" cy="480060"/>
          </a:xfrm>
          <a:prstGeom prst="rect">
            <a:avLst/>
          </a:prstGeom>
        </p:spPr>
        <p:txBody>
          <a:bodyPr vert="horz" lIns="94851" tIns="47425" rIns="94851" bIns="47425" rtlCol="0"/>
          <a:lstStyle>
            <a:lvl1pPr algn="r">
              <a:defRPr sz="1200"/>
            </a:lvl1pPr>
          </a:lstStyle>
          <a:p>
            <a:fld id="{2151C11E-1A00-48AF-8C08-97C362C67874}" type="datetimeFigureOut">
              <a:rPr lang="en-US" smtClean="0"/>
              <a:pPr/>
              <a:t>8/16/2023</a:t>
            </a:fld>
            <a:endParaRPr lang="en-US"/>
          </a:p>
        </p:txBody>
      </p:sp>
      <p:sp>
        <p:nvSpPr>
          <p:cNvPr id="4" name="Footer Placeholder 3"/>
          <p:cNvSpPr>
            <a:spLocks noGrp="1"/>
          </p:cNvSpPr>
          <p:nvPr>
            <p:ph type="ftr" sz="quarter" idx="2"/>
          </p:nvPr>
        </p:nvSpPr>
        <p:spPr>
          <a:xfrm>
            <a:off x="1" y="9119497"/>
            <a:ext cx="3170583" cy="480060"/>
          </a:xfrm>
          <a:prstGeom prst="rect">
            <a:avLst/>
          </a:prstGeom>
        </p:spPr>
        <p:txBody>
          <a:bodyPr vert="horz" lIns="94851" tIns="47425" rIns="94851" bIns="47425" rtlCol="0" anchor="b"/>
          <a:lstStyle>
            <a:lvl1pPr algn="l">
              <a:defRPr sz="1200"/>
            </a:lvl1pPr>
          </a:lstStyle>
          <a:p>
            <a:endParaRPr lang="en-US"/>
          </a:p>
        </p:txBody>
      </p:sp>
      <p:sp>
        <p:nvSpPr>
          <p:cNvPr id="5" name="Slide Number Placeholder 4"/>
          <p:cNvSpPr>
            <a:spLocks noGrp="1"/>
          </p:cNvSpPr>
          <p:nvPr>
            <p:ph type="sldNum" sz="quarter" idx="3"/>
          </p:nvPr>
        </p:nvSpPr>
        <p:spPr>
          <a:xfrm>
            <a:off x="4142963" y="9119497"/>
            <a:ext cx="3170583" cy="480060"/>
          </a:xfrm>
          <a:prstGeom prst="rect">
            <a:avLst/>
          </a:prstGeom>
        </p:spPr>
        <p:txBody>
          <a:bodyPr vert="horz" lIns="94851" tIns="47425" rIns="94851" bIns="47425" rtlCol="0" anchor="b"/>
          <a:lstStyle>
            <a:lvl1pPr algn="r">
              <a:defRPr sz="1200"/>
            </a:lvl1pPr>
          </a:lstStyle>
          <a:p>
            <a:fld id="{2AFFDF9B-F3F5-4382-A25B-4EAA3B410B8E}" type="slidenum">
              <a:rPr lang="en-US" smtClean="0"/>
              <a:pPr/>
              <a:t>‹#›</a:t>
            </a:fld>
            <a:endParaRPr lang="en-US"/>
          </a:p>
        </p:txBody>
      </p:sp>
    </p:spTree>
    <p:extLst>
      <p:ext uri="{BB962C8B-B14F-4D97-AF65-F5344CB8AC3E}">
        <p14:creationId xmlns:p14="http://schemas.microsoft.com/office/powerpoint/2010/main" val="40988951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488" tIns="48245" rIns="96488" bIns="48245" rtlCol="0"/>
          <a:lstStyle>
            <a:lvl1pPr algn="l">
              <a:defRPr sz="1200">
                <a:latin typeface="Arial" pitchFamily="34" charset="0"/>
              </a:defRPr>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488" tIns="48245" rIns="96488" bIns="48245" rtlCol="0"/>
          <a:lstStyle>
            <a:lvl1pPr algn="r">
              <a:defRPr sz="1200">
                <a:latin typeface="Arial" pitchFamily="34" charset="0"/>
              </a:defRPr>
            </a:lvl1pPr>
          </a:lstStyle>
          <a:p>
            <a:fld id="{8C7BB64C-82E2-466C-9C50-B2DA6307AB11}" type="datetimeFigureOut">
              <a:rPr lang="en-US" smtClean="0"/>
              <a:pPr/>
              <a:t>8/16/2023</a:t>
            </a:fld>
            <a:endParaRPr lang="en-US" dirty="0"/>
          </a:p>
        </p:txBody>
      </p:sp>
      <p:sp>
        <p:nvSpPr>
          <p:cNvPr id="4" name="Slide Image Placeholder 3"/>
          <p:cNvSpPr>
            <a:spLocks noGrp="1" noRot="1" noChangeAspect="1"/>
          </p:cNvSpPr>
          <p:nvPr>
            <p:ph type="sldImg" idx="2"/>
          </p:nvPr>
        </p:nvSpPr>
        <p:spPr>
          <a:xfrm>
            <a:off x="458788" y="720725"/>
            <a:ext cx="6397625" cy="3600450"/>
          </a:xfrm>
          <a:prstGeom prst="rect">
            <a:avLst/>
          </a:prstGeom>
          <a:noFill/>
          <a:ln w="12700">
            <a:solidFill>
              <a:prstClr val="black"/>
            </a:solidFill>
          </a:ln>
        </p:spPr>
        <p:txBody>
          <a:bodyPr vert="horz" lIns="96488" tIns="48245" rIns="96488" bIns="48245"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488" tIns="48245" rIns="96488" bIns="48245"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119475"/>
            <a:ext cx="3169920" cy="480060"/>
          </a:xfrm>
          <a:prstGeom prst="rect">
            <a:avLst/>
          </a:prstGeom>
        </p:spPr>
        <p:txBody>
          <a:bodyPr vert="horz" lIns="96488" tIns="48245" rIns="96488" bIns="48245" rtlCol="0" anchor="b"/>
          <a:lstStyle>
            <a:lvl1pPr algn="l">
              <a:defRPr sz="1200">
                <a:latin typeface="Arial" pitchFamily="34" charset="0"/>
              </a:defRPr>
            </a:lvl1pPr>
          </a:lstStyle>
          <a:p>
            <a:endParaRPr lang="en-US" dirty="0"/>
          </a:p>
        </p:txBody>
      </p:sp>
      <p:sp>
        <p:nvSpPr>
          <p:cNvPr id="7" name="Slide Number Placeholder 6"/>
          <p:cNvSpPr>
            <a:spLocks noGrp="1"/>
          </p:cNvSpPr>
          <p:nvPr>
            <p:ph type="sldNum" sz="quarter" idx="5"/>
          </p:nvPr>
        </p:nvSpPr>
        <p:spPr>
          <a:xfrm>
            <a:off x="4143587" y="9119475"/>
            <a:ext cx="3169920" cy="480060"/>
          </a:xfrm>
          <a:prstGeom prst="rect">
            <a:avLst/>
          </a:prstGeom>
        </p:spPr>
        <p:txBody>
          <a:bodyPr vert="horz" lIns="96488" tIns="48245" rIns="96488" bIns="48245" rtlCol="0" anchor="b"/>
          <a:lstStyle>
            <a:lvl1pPr algn="r">
              <a:defRPr sz="1200">
                <a:latin typeface="Arial" pitchFamily="34" charset="0"/>
              </a:defRPr>
            </a:lvl1pPr>
          </a:lstStyle>
          <a:p>
            <a:fld id="{A778FBA5-F957-4CE9-A734-9CFA9C4F5603}" type="slidenum">
              <a:rPr lang="en-US" smtClean="0"/>
              <a:pPr/>
              <a:t>‹#›</a:t>
            </a:fld>
            <a:endParaRPr lang="en-US" dirty="0"/>
          </a:p>
        </p:txBody>
      </p:sp>
    </p:spTree>
    <p:extLst>
      <p:ext uri="{BB962C8B-B14F-4D97-AF65-F5344CB8AC3E}">
        <p14:creationId xmlns:p14="http://schemas.microsoft.com/office/powerpoint/2010/main" val="1823802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78FBA5-F957-4CE9-A734-9CFA9C4F5603}" type="slidenum">
              <a:rPr lang="en-US" smtClean="0"/>
              <a:pPr/>
              <a:t>1</a:t>
            </a:fld>
            <a:endParaRPr lang="en-US" dirty="0"/>
          </a:p>
        </p:txBody>
      </p:sp>
    </p:spTree>
    <p:extLst>
      <p:ext uri="{BB962C8B-B14F-4D97-AF65-F5344CB8AC3E}">
        <p14:creationId xmlns:p14="http://schemas.microsoft.com/office/powerpoint/2010/main" val="4280800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90563"/>
            <a:ext cx="6116637" cy="34432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8FBA5-F957-4CE9-A734-9CFA9C4F5603}" type="slidenum">
              <a:rPr lang="en-US" smtClean="0"/>
              <a:pPr/>
              <a:t>3</a:t>
            </a:fld>
            <a:endParaRPr lang="en-US" dirty="0"/>
          </a:p>
        </p:txBody>
      </p:sp>
    </p:spTree>
    <p:extLst>
      <p:ext uri="{BB962C8B-B14F-4D97-AF65-F5344CB8AC3E}">
        <p14:creationId xmlns:p14="http://schemas.microsoft.com/office/powerpoint/2010/main" val="5115107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Rectangle 7"/>
          <p:cNvSpPr>
            <a:spLocks noGrp="1" noChangeArrowheads="1"/>
          </p:cNvSpPr>
          <p:nvPr>
            <p:ph type="subTitle" idx="1"/>
          </p:nvPr>
        </p:nvSpPr>
        <p:spPr>
          <a:xfrm>
            <a:off x="1108076" y="3011559"/>
            <a:ext cx="9972674" cy="1792224"/>
          </a:xfrm>
          <a:prstGeom prst="rect">
            <a:avLst/>
          </a:prstGeom>
        </p:spPr>
        <p:txBody>
          <a:bodyPr lIns="91440" tIns="45720" rIns="91440" bIns="45720" anchor="ctr"/>
          <a:lstStyle>
            <a:lvl1pPr marL="0" indent="0" algn="ctr">
              <a:lnSpc>
                <a:spcPct val="100000"/>
              </a:lnSpc>
              <a:spcBef>
                <a:spcPts val="0"/>
              </a:spcBef>
              <a:spcAft>
                <a:spcPts val="2400"/>
              </a:spcAft>
              <a:buFont typeface="Arial" charset="0"/>
              <a:buNone/>
              <a:defRPr sz="2200">
                <a:solidFill>
                  <a:sysClr val="windowText" lastClr="000000"/>
                </a:solidFill>
              </a:defRPr>
            </a:lvl1pPr>
          </a:lstStyle>
          <a:p>
            <a:r>
              <a:rPr lang="en-US"/>
              <a:t>Click to edit Master subtitle style</a:t>
            </a:r>
            <a:endParaRPr lang="en-US" dirty="0"/>
          </a:p>
        </p:txBody>
      </p:sp>
      <p:sp>
        <p:nvSpPr>
          <p:cNvPr id="6" name="Title Placeholder 1"/>
          <p:cNvSpPr>
            <a:spLocks noGrp="1"/>
          </p:cNvSpPr>
          <p:nvPr>
            <p:ph type="ctrTitle"/>
          </p:nvPr>
        </p:nvSpPr>
        <p:spPr>
          <a:xfrm>
            <a:off x="1108076" y="1385454"/>
            <a:ext cx="9972674" cy="1294671"/>
          </a:xfrm>
        </p:spPr>
        <p:txBody>
          <a:bodyPr anchor="b" anchorCtr="0"/>
          <a:lstStyle>
            <a:lvl1pPr algn="ctr">
              <a:lnSpc>
                <a:spcPct val="100000"/>
              </a:lnSpc>
              <a:spcBef>
                <a:spcPts val="0"/>
              </a:spcBef>
              <a:spcAft>
                <a:spcPts val="600"/>
              </a:spcAft>
              <a:defRPr sz="3600" smtClean="0"/>
            </a:lvl1pPr>
          </a:lstStyle>
          <a:p>
            <a:r>
              <a:rPr lang="en-US"/>
              <a:t>Click to edit Master title style</a:t>
            </a:r>
            <a:endParaRPr dirty="0"/>
          </a:p>
        </p:txBody>
      </p:sp>
      <p:cxnSp>
        <p:nvCxnSpPr>
          <p:cNvPr id="12" name="Straight Connector 12"/>
          <p:cNvCxnSpPr>
            <a:cxnSpLocks noChangeShapeType="1"/>
          </p:cNvCxnSpPr>
          <p:nvPr userDrawn="1"/>
        </p:nvCxnSpPr>
        <p:spPr bwMode="auto">
          <a:xfrm>
            <a:off x="0" y="950913"/>
            <a:ext cx="12188825" cy="0"/>
          </a:xfrm>
          <a:prstGeom prst="line">
            <a:avLst/>
          </a:prstGeom>
          <a:noFill/>
          <a:ln w="22225" algn="ctr">
            <a:solidFill>
              <a:schemeClr val="accent4"/>
            </a:solidFill>
            <a:round/>
            <a:headEnd type="none" w="sm" len="sm"/>
            <a:tailEnd type="none" w="sm" len="sm"/>
          </a:ln>
        </p:spPr>
      </p:cxnSp>
      <p:cxnSp>
        <p:nvCxnSpPr>
          <p:cNvPr id="13" name="Straight Connector 12"/>
          <p:cNvCxnSpPr>
            <a:cxnSpLocks noChangeShapeType="1"/>
          </p:cNvCxnSpPr>
          <p:nvPr userDrawn="1"/>
        </p:nvCxnSpPr>
        <p:spPr bwMode="auto">
          <a:xfrm>
            <a:off x="0" y="6354186"/>
            <a:ext cx="12188825" cy="0"/>
          </a:xfrm>
          <a:prstGeom prst="line">
            <a:avLst/>
          </a:prstGeom>
          <a:noFill/>
          <a:ln w="22225" algn="ctr">
            <a:solidFill>
              <a:schemeClr val="accent4"/>
            </a:solidFill>
            <a:round/>
            <a:headEnd type="none" w="sm" len="sm"/>
            <a:tailEnd type="none" w="sm" len="sm"/>
          </a:ln>
        </p:spPr>
      </p:cxnSp>
      <p:pic>
        <p:nvPicPr>
          <p:cNvPr id="7" name="Picture 6" descr="LL_Logo_blue.png"/>
          <p:cNvPicPr>
            <a:picLocks noChangeAspect="1"/>
          </p:cNvPicPr>
          <p:nvPr userDrawn="1"/>
        </p:nvPicPr>
        <p:blipFill>
          <a:blip r:embed="rId2" cstate="print"/>
          <a:stretch>
            <a:fillRect/>
          </a:stretch>
        </p:blipFill>
        <p:spPr>
          <a:xfrm>
            <a:off x="4380277" y="4870861"/>
            <a:ext cx="3428272" cy="345245"/>
          </a:xfrm>
          <a:prstGeom prst="rect">
            <a:avLst/>
          </a:prstGeom>
        </p:spPr>
      </p:pic>
      <p:pic>
        <p:nvPicPr>
          <p:cNvPr id="8" name="Picture 2" descr="C:\Users\st16626\Desktop\NASA_logo.svg.png">
            <a:extLst>
              <a:ext uri="{FF2B5EF4-FFF2-40B4-BE49-F238E27FC236}">
                <a16:creationId xmlns:a16="http://schemas.microsoft.com/office/drawing/2014/main" id="{8A903710-6B5C-44B6-AFD2-D9C8585F3213}"/>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629309" y="2791883"/>
            <a:ext cx="1239520" cy="1026322"/>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3" descr="LL_Logo_alone_blue.png">
            <a:extLst>
              <a:ext uri="{FF2B5EF4-FFF2-40B4-BE49-F238E27FC236}">
                <a16:creationId xmlns:a16="http://schemas.microsoft.com/office/drawing/2014/main" id="{E6B5F0A3-0B8D-428D-ABEE-BB939E0F2AAA}"/>
              </a:ext>
            </a:extLst>
          </p:cNvPr>
          <p:cNvPicPr>
            <a:picLocks noChangeAspect="1"/>
          </p:cNvPicPr>
          <p:nvPr userDrawn="1"/>
        </p:nvPicPr>
        <p:blipFill>
          <a:blip r:embed="rId4" cstate="print"/>
          <a:stretch>
            <a:fillRect/>
          </a:stretch>
        </p:blipFill>
        <p:spPr>
          <a:xfrm>
            <a:off x="319996" y="2887945"/>
            <a:ext cx="960810" cy="93026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hart Placeholder 3"/>
          <p:cNvSpPr>
            <a:spLocks noGrp="1"/>
          </p:cNvSpPr>
          <p:nvPr>
            <p:ph type="chart" sz="quarter" idx="10"/>
          </p:nvPr>
        </p:nvSpPr>
        <p:spPr>
          <a:xfrm>
            <a:off x="1786193" y="1700213"/>
            <a:ext cx="8604125" cy="3943350"/>
          </a:xfrm>
          <a:prstGeom prst="rect">
            <a:avLst/>
          </a:prstGeom>
          <a:ln w="12700">
            <a:solidFill>
              <a:schemeClr val="tx1"/>
            </a:solidFill>
          </a:ln>
        </p:spPr>
        <p:txBody>
          <a:bodyPr/>
          <a:lstStyle>
            <a:lvl1pPr marL="0" indent="0">
              <a:buFontTx/>
              <a:buNone/>
              <a:defRPr/>
            </a:lvl1pPr>
          </a:lstStyle>
          <a:p>
            <a:r>
              <a:rPr lang="en-US"/>
              <a:t>Click icon to add chart</a:t>
            </a:r>
          </a:p>
        </p:txBody>
      </p:sp>
      <p:sp>
        <p:nvSpPr>
          <p:cNvPr id="5" name="Text Placeholder 3"/>
          <p:cNvSpPr>
            <a:spLocks noGrp="1"/>
          </p:cNvSpPr>
          <p:nvPr>
            <p:ph type="body" sz="half" idx="2"/>
          </p:nvPr>
        </p:nvSpPr>
        <p:spPr>
          <a:xfrm>
            <a:off x="1791758" y="5706497"/>
            <a:ext cx="8605310" cy="274320"/>
          </a:xfrm>
          <a:prstGeom prst="rect">
            <a:avLst/>
          </a:prstGeom>
        </p:spPr>
        <p:txBody>
          <a:bodyPr/>
          <a:lstStyle>
            <a:lvl1pPr marL="0" indent="0" algn="ctr">
              <a:lnSpc>
                <a:spcPts val="1400"/>
              </a:lnSpc>
              <a:buNone/>
              <a:defRPr sz="12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ext Placeholder 3"/>
          <p:cNvSpPr>
            <a:spLocks noGrp="1"/>
          </p:cNvSpPr>
          <p:nvPr>
            <p:ph type="body" sz="half" idx="11"/>
          </p:nvPr>
        </p:nvSpPr>
        <p:spPr>
          <a:xfrm>
            <a:off x="1791758" y="1249252"/>
            <a:ext cx="8605310" cy="377390"/>
          </a:xfrm>
          <a:prstGeom prst="rect">
            <a:avLst/>
          </a:prstGeom>
        </p:spPr>
        <p:txBody>
          <a:bodyPr anchor="b"/>
          <a:lstStyle>
            <a:lvl1pPr marL="0" indent="0" algn="ctr">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082" y="1293094"/>
            <a:ext cx="10915522" cy="4830616"/>
          </a:xfrm>
          <a:prstGeom prst="rect">
            <a:avLst/>
          </a:prstGeom>
        </p:spPr>
        <p:txBody>
          <a:bodyPr/>
          <a:lstStyle>
            <a:lvl1pPr>
              <a:lnSpc>
                <a:spcPct val="90000"/>
              </a:lnSpc>
              <a:spcBef>
                <a:spcPts val="1200"/>
              </a:spcBef>
              <a:spcAft>
                <a:spcPts val="0"/>
              </a:spcAft>
              <a:defRPr/>
            </a:lvl1pPr>
            <a:lvl2pPr marL="539750" indent="-255588">
              <a:lnSpc>
                <a:spcPct val="90000"/>
              </a:lnSpc>
              <a:spcBef>
                <a:spcPts val="600"/>
              </a:spcBef>
              <a:spcAft>
                <a:spcPts val="0"/>
              </a:spcAft>
              <a:defRPr sz="1800"/>
            </a:lvl2pPr>
            <a:lvl3pPr marL="757238" indent="-184150">
              <a:lnSpc>
                <a:spcPct val="90000"/>
              </a:lnSpc>
              <a:spcBef>
                <a:spcPts val="600"/>
              </a:spcBef>
              <a:spcAft>
                <a:spcPts val="0"/>
              </a:spcAft>
              <a:buSzPct val="90000"/>
              <a:buFont typeface="Arial" pitchFamily="34" charset="0"/>
              <a:buChar char="•"/>
              <a:defRPr/>
            </a:lvl3pPr>
            <a:lvl4pPr marL="1033272" indent="0">
              <a:lnSpc>
                <a:spcPct val="90000"/>
              </a:lnSpc>
              <a:spcBef>
                <a:spcPts val="600"/>
              </a:spcBef>
              <a:spcAft>
                <a:spcPts val="0"/>
              </a:spcAft>
              <a:buFontTx/>
              <a:buNone/>
              <a:defRPr/>
            </a:lvl4pPr>
            <a:lvl5pPr marL="1261872"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1253710" y="299922"/>
            <a:ext cx="9681406" cy="618667"/>
          </a:xfrm>
        </p:spPr>
        <p:txBody>
          <a:bodyPr/>
          <a:lstStyle/>
          <a:p>
            <a:r>
              <a:rPr lang="en-US" dirty="0"/>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083" y="1293094"/>
            <a:ext cx="5317368" cy="4830616"/>
          </a:xfrm>
          <a:prstGeom prst="rect">
            <a:avLst/>
          </a:prstGeom>
        </p:spPr>
        <p:txBody>
          <a:bodyPr/>
          <a:lstStyle>
            <a:lvl1pPr>
              <a:lnSpc>
                <a:spcPct val="90000"/>
              </a:lnSpc>
              <a:spcBef>
                <a:spcPts val="1200"/>
              </a:spcBef>
              <a:spcAft>
                <a:spcPts val="0"/>
              </a:spcAft>
              <a:defRPr/>
            </a:lvl1pPr>
            <a:lvl2pPr marL="539750" indent="-255588">
              <a:lnSpc>
                <a:spcPct val="90000"/>
              </a:lnSpc>
              <a:spcBef>
                <a:spcPts val="600"/>
              </a:spcBef>
              <a:spcAft>
                <a:spcPts val="0"/>
              </a:spcAft>
              <a:defRPr sz="1800"/>
            </a:lvl2pPr>
            <a:lvl3pPr marL="757238" indent="-184150">
              <a:lnSpc>
                <a:spcPct val="90000"/>
              </a:lnSpc>
              <a:spcBef>
                <a:spcPts val="600"/>
              </a:spcBef>
              <a:spcAft>
                <a:spcPts val="0"/>
              </a:spcAft>
              <a:buSzPct val="90000"/>
              <a:buFont typeface="Arial" pitchFamily="34" charset="0"/>
              <a:buChar char="•"/>
              <a:defRPr/>
            </a:lvl3pPr>
            <a:lvl4pPr marL="1033272" indent="0">
              <a:lnSpc>
                <a:spcPct val="90000"/>
              </a:lnSpc>
              <a:spcBef>
                <a:spcPts val="600"/>
              </a:spcBef>
              <a:spcAft>
                <a:spcPts val="0"/>
              </a:spcAft>
              <a:buFontTx/>
              <a:buNone/>
              <a:defRPr/>
            </a:lvl4pPr>
            <a:lvl5pPr marL="1261872"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endParaRPr lang="en-US" dirty="0"/>
          </a:p>
        </p:txBody>
      </p:sp>
      <p:sp>
        <p:nvSpPr>
          <p:cNvPr id="6" name="Content Placeholder 7"/>
          <p:cNvSpPr>
            <a:spLocks noGrp="1"/>
          </p:cNvSpPr>
          <p:nvPr>
            <p:ph sz="quarter" idx="11"/>
          </p:nvPr>
        </p:nvSpPr>
        <p:spPr>
          <a:xfrm>
            <a:off x="6218828" y="1293094"/>
            <a:ext cx="5317368" cy="4830616"/>
          </a:xfrm>
          <a:prstGeom prst="rect">
            <a:avLst/>
          </a:prstGeom>
        </p:spPr>
        <p:txBody>
          <a:bodyPr/>
          <a:lstStyle>
            <a:lvl1pPr>
              <a:lnSpc>
                <a:spcPct val="90000"/>
              </a:lnSpc>
              <a:spcBef>
                <a:spcPts val="1200"/>
              </a:spcBef>
              <a:spcAft>
                <a:spcPts val="0"/>
              </a:spcAft>
              <a:defRPr/>
            </a:lvl1pPr>
            <a:lvl2pPr marL="539750" indent="-255588">
              <a:lnSpc>
                <a:spcPct val="90000"/>
              </a:lnSpc>
              <a:spcBef>
                <a:spcPts val="600"/>
              </a:spcBef>
              <a:spcAft>
                <a:spcPts val="0"/>
              </a:spcAft>
              <a:defRPr sz="1800"/>
            </a:lvl2pPr>
            <a:lvl3pPr marL="757238" indent="-184150">
              <a:lnSpc>
                <a:spcPct val="90000"/>
              </a:lnSpc>
              <a:spcBef>
                <a:spcPts val="600"/>
              </a:spcBef>
              <a:spcAft>
                <a:spcPts val="0"/>
              </a:spcAft>
              <a:buSzPct val="90000"/>
              <a:buFont typeface="Arial" pitchFamily="34" charset="0"/>
              <a:buChar char="•"/>
              <a:defRPr/>
            </a:lvl3pPr>
            <a:lvl4pPr marL="1033272" indent="1588">
              <a:lnSpc>
                <a:spcPct val="90000"/>
              </a:lnSpc>
              <a:spcBef>
                <a:spcPts val="600"/>
              </a:spcBef>
              <a:spcAft>
                <a:spcPts val="0"/>
              </a:spcAft>
              <a:buFontTx/>
              <a:buNone/>
              <a:defRPr/>
            </a:lvl4pPr>
            <a:lvl5pPr marL="1261872"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Subtitle and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082" y="1293094"/>
            <a:ext cx="10915522" cy="4830616"/>
          </a:xfrm>
          <a:prstGeom prst="rect">
            <a:avLst/>
          </a:prstGeom>
        </p:spPr>
        <p:txBody>
          <a:bodyPr/>
          <a:lstStyle>
            <a:lvl1pPr>
              <a:lnSpc>
                <a:spcPct val="90000"/>
              </a:lnSpc>
              <a:spcBef>
                <a:spcPts val="1200"/>
              </a:spcBef>
              <a:spcAft>
                <a:spcPts val="0"/>
              </a:spcAft>
              <a:defRPr/>
            </a:lvl1pPr>
            <a:lvl2pPr marL="539750" indent="-255588">
              <a:lnSpc>
                <a:spcPct val="90000"/>
              </a:lnSpc>
              <a:spcBef>
                <a:spcPts val="600"/>
              </a:spcBef>
              <a:spcAft>
                <a:spcPts val="0"/>
              </a:spcAft>
              <a:defRPr sz="1800"/>
            </a:lvl2pPr>
            <a:lvl3pPr marL="757238" indent="-184150">
              <a:lnSpc>
                <a:spcPct val="90000"/>
              </a:lnSpc>
              <a:spcBef>
                <a:spcPts val="600"/>
              </a:spcBef>
              <a:spcAft>
                <a:spcPts val="0"/>
              </a:spcAft>
              <a:buSzPct val="90000"/>
              <a:buFont typeface="Arial" pitchFamily="34" charset="0"/>
              <a:buChar char="•"/>
              <a:defRPr/>
            </a:lvl3pPr>
            <a:lvl4pPr marL="1033272" indent="0">
              <a:lnSpc>
                <a:spcPct val="90000"/>
              </a:lnSpc>
              <a:spcBef>
                <a:spcPts val="600"/>
              </a:spcBef>
              <a:spcAft>
                <a:spcPts val="0"/>
              </a:spcAft>
              <a:buFontTx/>
              <a:buNone/>
              <a:defRPr/>
            </a:lvl4pPr>
            <a:lvl5pPr marL="1261872"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1253710" y="145148"/>
            <a:ext cx="9681406" cy="464455"/>
          </a:xfrm>
        </p:spPr>
        <p:txBody>
          <a:bodyPr/>
          <a:lstStyle/>
          <a:p>
            <a:r>
              <a:rPr lang="en-US"/>
              <a:t>Click to edit Master title style</a:t>
            </a:r>
            <a:endParaRPr lang="en-US" dirty="0"/>
          </a:p>
        </p:txBody>
      </p:sp>
      <p:sp>
        <p:nvSpPr>
          <p:cNvPr id="9" name="Text Placeholder 8"/>
          <p:cNvSpPr>
            <a:spLocks noGrp="1"/>
          </p:cNvSpPr>
          <p:nvPr>
            <p:ph type="body" sz="quarter" idx="11" hasCustomPrompt="1"/>
          </p:nvPr>
        </p:nvSpPr>
        <p:spPr>
          <a:xfrm>
            <a:off x="1253710" y="593819"/>
            <a:ext cx="9681317" cy="296863"/>
          </a:xfrm>
          <a:prstGeom prst="rect">
            <a:avLst/>
          </a:prstGeom>
        </p:spPr>
        <p:txBody>
          <a:bodyPr/>
          <a:lstStyle>
            <a:lvl1pPr marL="0" indent="0" algn="ctr">
              <a:lnSpc>
                <a:spcPts val="2400"/>
              </a:lnSpc>
              <a:buNone/>
              <a:defRPr sz="2400"/>
            </a:lvl1pPr>
          </a:lstStyle>
          <a:p>
            <a:pPr lvl="0"/>
            <a:r>
              <a:rPr lang="en-US" dirty="0"/>
              <a:t>Click to add Subtitle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082" y="1680754"/>
            <a:ext cx="10915522" cy="4442955"/>
          </a:xfrm>
          <a:prstGeom prst="rect">
            <a:avLst/>
          </a:prstGeom>
        </p:spPr>
        <p:txBody>
          <a:bodyPr anchor="t" anchorCtr="1"/>
          <a:lstStyle>
            <a:lvl1pPr>
              <a:lnSpc>
                <a:spcPct val="90000"/>
              </a:lnSpc>
              <a:spcBef>
                <a:spcPts val="1500"/>
              </a:spcBef>
              <a:spcAft>
                <a:spcPts val="0"/>
              </a:spcAft>
              <a:defRPr/>
            </a:lvl1pPr>
            <a:lvl2pPr marL="539750" indent="-255588">
              <a:lnSpc>
                <a:spcPct val="90000"/>
              </a:lnSpc>
              <a:spcBef>
                <a:spcPts val="1500"/>
              </a:spcBef>
              <a:spcAft>
                <a:spcPts val="0"/>
              </a:spcAft>
              <a:defRPr sz="1800"/>
            </a:lvl2pPr>
            <a:lvl3pPr marL="757238" indent="-184150">
              <a:lnSpc>
                <a:spcPct val="90000"/>
              </a:lnSpc>
              <a:spcBef>
                <a:spcPts val="1500"/>
              </a:spcBef>
              <a:spcAft>
                <a:spcPts val="0"/>
              </a:spcAft>
              <a:buSzPct val="90000"/>
              <a:buFont typeface="Arial" pitchFamily="34" charset="0"/>
              <a:buChar char="•"/>
              <a:defRPr/>
            </a:lvl3pPr>
            <a:lvl4pPr marL="1033272" indent="0">
              <a:lnSpc>
                <a:spcPct val="90000"/>
              </a:lnSpc>
              <a:spcBef>
                <a:spcPts val="1500"/>
              </a:spcBef>
              <a:spcAft>
                <a:spcPts val="0"/>
              </a:spcAft>
              <a:buFontTx/>
              <a:buNone/>
              <a:defRPr/>
            </a:lvl4pPr>
            <a:lvl5pPr marL="1261872" indent="0">
              <a:lnSpc>
                <a:spcPct val="90000"/>
              </a:lnSpc>
              <a:spcBef>
                <a:spcPts val="1500"/>
              </a:spcBef>
              <a:spcAft>
                <a:spcPts val="0"/>
              </a:spcAft>
              <a:buSzPct val="85000"/>
              <a:buFontTx/>
              <a:buNone/>
              <a:defRPr sz="1200"/>
            </a:lvl5pPr>
            <a:lvl6pPr>
              <a:buFont typeface="Arial" pitchFamily="34" charset="0"/>
              <a:buChar cha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112648" y="1768104"/>
            <a:ext cx="7958522" cy="3773711"/>
          </a:xfrm>
          <a:prstGeom prst="rect">
            <a:avLst/>
          </a:prstGeom>
          <a:ln w="12700">
            <a:solidFill>
              <a:schemeClr val="tx1"/>
            </a:solidFill>
          </a:ln>
        </p:spPr>
        <p:txBody>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112648" y="5603133"/>
            <a:ext cx="7958522" cy="274320"/>
          </a:xfrm>
          <a:prstGeom prst="rect">
            <a:avLst/>
          </a:prstGeom>
        </p:spPr>
        <p:txBody>
          <a:bodyPr/>
          <a:lstStyle>
            <a:lvl1pPr marL="0" indent="0" algn="ctr">
              <a:lnSpc>
                <a:spcPts val="1400"/>
              </a:lnSpc>
              <a:buNone/>
              <a:defRPr sz="12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7"/>
          <p:cNvSpPr>
            <a:spLocks noGrp="1"/>
          </p:cNvSpPr>
          <p:nvPr>
            <p:ph type="title"/>
          </p:nvPr>
        </p:nvSpPr>
        <p:spPr/>
        <p:txBody>
          <a:bodyPr/>
          <a:lstStyle/>
          <a:p>
            <a:r>
              <a:rPr lang="en-US"/>
              <a:t>Click to edit Master title style</a:t>
            </a:r>
            <a:endParaRPr lang="en-US" dirty="0"/>
          </a:p>
        </p:txBody>
      </p:sp>
      <p:sp>
        <p:nvSpPr>
          <p:cNvPr id="9" name="Text Placeholder 3"/>
          <p:cNvSpPr>
            <a:spLocks noGrp="1"/>
          </p:cNvSpPr>
          <p:nvPr>
            <p:ph type="body" sz="half" idx="10"/>
          </p:nvPr>
        </p:nvSpPr>
        <p:spPr>
          <a:xfrm>
            <a:off x="2112648" y="1312860"/>
            <a:ext cx="7958522" cy="377390"/>
          </a:xfrm>
          <a:prstGeom prst="rect">
            <a:avLst/>
          </a:prstGeom>
        </p:spPr>
        <p:txBody>
          <a:bodyPr anchor="b"/>
          <a:lstStyle>
            <a:lvl1pPr marL="0" indent="0" algn="ctr">
              <a:lnSpc>
                <a:spcPts val="2000"/>
              </a:lnSpc>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Media Placeholder 3"/>
          <p:cNvSpPr>
            <a:spLocks noGrp="1"/>
          </p:cNvSpPr>
          <p:nvPr>
            <p:ph type="media" sz="quarter" idx="10"/>
          </p:nvPr>
        </p:nvSpPr>
        <p:spPr>
          <a:xfrm>
            <a:off x="2314841" y="1828800"/>
            <a:ext cx="7581449" cy="3343275"/>
          </a:xfrm>
          <a:prstGeom prst="rect">
            <a:avLst/>
          </a:prstGeom>
          <a:ln w="12700">
            <a:solidFill>
              <a:schemeClr val="tx1"/>
            </a:solidFill>
          </a:ln>
        </p:spPr>
        <p:txBody>
          <a:bodyPr/>
          <a:lstStyle>
            <a:lvl1pPr marL="0" indent="0">
              <a:buFontTx/>
              <a:buNone/>
              <a:defRPr/>
            </a:lvl1pPr>
          </a:lstStyle>
          <a:p>
            <a:r>
              <a:rPr lang="en-US"/>
              <a:t>Click icon to add media</a:t>
            </a:r>
            <a:endParaRPr lang="en-US" dirty="0"/>
          </a:p>
        </p:txBody>
      </p:sp>
      <p:sp>
        <p:nvSpPr>
          <p:cNvPr id="5" name="Text Placeholder 3"/>
          <p:cNvSpPr>
            <a:spLocks noGrp="1"/>
          </p:cNvSpPr>
          <p:nvPr>
            <p:ph type="body" sz="half" idx="2"/>
          </p:nvPr>
        </p:nvSpPr>
        <p:spPr>
          <a:xfrm>
            <a:off x="2315877" y="5229437"/>
            <a:ext cx="7581449" cy="274320"/>
          </a:xfrm>
          <a:prstGeom prst="rect">
            <a:avLst/>
          </a:prstGeom>
        </p:spPr>
        <p:txBody>
          <a:bodyPr/>
          <a:lstStyle>
            <a:lvl1pPr marL="0" indent="0" algn="ctr">
              <a:lnSpc>
                <a:spcPts val="1400"/>
              </a:lnSpc>
              <a:buNone/>
              <a:defRPr sz="12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ext Placeholder 3"/>
          <p:cNvSpPr>
            <a:spLocks noGrp="1"/>
          </p:cNvSpPr>
          <p:nvPr>
            <p:ph type="body" sz="half" idx="11"/>
          </p:nvPr>
        </p:nvSpPr>
        <p:spPr>
          <a:xfrm>
            <a:off x="2315877" y="1368517"/>
            <a:ext cx="7581449" cy="377390"/>
          </a:xfrm>
          <a:prstGeom prst="rect">
            <a:avLst/>
          </a:prstGeom>
        </p:spPr>
        <p:txBody>
          <a:bodyPr anchor="b"/>
          <a:lstStyle>
            <a:lvl1pPr marL="0" indent="0" algn="ctr">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3710" y="101601"/>
            <a:ext cx="9681406" cy="816989"/>
          </a:xfrm>
          <a:prstGeom prst="rect">
            <a:avLst/>
          </a:prstGeom>
        </p:spPr>
        <p:txBody>
          <a:bodyPr vert="horz" lIns="91440" tIns="45720" rIns="91440" bIns="45720" rtlCol="0" anchor="ctr">
            <a:noAutofit/>
          </a:bodyPr>
          <a:lstStyle/>
          <a:p>
            <a:r>
              <a:rPr lang="en-US"/>
              <a:t>Click to edit Master title style</a:t>
            </a:r>
            <a:endParaRPr lang="en-US" dirty="0"/>
          </a:p>
        </p:txBody>
      </p:sp>
      <p:cxnSp>
        <p:nvCxnSpPr>
          <p:cNvPr id="18" name="Straight Connector 12"/>
          <p:cNvCxnSpPr>
            <a:cxnSpLocks noChangeShapeType="1"/>
          </p:cNvCxnSpPr>
          <p:nvPr/>
        </p:nvCxnSpPr>
        <p:spPr bwMode="auto">
          <a:xfrm>
            <a:off x="0" y="950913"/>
            <a:ext cx="12188825" cy="0"/>
          </a:xfrm>
          <a:prstGeom prst="line">
            <a:avLst/>
          </a:prstGeom>
          <a:noFill/>
          <a:ln w="22225" algn="ctr">
            <a:solidFill>
              <a:schemeClr val="accent4"/>
            </a:solidFill>
            <a:round/>
            <a:headEnd type="none" w="sm" len="sm"/>
            <a:tailEnd type="none" w="sm" len="sm"/>
          </a:ln>
        </p:spPr>
      </p:cxnSp>
      <p:cxnSp>
        <p:nvCxnSpPr>
          <p:cNvPr id="13" name="Straight Connector 12"/>
          <p:cNvCxnSpPr>
            <a:cxnSpLocks noChangeShapeType="1"/>
          </p:cNvCxnSpPr>
          <p:nvPr/>
        </p:nvCxnSpPr>
        <p:spPr bwMode="auto">
          <a:xfrm>
            <a:off x="0" y="6354186"/>
            <a:ext cx="12188825" cy="0"/>
          </a:xfrm>
          <a:prstGeom prst="line">
            <a:avLst/>
          </a:prstGeom>
          <a:noFill/>
          <a:ln w="22225" algn="ctr">
            <a:solidFill>
              <a:schemeClr val="accent4"/>
            </a:solidFill>
            <a:round/>
            <a:headEnd type="none" w="sm" len="sm"/>
            <a:tailEnd type="none" w="sm" len="sm"/>
          </a:ln>
        </p:spPr>
      </p:cxnSp>
      <p:sp>
        <p:nvSpPr>
          <p:cNvPr id="10" name="Rectangle 1032"/>
          <p:cNvSpPr>
            <a:spLocks noChangeArrowheads="1"/>
          </p:cNvSpPr>
          <p:nvPr/>
        </p:nvSpPr>
        <p:spPr bwMode="auto">
          <a:xfrm>
            <a:off x="429270" y="6451134"/>
            <a:ext cx="1450470" cy="219456"/>
          </a:xfrm>
          <a:prstGeom prst="rect">
            <a:avLst/>
          </a:prstGeom>
          <a:noFill/>
          <a:ln w="9525">
            <a:noFill/>
            <a:miter lim="800000"/>
            <a:headEnd/>
            <a:tailEnd/>
          </a:ln>
          <a:effectLst/>
        </p:spPr>
        <p:txBody>
          <a:bodyPr wrap="square" lIns="45720" tIns="0" rIns="0" bIns="0"/>
          <a:lstStyle/>
          <a:p>
            <a:pPr>
              <a:defRPr/>
            </a:pPr>
            <a:r>
              <a:rPr lang="en-US" sz="700" baseline="0" dirty="0">
                <a:solidFill>
                  <a:srgbClr val="000000"/>
                </a:solidFill>
                <a:cs typeface="Arial" pitchFamily="34" charset="0"/>
              </a:rPr>
              <a:t>TROPICS </a:t>
            </a:r>
            <a:r>
              <a:rPr lang="en-US" sz="700" dirty="0">
                <a:solidFill>
                  <a:srgbClr val="000000"/>
                </a:solidFill>
                <a:cs typeface="Arial" pitchFamily="34" charset="0"/>
              </a:rPr>
              <a:t>- </a:t>
            </a:r>
            <a:fld id="{6A829F23-F466-44AA-A5B9-24580D3A690E}" type="slidenum">
              <a:rPr lang="en-US" sz="700" smtClean="0">
                <a:solidFill>
                  <a:srgbClr val="000000"/>
                </a:solidFill>
                <a:cs typeface="Arial" pitchFamily="34" charset="0"/>
              </a:rPr>
              <a:pPr>
                <a:defRPr/>
              </a:pPr>
              <a:t>‹#›</a:t>
            </a:fld>
            <a:endParaRPr lang="en-US" sz="700" dirty="0">
              <a:solidFill>
                <a:srgbClr val="000000"/>
              </a:solidFill>
              <a:cs typeface="Arial" pitchFamily="34" charset="0"/>
            </a:endParaRPr>
          </a:p>
          <a:p>
            <a:pPr>
              <a:defRPr/>
            </a:pPr>
            <a:r>
              <a:rPr lang="en-US" sz="700" dirty="0">
                <a:solidFill>
                  <a:srgbClr val="000000"/>
                </a:solidFill>
                <a:cs typeface="Arial" pitchFamily="34" charset="0"/>
              </a:rPr>
              <a:t>RVL 22-Aug-2023</a:t>
            </a:r>
          </a:p>
        </p:txBody>
      </p:sp>
      <p:pic>
        <p:nvPicPr>
          <p:cNvPr id="8" name="Content Placeholder 3" descr="LL_Logo_alone_blue.png"/>
          <p:cNvPicPr>
            <a:picLocks noChangeAspect="1"/>
          </p:cNvPicPr>
          <p:nvPr/>
        </p:nvPicPr>
        <p:blipFill>
          <a:blip r:embed="rId12" cstate="print"/>
          <a:stretch>
            <a:fillRect/>
          </a:stretch>
        </p:blipFill>
        <p:spPr>
          <a:xfrm>
            <a:off x="487553" y="246889"/>
            <a:ext cx="548524" cy="531083"/>
          </a:xfrm>
          <a:prstGeom prst="rect">
            <a:avLst/>
          </a:prstGeom>
        </p:spPr>
      </p:pic>
      <p:pic>
        <p:nvPicPr>
          <p:cNvPr id="9" name="Picture 8" descr="LL_Logo_blue_nomark.png"/>
          <p:cNvPicPr>
            <a:picLocks noChangeAspect="1"/>
          </p:cNvPicPr>
          <p:nvPr/>
        </p:nvPicPr>
        <p:blipFill>
          <a:blip r:embed="rId13" cstate="print"/>
          <a:stretch>
            <a:fillRect/>
          </a:stretch>
        </p:blipFill>
        <p:spPr>
          <a:xfrm>
            <a:off x="9681997" y="6473952"/>
            <a:ext cx="2007097" cy="228224"/>
          </a:xfrm>
          <a:prstGeom prst="rect">
            <a:avLst/>
          </a:prstGeom>
        </p:spPr>
      </p:pic>
    </p:spTree>
  </p:cSld>
  <p:clrMap bg1="lt1" tx1="dk1" bg2="lt2" tx2="dk2" accent1="accent1" accent2="accent2" accent3="accent3" accent4="accent4" accent5="accent5" accent6="accent6" hlink="hlink" folHlink="folHlink"/>
  <p:sldLayoutIdLst>
    <p:sldLayoutId id="2147483668" r:id="rId1"/>
    <p:sldLayoutId id="2147483669" r:id="rId2"/>
    <p:sldLayoutId id="2147483694" r:id="rId3"/>
    <p:sldLayoutId id="2147483689" r:id="rId4"/>
    <p:sldLayoutId id="2147483695" r:id="rId5"/>
    <p:sldLayoutId id="2147483692" r:id="rId6"/>
    <p:sldLayoutId id="2147483693" r:id="rId7"/>
    <p:sldLayoutId id="2147483676" r:id="rId8"/>
    <p:sldLayoutId id="2147483690" r:id="rId9"/>
    <p:sldLayoutId id="2147483691" r:id="rId10"/>
  </p:sldLayoutIdLst>
  <p:txStyles>
    <p:titleStyle>
      <a:lvl1pPr algn="ctr" eaLnBrk="1" hangingPunct="1">
        <a:lnSpc>
          <a:spcPts val="2800"/>
        </a:lnSpc>
        <a:defRPr sz="2800" b="1">
          <a:latin typeface="Arial" pitchFamily="34" charset="0"/>
          <a:cs typeface="Arial" pitchFamily="34" charset="0"/>
        </a:defRPr>
      </a:lvl1pPr>
    </p:titleStyle>
    <p:bodyStyle>
      <a:lvl1pPr marL="233363" indent="-233363" algn="l" eaLnBrk="1" hangingPunct="1">
        <a:lnSpc>
          <a:spcPts val="2000"/>
        </a:lnSpc>
        <a:spcBef>
          <a:spcPts val="300"/>
        </a:spcBef>
        <a:spcAft>
          <a:spcPts val="600"/>
        </a:spcAft>
        <a:buFont typeface="Arial" pitchFamily="34" charset="0"/>
        <a:buChar char="•"/>
        <a:defRPr sz="2000" b="1">
          <a:latin typeface="Arial" pitchFamily="34" charset="0"/>
          <a:cs typeface="Arial" pitchFamily="34" charset="0"/>
        </a:defRPr>
      </a:lvl1pPr>
      <a:lvl2pPr marL="509588" indent="-225425" algn="l" eaLnBrk="1" hangingPunct="1">
        <a:lnSpc>
          <a:spcPts val="2000"/>
        </a:lnSpc>
        <a:spcBef>
          <a:spcPts val="300"/>
        </a:spcBef>
        <a:spcAft>
          <a:spcPts val="600"/>
        </a:spcAft>
        <a:buFont typeface="Arial" pitchFamily="34" charset="0"/>
        <a:buChar char="–"/>
        <a:defRPr sz="2000" b="1">
          <a:latin typeface="Arial" pitchFamily="34" charset="0"/>
          <a:cs typeface="Arial" pitchFamily="34" charset="0"/>
        </a:defRPr>
      </a:lvl2pPr>
      <a:lvl3pPr marL="854075" indent="-223838" algn="l" eaLnBrk="1" hangingPunct="1">
        <a:lnSpc>
          <a:spcPts val="2000"/>
        </a:lnSpc>
        <a:spcBef>
          <a:spcPts val="300"/>
        </a:spcBef>
        <a:spcAft>
          <a:spcPts val="600"/>
        </a:spcAft>
        <a:buFont typeface="Arial" pitchFamily="34" charset="0"/>
        <a:buChar char="•"/>
        <a:defRPr sz="1600" b="1">
          <a:latin typeface="Arial" pitchFamily="34" charset="0"/>
          <a:cs typeface="Arial" pitchFamily="34" charset="0"/>
        </a:defRPr>
      </a:lvl3pPr>
      <a:lvl4pPr marL="1035050" indent="-180975" algn="l" eaLnBrk="1" hangingPunct="1">
        <a:lnSpc>
          <a:spcPts val="2000"/>
        </a:lnSpc>
        <a:spcBef>
          <a:spcPts val="300"/>
        </a:spcBef>
        <a:spcAft>
          <a:spcPts val="600"/>
        </a:spcAft>
        <a:buFont typeface="Courier New" pitchFamily="49" charset="0"/>
        <a:buChar char="o"/>
        <a:defRPr sz="1400" b="1">
          <a:latin typeface="Arial" pitchFamily="34" charset="0"/>
          <a:cs typeface="Arial" pitchFamily="34" charset="0"/>
        </a:defRPr>
      </a:lvl4pPr>
      <a:lvl5pPr marL="796925" indent="0" algn="l" eaLnBrk="1" hangingPunct="1">
        <a:spcBef>
          <a:spcPts val="600"/>
        </a:spcBef>
        <a:defRPr sz="1600" b="1">
          <a:latin typeface="Arial" pitchFamily="34" charset="0"/>
          <a:cs typeface="Arial" pitchFamily="34" charset="0"/>
        </a:defRPr>
      </a:lvl5pPr>
      <a:lvl6pPr marL="1147763" indent="0" algn="l" eaLnBrk="1" hangingPunct="1">
        <a:spcBef>
          <a:spcPts val="600"/>
        </a:spcBef>
        <a:defRPr sz="1400" b="1">
          <a:latin typeface="Arial" pitchFamily="34" charset="0"/>
          <a:cs typeface="Arial" pitchFamily="34" charset="0"/>
        </a:defRPr>
      </a:lvl6pPr>
      <a:lvl7pPr marL="1319213" indent="-179388" algn="l" eaLnBrk="1" hangingPunct="1">
        <a:lnSpc>
          <a:spcPts val="2000"/>
        </a:lnSpc>
        <a:spcBef>
          <a:spcPts val="300"/>
        </a:spcBef>
        <a:spcAft>
          <a:spcPts val="600"/>
        </a:spcAft>
        <a:buFont typeface="Arial" pitchFamily="34" charset="0"/>
        <a:buChar char="•"/>
        <a:defRPr sz="1200" b="1">
          <a:latin typeface="Arial" pitchFamily="34" charset="0"/>
          <a:cs typeface="Arial" pitchFamily="34" charset="0"/>
        </a:defRPr>
      </a:lvl7pPr>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7.jp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5C9308-98CF-4D20-8FBD-507EBCF72C74}"/>
              </a:ext>
            </a:extLst>
          </p:cNvPr>
          <p:cNvPicPr>
            <a:picLocks noChangeAspect="1"/>
          </p:cNvPicPr>
          <p:nvPr/>
        </p:nvPicPr>
        <p:blipFill rotWithShape="1">
          <a:blip r:embed="rId3">
            <a:extLst>
              <a:ext uri="{28A0092B-C50C-407E-A947-70E740481C1C}">
                <a14:useLocalDpi xmlns:a14="http://schemas.microsoft.com/office/drawing/2010/main" val="0"/>
              </a:ext>
            </a:extLst>
          </a:blip>
          <a:srcRect l="5677" t="-175" r="19595" b="27602"/>
          <a:stretch/>
        </p:blipFill>
        <p:spPr>
          <a:xfrm>
            <a:off x="5355652" y="1929064"/>
            <a:ext cx="6833174" cy="4942743"/>
          </a:xfrm>
          <a:prstGeom prst="rect">
            <a:avLst/>
          </a:prstGeom>
        </p:spPr>
      </p:pic>
      <p:pic>
        <p:nvPicPr>
          <p:cNvPr id="13" name="Picture 12">
            <a:extLst>
              <a:ext uri="{FF2B5EF4-FFF2-40B4-BE49-F238E27FC236}">
                <a16:creationId xmlns:a16="http://schemas.microsoft.com/office/drawing/2014/main" id="{FD941105-3938-4C06-822B-52B7A11D005B}"/>
              </a:ext>
            </a:extLst>
          </p:cNvPr>
          <p:cNvPicPr>
            <a:picLocks noChangeAspect="1"/>
          </p:cNvPicPr>
          <p:nvPr/>
        </p:nvPicPr>
        <p:blipFill>
          <a:blip r:embed="rId4"/>
          <a:stretch>
            <a:fillRect/>
          </a:stretch>
        </p:blipFill>
        <p:spPr>
          <a:xfrm>
            <a:off x="0" y="1929064"/>
            <a:ext cx="5355651" cy="4942743"/>
          </a:xfrm>
          <a:prstGeom prst="rect">
            <a:avLst/>
          </a:prstGeom>
        </p:spPr>
      </p:pic>
      <p:sp>
        <p:nvSpPr>
          <p:cNvPr id="2" name="TextBox 1"/>
          <p:cNvSpPr txBox="1"/>
          <p:nvPr/>
        </p:nvSpPr>
        <p:spPr>
          <a:xfrm>
            <a:off x="5047221" y="2055394"/>
            <a:ext cx="6559649" cy="830997"/>
          </a:xfrm>
          <a:prstGeom prst="rect">
            <a:avLst/>
          </a:prstGeom>
          <a:noFill/>
        </p:spPr>
        <p:txBody>
          <a:bodyPr wrap="square" rtlCol="0">
            <a:spAutoFit/>
          </a:bodyPr>
          <a:lstStyle/>
          <a:p>
            <a:pPr algn="ctr"/>
            <a:r>
              <a:rPr lang="en-US" sz="2400" b="1" dirty="0">
                <a:solidFill>
                  <a:srgbClr val="FFFF00"/>
                </a:solidFill>
              </a:rPr>
              <a:t>Overview of the NASA TROPICS Earth Venture Mission</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188825" cy="1940967"/>
          </a:xfrm>
          <a:prstGeom prst="rect">
            <a:avLst/>
          </a:prstGeom>
        </p:spPr>
      </p:pic>
      <p:sp>
        <p:nvSpPr>
          <p:cNvPr id="12" name="TextBox 11"/>
          <p:cNvSpPr txBox="1"/>
          <p:nvPr/>
        </p:nvSpPr>
        <p:spPr>
          <a:xfrm>
            <a:off x="10596323" y="111201"/>
            <a:ext cx="1534441" cy="3000821"/>
          </a:xfrm>
          <a:prstGeom prst="rect">
            <a:avLst/>
          </a:prstGeom>
          <a:noFill/>
        </p:spPr>
        <p:txBody>
          <a:bodyPr wrap="square" rtlCol="0">
            <a:spAutoFit/>
          </a:bodyPr>
          <a:lstStyle/>
          <a:p>
            <a:pPr algn="r"/>
            <a:r>
              <a:rPr lang="en-US" sz="1050" b="1" dirty="0">
                <a:solidFill>
                  <a:srgbClr val="FFFF00"/>
                </a:solidFill>
              </a:rPr>
              <a:t>R. Atlas</a:t>
            </a:r>
          </a:p>
          <a:p>
            <a:pPr algn="r"/>
            <a:r>
              <a:rPr lang="en-US" sz="1050" b="1" dirty="0">
                <a:solidFill>
                  <a:srgbClr val="FFFF00"/>
                </a:solidFill>
              </a:rPr>
              <a:t>R. </a:t>
            </a:r>
            <a:r>
              <a:rPr lang="en-US" sz="1050" b="1" dirty="0" err="1">
                <a:solidFill>
                  <a:srgbClr val="FFFF00"/>
                </a:solidFill>
              </a:rPr>
              <a:t>Bennartz</a:t>
            </a:r>
            <a:endParaRPr lang="en-US" sz="1050" b="1" dirty="0">
              <a:solidFill>
                <a:srgbClr val="FFFF00"/>
              </a:solidFill>
            </a:endParaRPr>
          </a:p>
          <a:p>
            <a:pPr algn="r"/>
            <a:r>
              <a:rPr lang="en-US" sz="1050" b="1" dirty="0">
                <a:solidFill>
                  <a:srgbClr val="FFFF00"/>
                </a:solidFill>
              </a:rPr>
              <a:t>G. Chirokova</a:t>
            </a:r>
          </a:p>
          <a:p>
            <a:pPr algn="r"/>
            <a:r>
              <a:rPr lang="en-US" sz="1050" b="1" dirty="0">
                <a:solidFill>
                  <a:srgbClr val="FFFF00"/>
                </a:solidFill>
              </a:rPr>
              <a:t>H. </a:t>
            </a:r>
            <a:r>
              <a:rPr lang="en-US" sz="1050" b="1" dirty="0" err="1">
                <a:solidFill>
                  <a:srgbClr val="FFFF00"/>
                </a:solidFill>
              </a:rPr>
              <a:t>Christophersen</a:t>
            </a:r>
            <a:endParaRPr lang="en-US" sz="1050" b="1" dirty="0">
              <a:solidFill>
                <a:srgbClr val="FFFF00"/>
              </a:solidFill>
            </a:endParaRPr>
          </a:p>
          <a:p>
            <a:pPr algn="r"/>
            <a:r>
              <a:rPr lang="en-US" sz="1050" b="1" dirty="0">
                <a:solidFill>
                  <a:srgbClr val="FFFF00"/>
                </a:solidFill>
              </a:rPr>
              <a:t>B. Dahl</a:t>
            </a:r>
          </a:p>
          <a:p>
            <a:pPr algn="r"/>
            <a:r>
              <a:rPr lang="en-US" sz="1050" b="1" dirty="0">
                <a:solidFill>
                  <a:srgbClr val="FFFF00"/>
                </a:solidFill>
              </a:rPr>
              <a:t>M. </a:t>
            </a:r>
            <a:r>
              <a:rPr lang="en-US" sz="1050" b="1" dirty="0" err="1">
                <a:solidFill>
                  <a:srgbClr val="FFFF00"/>
                </a:solidFill>
              </a:rPr>
              <a:t>DeMaria</a:t>
            </a:r>
            <a:endParaRPr lang="en-US" sz="1050" b="1" dirty="0">
              <a:solidFill>
                <a:srgbClr val="FFFF00"/>
              </a:solidFill>
            </a:endParaRPr>
          </a:p>
          <a:p>
            <a:pPr algn="r"/>
            <a:r>
              <a:rPr lang="en-US" sz="1050" b="1" dirty="0">
                <a:solidFill>
                  <a:srgbClr val="FFFF00"/>
                </a:solidFill>
              </a:rPr>
              <a:t>J. </a:t>
            </a:r>
            <a:r>
              <a:rPr lang="en-US" sz="1050" b="1" dirty="0" err="1">
                <a:solidFill>
                  <a:srgbClr val="FFFF00"/>
                </a:solidFill>
              </a:rPr>
              <a:t>Dunion</a:t>
            </a:r>
            <a:endParaRPr lang="en-US" sz="1050" b="1" dirty="0">
              <a:solidFill>
                <a:srgbClr val="FFFF00"/>
              </a:solidFill>
            </a:endParaRPr>
          </a:p>
          <a:p>
            <a:pPr algn="r"/>
            <a:r>
              <a:rPr lang="en-US" sz="1050" b="1" dirty="0">
                <a:solidFill>
                  <a:srgbClr val="FFFF00"/>
                </a:solidFill>
              </a:rPr>
              <a:t>T. Greenwald</a:t>
            </a:r>
          </a:p>
          <a:p>
            <a:pPr algn="r"/>
            <a:r>
              <a:rPr lang="en-US" sz="1050" b="1" dirty="0">
                <a:solidFill>
                  <a:srgbClr val="FFFF00"/>
                </a:solidFill>
              </a:rPr>
              <a:t>D. Herndon</a:t>
            </a:r>
          </a:p>
          <a:p>
            <a:pPr algn="r"/>
            <a:r>
              <a:rPr lang="en-US" sz="1050" b="1" dirty="0">
                <a:solidFill>
                  <a:srgbClr val="FFFF00"/>
                </a:solidFill>
              </a:rPr>
              <a:t>F. Marks</a:t>
            </a:r>
          </a:p>
          <a:p>
            <a:pPr algn="r"/>
            <a:r>
              <a:rPr lang="en-US" sz="1050" b="1" dirty="0">
                <a:solidFill>
                  <a:srgbClr val="FFFF00"/>
                </a:solidFill>
              </a:rPr>
              <a:t>R. Rogers</a:t>
            </a:r>
          </a:p>
          <a:p>
            <a:pPr algn="r"/>
            <a:r>
              <a:rPr lang="en-US" sz="1050" b="1" dirty="0">
                <a:solidFill>
                  <a:srgbClr val="FFFF00"/>
                </a:solidFill>
              </a:rPr>
              <a:t>C. </a:t>
            </a:r>
            <a:r>
              <a:rPr lang="en-US" sz="1050" b="1" dirty="0" err="1">
                <a:solidFill>
                  <a:srgbClr val="FFFF00"/>
                </a:solidFill>
              </a:rPr>
              <a:t>Velden</a:t>
            </a:r>
            <a:endParaRPr lang="en-US" sz="1050" b="1" dirty="0">
              <a:solidFill>
                <a:srgbClr val="FFFF00"/>
              </a:solidFill>
            </a:endParaRPr>
          </a:p>
          <a:p>
            <a:pPr algn="r"/>
            <a:r>
              <a:rPr lang="en-US" sz="1050" b="1" dirty="0">
                <a:solidFill>
                  <a:srgbClr val="FFFF00"/>
                </a:solidFill>
              </a:rPr>
              <a:t>B. </a:t>
            </a:r>
            <a:r>
              <a:rPr lang="en-US" sz="1050" b="1" dirty="0" err="1">
                <a:solidFill>
                  <a:srgbClr val="FFFF00"/>
                </a:solidFill>
              </a:rPr>
              <a:t>Annane</a:t>
            </a:r>
            <a:endParaRPr lang="en-US" sz="1050" b="1" dirty="0">
              <a:solidFill>
                <a:srgbClr val="FFFF00"/>
              </a:solidFill>
            </a:endParaRPr>
          </a:p>
          <a:p>
            <a:pPr algn="r"/>
            <a:r>
              <a:rPr lang="en-US" sz="1050" b="1" dirty="0">
                <a:solidFill>
                  <a:srgbClr val="FFFF00"/>
                </a:solidFill>
              </a:rPr>
              <a:t>V. Leslie</a:t>
            </a:r>
          </a:p>
          <a:p>
            <a:pPr algn="r"/>
            <a:r>
              <a:rPr lang="en-US" sz="1050" b="1" dirty="0">
                <a:solidFill>
                  <a:srgbClr val="FFFF00"/>
                </a:solidFill>
              </a:rPr>
              <a:t>T. Matsui</a:t>
            </a:r>
          </a:p>
          <a:p>
            <a:pPr algn="r"/>
            <a:r>
              <a:rPr lang="en-US" sz="1050" b="1" dirty="0">
                <a:solidFill>
                  <a:srgbClr val="FFFF00"/>
                </a:solidFill>
              </a:rPr>
              <a:t>C. Kidd</a:t>
            </a:r>
          </a:p>
          <a:p>
            <a:pPr algn="r"/>
            <a:r>
              <a:rPr lang="en-US" sz="1050" b="1" dirty="0">
                <a:solidFill>
                  <a:srgbClr val="FFFF00"/>
                </a:solidFill>
              </a:rPr>
              <a:t>P. Duran</a:t>
            </a:r>
          </a:p>
          <a:p>
            <a:pPr algn="r"/>
            <a:endParaRPr lang="en-US" sz="1050" b="1" dirty="0">
              <a:solidFill>
                <a:srgbClr val="FFFF00"/>
              </a:solidFill>
            </a:endParaRPr>
          </a:p>
        </p:txBody>
      </p:sp>
      <p:sp>
        <p:nvSpPr>
          <p:cNvPr id="8" name="TextBox 7"/>
          <p:cNvSpPr txBox="1"/>
          <p:nvPr/>
        </p:nvSpPr>
        <p:spPr>
          <a:xfrm>
            <a:off x="4561350" y="1611612"/>
            <a:ext cx="2240843" cy="253916"/>
          </a:xfrm>
          <a:prstGeom prst="rect">
            <a:avLst/>
          </a:prstGeom>
          <a:noFill/>
        </p:spPr>
        <p:txBody>
          <a:bodyPr wrap="square" rtlCol="0">
            <a:spAutoFit/>
          </a:bodyPr>
          <a:lstStyle/>
          <a:p>
            <a:pPr algn="ctr"/>
            <a:r>
              <a:rPr lang="en-US" sz="1050" b="1" dirty="0">
                <a:solidFill>
                  <a:srgbClr val="FFFF00"/>
                </a:solidFill>
              </a:rPr>
              <a:t>2023 NASA ESSP Forum</a:t>
            </a:r>
          </a:p>
        </p:txBody>
      </p:sp>
      <p:graphicFrame>
        <p:nvGraphicFramePr>
          <p:cNvPr id="4" name="Table 3">
            <a:extLst>
              <a:ext uri="{FF2B5EF4-FFF2-40B4-BE49-F238E27FC236}">
                <a16:creationId xmlns:a16="http://schemas.microsoft.com/office/drawing/2014/main" id="{3C41EC26-FE79-4C71-9DCE-B2DEC642A293}"/>
              </a:ext>
            </a:extLst>
          </p:cNvPr>
          <p:cNvGraphicFramePr>
            <a:graphicFrameLocks noGrp="1"/>
          </p:cNvGraphicFramePr>
          <p:nvPr>
            <p:extLst>
              <p:ext uri="{D42A27DB-BD31-4B8C-83A1-F6EECF244321}">
                <p14:modId xmlns:p14="http://schemas.microsoft.com/office/powerpoint/2010/main" val="3898505681"/>
              </p:ext>
            </p:extLst>
          </p:nvPr>
        </p:nvGraphicFramePr>
        <p:xfrm>
          <a:off x="5492414" y="5264127"/>
          <a:ext cx="6559650" cy="1607680"/>
        </p:xfrm>
        <a:graphic>
          <a:graphicData uri="http://schemas.openxmlformats.org/drawingml/2006/table">
            <a:tbl>
              <a:tblPr/>
              <a:tblGrid>
                <a:gridCol w="6559650">
                  <a:extLst>
                    <a:ext uri="{9D8B030D-6E8A-4147-A177-3AD203B41FA5}">
                      <a16:colId xmlns:a16="http://schemas.microsoft.com/office/drawing/2014/main" val="4260581704"/>
                    </a:ext>
                  </a:extLst>
                </a:gridCol>
              </a:tblGrid>
              <a:tr h="1488848">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00" dirty="0">
                          <a:solidFill>
                            <a:schemeClr val="bg1"/>
                          </a:solidFill>
                        </a:rPr>
                        <a:t>DISTRIBUTION STATEMENT A. Approved for public release. Distribution is unlimited.</a:t>
                      </a:r>
                    </a:p>
                    <a:p>
                      <a:pPr algn="ctr"/>
                      <a:r>
                        <a:rPr lang="en-US" sz="1000" dirty="0">
                          <a:solidFill>
                            <a:schemeClr val="bg1"/>
                          </a:solidFill>
                        </a:rPr>
                        <a:t>This material is based upon work supported by the National Aeronautics and Space Administration and Department of the Air Force under Air Force Contract No. FA8702-15-D-0001. Any opinions, findings, conclusions or recommendations expressed in this material are those of the author(s) and do not necessarily reflect the views of the National Aeronautics and Space Administration and Department of the Air Force.</a:t>
                      </a:r>
                    </a:p>
                    <a:p>
                      <a:pPr algn="ctr"/>
                      <a:r>
                        <a:rPr lang="en-US" sz="1000" dirty="0">
                          <a:solidFill>
                            <a:schemeClr val="bg1"/>
                          </a:solidFill>
                        </a:rPr>
                        <a:t>© 2023 Massachusetts Institute of Technology.</a:t>
                      </a:r>
                      <a:br>
                        <a:rPr lang="en-US" sz="1000" dirty="0">
                          <a:solidFill>
                            <a:schemeClr val="bg1"/>
                          </a:solidFill>
                        </a:rPr>
                      </a:br>
                      <a:r>
                        <a:rPr lang="en-US" sz="1000" dirty="0">
                          <a:solidFill>
                            <a:schemeClr val="bg1"/>
                          </a:solidFill>
                        </a:rPr>
                        <a:t>Delivered to the U.S. Government with Unlimited Rights, as defined in DFARS Part 252.227-7013 or 7014 (Feb 2014). Notwithstanding any copyright notice, U.S. Government rights in this work are defined by DFARS 252.227-7013 or DFARS 252.227-7014 as detailed above. Use of this work other than as specifically authorized by the U.S. Government may violate any copyrights that exist in this work.</a:t>
                      </a:r>
                    </a:p>
                  </a:txBody>
                  <a:tcPr marL="83680" marR="83680" marT="41840" marB="41840" anchor="ctr">
                    <a:lnL>
                      <a:noFill/>
                    </a:lnL>
                    <a:lnR>
                      <a:noFill/>
                    </a:lnR>
                    <a:lnT>
                      <a:noFill/>
                    </a:lnT>
                    <a:lnB>
                      <a:noFill/>
                    </a:lnB>
                  </a:tcPr>
                </a:tc>
                <a:extLst>
                  <a:ext uri="{0D108BD9-81ED-4DB2-BD59-A6C34878D82A}">
                    <a16:rowId xmlns:a16="http://schemas.microsoft.com/office/drawing/2014/main" val="722942229"/>
                  </a:ext>
                </a:extLst>
              </a:tr>
            </a:tbl>
          </a:graphicData>
        </a:graphic>
      </p:graphicFrame>
    </p:spTree>
    <p:extLst>
      <p:ext uri="{BB962C8B-B14F-4D97-AF65-F5344CB8AC3E}">
        <p14:creationId xmlns:p14="http://schemas.microsoft.com/office/powerpoint/2010/main" val="909363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TROPICS Data Addresses Critical Science Questions</a:t>
            </a:r>
          </a:p>
        </p:txBody>
      </p:sp>
      <p:pic>
        <p:nvPicPr>
          <p:cNvPr id="7" name="Picture 6">
            <a:extLst>
              <a:ext uri="{FF2B5EF4-FFF2-40B4-BE49-F238E27FC236}">
                <a16:creationId xmlns:a16="http://schemas.microsoft.com/office/drawing/2014/main" id="{E1A903F4-3B12-4471-8F80-CCC138EC23D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771" t="8018" r="39460" b="12675"/>
          <a:stretch/>
        </p:blipFill>
        <p:spPr>
          <a:xfrm>
            <a:off x="8808448" y="2191769"/>
            <a:ext cx="2774375" cy="3507830"/>
          </a:xfrm>
          <a:prstGeom prst="rect">
            <a:avLst/>
          </a:prstGeom>
          <a:ln>
            <a:solidFill>
              <a:schemeClr val="accent1"/>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A18A7F93-A48B-41CA-B488-393EAF0AD2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099" t="14217" r="31951" b="12115"/>
          <a:stretch/>
        </p:blipFill>
        <p:spPr>
          <a:xfrm>
            <a:off x="3911246" y="2774312"/>
            <a:ext cx="3135544" cy="2434910"/>
          </a:xfrm>
          <a:prstGeom prst="rect">
            <a:avLst/>
          </a:prstGeom>
          <a:ln>
            <a:solidFill>
              <a:schemeClr val="accent1"/>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C75C7A17-0AF7-48A6-9A23-B581BA4B73E2}"/>
              </a:ext>
            </a:extLst>
          </p:cNvPr>
          <p:cNvSpPr txBox="1"/>
          <p:nvPr/>
        </p:nvSpPr>
        <p:spPr>
          <a:xfrm>
            <a:off x="3591914" y="1142352"/>
            <a:ext cx="3892549" cy="830997"/>
          </a:xfrm>
          <a:prstGeom prst="rect">
            <a:avLst/>
          </a:prstGeom>
          <a:solidFill>
            <a:schemeClr val="accent1">
              <a:lumMod val="20000"/>
              <a:lumOff val="80000"/>
            </a:schemeClr>
          </a:solidFill>
        </p:spPr>
        <p:txBody>
          <a:bodyPr wrap="square" rtlCol="0">
            <a:spAutoFit/>
          </a:bodyPr>
          <a:lstStyle/>
          <a:p>
            <a:pPr algn="ctr"/>
            <a:r>
              <a:rPr lang="en-US" sz="1600" b="1" dirty="0"/>
              <a:t>What is the relationship between environmental conditions and storm intensification?</a:t>
            </a:r>
          </a:p>
        </p:txBody>
      </p:sp>
      <p:sp>
        <p:nvSpPr>
          <p:cNvPr id="10" name="TextBox 9">
            <a:extLst>
              <a:ext uri="{FF2B5EF4-FFF2-40B4-BE49-F238E27FC236}">
                <a16:creationId xmlns:a16="http://schemas.microsoft.com/office/drawing/2014/main" id="{0EABEBB9-96DD-4333-9CEF-B465B1D4AB96}"/>
              </a:ext>
            </a:extLst>
          </p:cNvPr>
          <p:cNvSpPr txBox="1"/>
          <p:nvPr/>
        </p:nvSpPr>
        <p:spPr>
          <a:xfrm>
            <a:off x="3541188" y="2119465"/>
            <a:ext cx="3892549" cy="523220"/>
          </a:xfrm>
          <a:prstGeom prst="rect">
            <a:avLst/>
          </a:prstGeom>
          <a:noFill/>
        </p:spPr>
        <p:txBody>
          <a:bodyPr wrap="square" rtlCol="0">
            <a:spAutoFit/>
          </a:bodyPr>
          <a:lstStyle/>
          <a:p>
            <a:pPr algn="ctr"/>
            <a:r>
              <a:rPr lang="en-US" sz="1400" b="1" dirty="0"/>
              <a:t>Changing environmental conditions near edge of tropical cyclone</a:t>
            </a:r>
          </a:p>
        </p:txBody>
      </p:sp>
      <p:cxnSp>
        <p:nvCxnSpPr>
          <p:cNvPr id="12" name="Straight Arrow Connector 11">
            <a:extLst>
              <a:ext uri="{FF2B5EF4-FFF2-40B4-BE49-F238E27FC236}">
                <a16:creationId xmlns:a16="http://schemas.microsoft.com/office/drawing/2014/main" id="{863CDDA2-A4E6-43D4-9290-207C4007F156}"/>
              </a:ext>
            </a:extLst>
          </p:cNvPr>
          <p:cNvCxnSpPr>
            <a:cxnSpLocks/>
            <a:stCxn id="10" idx="2"/>
          </p:cNvCxnSpPr>
          <p:nvPr/>
        </p:nvCxnSpPr>
        <p:spPr>
          <a:xfrm flipH="1">
            <a:off x="4914505" y="2642685"/>
            <a:ext cx="572958" cy="40065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0D43EC7-77CC-4019-9C66-DF6383EF5090}"/>
              </a:ext>
            </a:extLst>
          </p:cNvPr>
          <p:cNvSpPr txBox="1"/>
          <p:nvPr/>
        </p:nvSpPr>
        <p:spPr>
          <a:xfrm>
            <a:off x="4029318" y="5263965"/>
            <a:ext cx="2939462" cy="307697"/>
          </a:xfrm>
          <a:prstGeom prst="rect">
            <a:avLst/>
          </a:prstGeom>
          <a:noFill/>
        </p:spPr>
        <p:txBody>
          <a:bodyPr wrap="none" rtlCol="0">
            <a:spAutoFit/>
          </a:bodyPr>
          <a:lstStyle/>
          <a:p>
            <a:pPr algn="ctr"/>
            <a:r>
              <a:rPr lang="en-US" sz="1400" b="1" dirty="0"/>
              <a:t>TC </a:t>
            </a:r>
            <a:r>
              <a:rPr lang="en-US" sz="1400" b="1" dirty="0" err="1"/>
              <a:t>Emnati</a:t>
            </a:r>
            <a:r>
              <a:rPr lang="en-US" sz="1400" b="1" dirty="0"/>
              <a:t>, Feb 10, 2022, 92 GHz</a:t>
            </a:r>
          </a:p>
        </p:txBody>
      </p:sp>
      <p:sp>
        <p:nvSpPr>
          <p:cNvPr id="14" name="TextBox 13">
            <a:extLst>
              <a:ext uri="{FF2B5EF4-FFF2-40B4-BE49-F238E27FC236}">
                <a16:creationId xmlns:a16="http://schemas.microsoft.com/office/drawing/2014/main" id="{2A3300D2-838E-4387-A5FB-CD8960DA03EE}"/>
              </a:ext>
            </a:extLst>
          </p:cNvPr>
          <p:cNvSpPr txBox="1"/>
          <p:nvPr/>
        </p:nvSpPr>
        <p:spPr>
          <a:xfrm>
            <a:off x="8696258" y="5752860"/>
            <a:ext cx="2998759" cy="307697"/>
          </a:xfrm>
          <a:prstGeom prst="rect">
            <a:avLst/>
          </a:prstGeom>
          <a:noFill/>
        </p:spPr>
        <p:txBody>
          <a:bodyPr wrap="none" rtlCol="0">
            <a:spAutoFit/>
          </a:bodyPr>
          <a:lstStyle/>
          <a:p>
            <a:pPr algn="ctr"/>
            <a:r>
              <a:rPr lang="en-US" sz="1400" b="1" dirty="0"/>
              <a:t>TC </a:t>
            </a:r>
            <a:r>
              <a:rPr lang="en-US" sz="1400" b="1" dirty="0" err="1"/>
              <a:t>Batsirai</a:t>
            </a:r>
            <a:r>
              <a:rPr lang="en-US" sz="1400" b="1" dirty="0"/>
              <a:t>, Feb 5, 2022, 205 GHz</a:t>
            </a:r>
          </a:p>
        </p:txBody>
      </p:sp>
      <p:sp>
        <p:nvSpPr>
          <p:cNvPr id="15" name="TextBox 14">
            <a:extLst>
              <a:ext uri="{FF2B5EF4-FFF2-40B4-BE49-F238E27FC236}">
                <a16:creationId xmlns:a16="http://schemas.microsoft.com/office/drawing/2014/main" id="{BF8845F4-E56A-48A5-8036-41CD6073E42E}"/>
              </a:ext>
            </a:extLst>
          </p:cNvPr>
          <p:cNvSpPr txBox="1"/>
          <p:nvPr/>
        </p:nvSpPr>
        <p:spPr>
          <a:xfrm>
            <a:off x="8202837" y="1142473"/>
            <a:ext cx="3729661" cy="830997"/>
          </a:xfrm>
          <a:prstGeom prst="rect">
            <a:avLst/>
          </a:prstGeom>
          <a:solidFill>
            <a:schemeClr val="accent1">
              <a:lumMod val="20000"/>
              <a:lumOff val="80000"/>
            </a:schemeClr>
          </a:solidFill>
        </p:spPr>
        <p:txBody>
          <a:bodyPr wrap="square" rtlCol="0">
            <a:spAutoFit/>
          </a:bodyPr>
          <a:lstStyle/>
          <a:p>
            <a:pPr algn="ctr"/>
            <a:r>
              <a:rPr lang="en-US" sz="1600" b="1" dirty="0"/>
              <a:t>What is the relationship between structural features of the storm and intensification?</a:t>
            </a:r>
          </a:p>
        </p:txBody>
      </p:sp>
      <p:sp>
        <p:nvSpPr>
          <p:cNvPr id="16" name="TextBox 15">
            <a:extLst>
              <a:ext uri="{FF2B5EF4-FFF2-40B4-BE49-F238E27FC236}">
                <a16:creationId xmlns:a16="http://schemas.microsoft.com/office/drawing/2014/main" id="{C7CBA5D4-5BC0-4685-9735-56F3025A4113}"/>
              </a:ext>
            </a:extLst>
          </p:cNvPr>
          <p:cNvSpPr txBox="1"/>
          <p:nvPr/>
        </p:nvSpPr>
        <p:spPr>
          <a:xfrm>
            <a:off x="7580760" y="4616410"/>
            <a:ext cx="1244155" cy="738472"/>
          </a:xfrm>
          <a:prstGeom prst="rect">
            <a:avLst/>
          </a:prstGeom>
          <a:noFill/>
        </p:spPr>
        <p:txBody>
          <a:bodyPr wrap="square" rtlCol="0">
            <a:spAutoFit/>
          </a:bodyPr>
          <a:lstStyle/>
          <a:p>
            <a:pPr algn="ctr"/>
            <a:r>
              <a:rPr lang="en-US" sz="1400" b="1" dirty="0"/>
              <a:t>Spiral “arm” on one side of storm</a:t>
            </a:r>
          </a:p>
        </p:txBody>
      </p:sp>
      <p:cxnSp>
        <p:nvCxnSpPr>
          <p:cNvPr id="18" name="Straight Arrow Connector 17">
            <a:extLst>
              <a:ext uri="{FF2B5EF4-FFF2-40B4-BE49-F238E27FC236}">
                <a16:creationId xmlns:a16="http://schemas.microsoft.com/office/drawing/2014/main" id="{EF920A36-3B02-4D77-A2DC-7479060CE267}"/>
              </a:ext>
            </a:extLst>
          </p:cNvPr>
          <p:cNvCxnSpPr/>
          <p:nvPr/>
        </p:nvCxnSpPr>
        <p:spPr>
          <a:xfrm flipV="1">
            <a:off x="8648700" y="4437279"/>
            <a:ext cx="1013288" cy="44055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30D53A1-5364-4212-AEFC-C31EE43B5E79}"/>
              </a:ext>
            </a:extLst>
          </p:cNvPr>
          <p:cNvSpPr txBox="1"/>
          <p:nvPr/>
        </p:nvSpPr>
        <p:spPr>
          <a:xfrm>
            <a:off x="7313971" y="3258471"/>
            <a:ext cx="1504084" cy="953859"/>
          </a:xfrm>
          <a:prstGeom prst="rect">
            <a:avLst/>
          </a:prstGeom>
          <a:noFill/>
        </p:spPr>
        <p:txBody>
          <a:bodyPr wrap="square" rtlCol="0">
            <a:spAutoFit/>
          </a:bodyPr>
          <a:lstStyle/>
          <a:p>
            <a:pPr algn="ctr"/>
            <a:r>
              <a:rPr lang="en-US" sz="1400" b="1" dirty="0"/>
              <a:t>Strong eyewall convection on other side of storm</a:t>
            </a:r>
          </a:p>
        </p:txBody>
      </p:sp>
      <p:cxnSp>
        <p:nvCxnSpPr>
          <p:cNvPr id="21" name="Straight Arrow Connector 20">
            <a:extLst>
              <a:ext uri="{FF2B5EF4-FFF2-40B4-BE49-F238E27FC236}">
                <a16:creationId xmlns:a16="http://schemas.microsoft.com/office/drawing/2014/main" id="{343CA339-F663-4B56-B818-D9B151577A62}"/>
              </a:ext>
            </a:extLst>
          </p:cNvPr>
          <p:cNvCxnSpPr>
            <a:cxnSpLocks/>
            <a:stCxn id="19" idx="3"/>
          </p:cNvCxnSpPr>
          <p:nvPr/>
        </p:nvCxnSpPr>
        <p:spPr>
          <a:xfrm>
            <a:off x="8818055" y="3735401"/>
            <a:ext cx="1480490" cy="3039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04F3084-6402-4195-B217-ACD30AB1C83E}"/>
              </a:ext>
            </a:extLst>
          </p:cNvPr>
          <p:cNvSpPr txBox="1"/>
          <p:nvPr/>
        </p:nvSpPr>
        <p:spPr>
          <a:xfrm>
            <a:off x="7679458" y="2463578"/>
            <a:ext cx="1129140" cy="523084"/>
          </a:xfrm>
          <a:prstGeom prst="rect">
            <a:avLst/>
          </a:prstGeom>
          <a:noFill/>
        </p:spPr>
        <p:txBody>
          <a:bodyPr wrap="square" rtlCol="0">
            <a:spAutoFit/>
          </a:bodyPr>
          <a:lstStyle/>
          <a:p>
            <a:pPr algn="ctr"/>
            <a:r>
              <a:rPr lang="en-US" sz="1400" b="1" dirty="0"/>
              <a:t>Convective cores</a:t>
            </a:r>
          </a:p>
        </p:txBody>
      </p:sp>
      <p:cxnSp>
        <p:nvCxnSpPr>
          <p:cNvPr id="25" name="Straight Arrow Connector 24">
            <a:extLst>
              <a:ext uri="{FF2B5EF4-FFF2-40B4-BE49-F238E27FC236}">
                <a16:creationId xmlns:a16="http://schemas.microsoft.com/office/drawing/2014/main" id="{4A8CDB53-D36C-4187-B8D1-3D687FB5B92D}"/>
              </a:ext>
            </a:extLst>
          </p:cNvPr>
          <p:cNvCxnSpPr/>
          <p:nvPr/>
        </p:nvCxnSpPr>
        <p:spPr>
          <a:xfrm flipV="1">
            <a:off x="8647636" y="2535407"/>
            <a:ext cx="1267674" cy="21538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D4F6AF6-1727-4704-8BD7-A588E287BF47}"/>
              </a:ext>
            </a:extLst>
          </p:cNvPr>
          <p:cNvCxnSpPr/>
          <p:nvPr/>
        </p:nvCxnSpPr>
        <p:spPr>
          <a:xfrm>
            <a:off x="8647637" y="2750795"/>
            <a:ext cx="633837" cy="68421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9E27257-2EA6-48DC-B1D4-271D34BC067B}"/>
              </a:ext>
            </a:extLst>
          </p:cNvPr>
          <p:cNvSpPr txBox="1"/>
          <p:nvPr/>
        </p:nvSpPr>
        <p:spPr>
          <a:xfrm>
            <a:off x="3962548" y="5752860"/>
            <a:ext cx="3202755" cy="523220"/>
          </a:xfrm>
          <a:prstGeom prst="rect">
            <a:avLst/>
          </a:prstGeom>
          <a:noFill/>
        </p:spPr>
        <p:txBody>
          <a:bodyPr wrap="square" rtlCol="0">
            <a:spAutoFit/>
          </a:bodyPr>
          <a:lstStyle/>
          <a:p>
            <a:pPr algn="ctr"/>
            <a:r>
              <a:rPr lang="en-US" sz="1400" b="1" dirty="0"/>
              <a:t>TROPICS 183-GHz channels measure atmospheric moisture</a:t>
            </a:r>
          </a:p>
        </p:txBody>
      </p:sp>
      <p:sp>
        <p:nvSpPr>
          <p:cNvPr id="26" name="TextBox 25">
            <a:extLst>
              <a:ext uri="{FF2B5EF4-FFF2-40B4-BE49-F238E27FC236}">
                <a16:creationId xmlns:a16="http://schemas.microsoft.com/office/drawing/2014/main" id="{5AB04047-CA64-4C83-A9DC-2C94ACC6CA71}"/>
              </a:ext>
            </a:extLst>
          </p:cNvPr>
          <p:cNvSpPr txBox="1"/>
          <p:nvPr/>
        </p:nvSpPr>
        <p:spPr>
          <a:xfrm>
            <a:off x="63833" y="1528547"/>
            <a:ext cx="3492609" cy="4532010"/>
          </a:xfrm>
          <a:prstGeom prst="rect">
            <a:avLst/>
          </a:prstGeom>
          <a:noFill/>
        </p:spPr>
        <p:txBody>
          <a:bodyPr wrap="square" rtlCol="0">
            <a:spAutoFit/>
          </a:bodyPr>
          <a:lstStyle/>
          <a:p>
            <a:pPr marL="129813" indent="-129813">
              <a:spcAft>
                <a:spcPts val="900"/>
              </a:spcAft>
            </a:pPr>
            <a:r>
              <a:rPr lang="en-US" sz="1100" b="1" dirty="0"/>
              <a:t>• </a:t>
            </a:r>
            <a:r>
              <a:rPr lang="en-US" sz="1400" b="1" dirty="0"/>
              <a:t>TROPICS will be the first demonstration that science payloads on low-cost </a:t>
            </a:r>
            <a:r>
              <a:rPr lang="en-US" sz="1400" b="1" dirty="0" err="1"/>
              <a:t>CubeSats</a:t>
            </a:r>
            <a:r>
              <a:rPr lang="en-US" sz="1400" b="1" dirty="0"/>
              <a:t> can push the frontiers of </a:t>
            </a:r>
            <a:r>
              <a:rPr lang="en-US" sz="1400" b="1" dirty="0" err="1"/>
              <a:t>spaceborne</a:t>
            </a:r>
            <a:r>
              <a:rPr lang="en-US" sz="1400" b="1" dirty="0"/>
              <a:t> monitoring of the Earth to enable system science.</a:t>
            </a:r>
          </a:p>
          <a:p>
            <a:pPr marL="129813" indent="-129813">
              <a:spcAft>
                <a:spcPts val="900"/>
              </a:spcAft>
            </a:pPr>
            <a:r>
              <a:rPr lang="en-US" sz="1400" b="1" dirty="0"/>
              <a:t>• TROPICS will fill gaps in our knowledge of the short time scale—hourly and less—evolution of tropical cyclones. Our current capabilities are almost an order of magnitude slower.</a:t>
            </a:r>
          </a:p>
          <a:p>
            <a:pPr marL="129813" indent="-129813">
              <a:spcAft>
                <a:spcPts val="900"/>
              </a:spcAft>
            </a:pPr>
            <a:r>
              <a:rPr lang="en-US" sz="1400" b="1" dirty="0"/>
              <a:t>• TROPICS will complement CYGNSS by making direct measurements of temperature, humidity and precipitation, in rapidly developing tropical cyclones.</a:t>
            </a:r>
          </a:p>
          <a:p>
            <a:pPr marL="129813" indent="-129813">
              <a:spcAft>
                <a:spcPts val="900"/>
              </a:spcAft>
            </a:pPr>
            <a:r>
              <a:rPr lang="en-US" sz="1400" b="1" dirty="0"/>
              <a:t>• TROPICS has the potential to make frequent precipitation measurements, expanding on the coverage of the GPM mission.</a:t>
            </a:r>
          </a:p>
        </p:txBody>
      </p:sp>
    </p:spTree>
    <p:extLst>
      <p:ext uri="{BB962C8B-B14F-4D97-AF65-F5344CB8AC3E}">
        <p14:creationId xmlns:p14="http://schemas.microsoft.com/office/powerpoint/2010/main" val="3497172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B7347F-8795-426E-9707-DAC4D78D5081}"/>
              </a:ext>
            </a:extLst>
          </p:cNvPr>
          <p:cNvPicPr>
            <a:picLocks noChangeAspect="1"/>
          </p:cNvPicPr>
          <p:nvPr/>
        </p:nvPicPr>
        <p:blipFill>
          <a:blip r:embed="rId3"/>
          <a:stretch>
            <a:fillRect/>
          </a:stretch>
        </p:blipFill>
        <p:spPr>
          <a:xfrm>
            <a:off x="3287595" y="1697850"/>
            <a:ext cx="6529070" cy="1673036"/>
          </a:xfrm>
          <a:prstGeom prst="rect">
            <a:avLst/>
          </a:prstGeom>
        </p:spPr>
      </p:pic>
      <p:sp>
        <p:nvSpPr>
          <p:cNvPr id="3" name="Title 2"/>
          <p:cNvSpPr>
            <a:spLocks noGrp="1"/>
          </p:cNvSpPr>
          <p:nvPr>
            <p:ph type="title"/>
          </p:nvPr>
        </p:nvSpPr>
        <p:spPr/>
        <p:txBody>
          <a:bodyPr/>
          <a:lstStyle/>
          <a:p>
            <a:r>
              <a:rPr lang="en-US" dirty="0"/>
              <a:t>TROPICS Mission Overview</a:t>
            </a:r>
          </a:p>
        </p:txBody>
      </p:sp>
      <p:sp>
        <p:nvSpPr>
          <p:cNvPr id="5" name="AutoShape 2" descr="ryanFig1"/>
          <p:cNvSpPr>
            <a:spLocks noChangeAspect="1" noChangeArrowheads="1"/>
          </p:cNvSpPr>
          <p:nvPr/>
        </p:nvSpPr>
        <p:spPr bwMode="auto">
          <a:xfrm>
            <a:off x="2782094"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17" name="TextBox 16"/>
          <p:cNvSpPr txBox="1"/>
          <p:nvPr/>
        </p:nvSpPr>
        <p:spPr>
          <a:xfrm>
            <a:off x="169673" y="4396266"/>
            <a:ext cx="3172298" cy="1513235"/>
          </a:xfrm>
          <a:prstGeom prst="rect">
            <a:avLst/>
          </a:prstGeom>
          <a:noFill/>
        </p:spPr>
        <p:txBody>
          <a:bodyPr wrap="square" rtlCol="0">
            <a:spAutoFit/>
          </a:bodyPr>
          <a:lstStyle/>
          <a:p>
            <a:pPr marL="137197" indent="-137197">
              <a:spcBef>
                <a:spcPts val="225"/>
              </a:spcBef>
              <a:spcAft>
                <a:spcPts val="300"/>
              </a:spcAft>
              <a:buFont typeface="Arial" panose="020B0604020202020204" pitchFamily="34" charset="0"/>
              <a:buChar char="•"/>
            </a:pPr>
            <a:r>
              <a:rPr lang="en-US" sz="1400" b="1" dirty="0"/>
              <a:t>Rocket Lab was awarded two launches from </a:t>
            </a:r>
            <a:r>
              <a:rPr lang="en-US" sz="1400" b="1" dirty="0" err="1"/>
              <a:t>Mahia</a:t>
            </a:r>
            <a:r>
              <a:rPr lang="en-US" sz="1400" b="1" dirty="0"/>
              <a:t>, NZ into two orbital planes</a:t>
            </a:r>
          </a:p>
          <a:p>
            <a:pPr marL="137197" indent="-137197">
              <a:spcBef>
                <a:spcPts val="225"/>
              </a:spcBef>
              <a:spcAft>
                <a:spcPts val="300"/>
              </a:spcAft>
              <a:buFont typeface="Arial" panose="020B0604020202020204" pitchFamily="34" charset="0"/>
              <a:buChar char="•"/>
            </a:pPr>
            <a:r>
              <a:rPr lang="en-US" sz="1400" b="1" dirty="0"/>
              <a:t>Launched on May 6</a:t>
            </a:r>
            <a:r>
              <a:rPr lang="en-US" sz="1400" b="1" baseline="30000" dirty="0"/>
              <a:t>th</a:t>
            </a:r>
            <a:r>
              <a:rPr lang="en-US" sz="1400" b="1" dirty="0"/>
              <a:t> &amp; 28</a:t>
            </a:r>
            <a:r>
              <a:rPr lang="en-US" sz="1400" b="1" baseline="30000" dirty="0"/>
              <a:t>th</a:t>
            </a:r>
            <a:r>
              <a:rPr lang="en-US" sz="1400" b="1" dirty="0"/>
              <a:t>, 2023 </a:t>
            </a:r>
          </a:p>
          <a:p>
            <a:pPr marL="137197" indent="-137197">
              <a:spcBef>
                <a:spcPts val="225"/>
              </a:spcBef>
              <a:spcAft>
                <a:spcPts val="300"/>
              </a:spcAft>
              <a:buFont typeface="Arial" panose="020B0604020202020204" pitchFamily="34" charset="0"/>
              <a:buChar char="•"/>
            </a:pPr>
            <a:r>
              <a:rPr lang="en-US" sz="1400" b="1" dirty="0"/>
              <a:t>Mission has four CubeSats with a year-long science operations</a:t>
            </a:r>
          </a:p>
        </p:txBody>
      </p:sp>
      <p:pic>
        <p:nvPicPr>
          <p:cNvPr id="22" name="Picture 21"/>
          <p:cNvPicPr>
            <a:picLocks noChangeAspect="1"/>
          </p:cNvPicPr>
          <p:nvPr/>
        </p:nvPicPr>
        <p:blipFill>
          <a:blip r:embed="rId4"/>
          <a:stretch>
            <a:fillRect/>
          </a:stretch>
        </p:blipFill>
        <p:spPr>
          <a:xfrm>
            <a:off x="10299197" y="1029678"/>
            <a:ext cx="1462339" cy="1376598"/>
          </a:xfrm>
          <a:prstGeom prst="rect">
            <a:avLst/>
          </a:prstGeom>
        </p:spPr>
      </p:pic>
      <p:pic>
        <p:nvPicPr>
          <p:cNvPr id="54" name="Picture 53"/>
          <p:cNvPicPr>
            <a:picLocks noChangeAspect="1"/>
          </p:cNvPicPr>
          <p:nvPr/>
        </p:nvPicPr>
        <p:blipFill>
          <a:blip r:embed="rId5"/>
          <a:stretch>
            <a:fillRect/>
          </a:stretch>
        </p:blipFill>
        <p:spPr>
          <a:xfrm>
            <a:off x="5954766" y="4431356"/>
            <a:ext cx="1643044" cy="1822455"/>
          </a:xfrm>
          <a:prstGeom prst="rect">
            <a:avLst/>
          </a:prstGeom>
        </p:spPr>
      </p:pic>
      <p:pic>
        <p:nvPicPr>
          <p:cNvPr id="55" name="Picture 54"/>
          <p:cNvPicPr>
            <a:picLocks noChangeAspect="1"/>
          </p:cNvPicPr>
          <p:nvPr/>
        </p:nvPicPr>
        <p:blipFill>
          <a:blip r:embed="rId6"/>
          <a:stretch>
            <a:fillRect/>
          </a:stretch>
        </p:blipFill>
        <p:spPr>
          <a:xfrm>
            <a:off x="8187339" y="4532446"/>
            <a:ext cx="1551021" cy="1596761"/>
          </a:xfrm>
          <a:prstGeom prst="rect">
            <a:avLst/>
          </a:prstGeom>
        </p:spPr>
      </p:pic>
      <p:pic>
        <p:nvPicPr>
          <p:cNvPr id="56" name="Picture 55"/>
          <p:cNvPicPr>
            <a:picLocks noChangeAspect="1"/>
          </p:cNvPicPr>
          <p:nvPr/>
        </p:nvPicPr>
        <p:blipFill>
          <a:blip r:embed="rId7"/>
          <a:stretch>
            <a:fillRect/>
          </a:stretch>
        </p:blipFill>
        <p:spPr>
          <a:xfrm>
            <a:off x="10373346" y="4529104"/>
            <a:ext cx="1393513" cy="1609820"/>
          </a:xfrm>
          <a:prstGeom prst="rect">
            <a:avLst/>
          </a:prstGeom>
        </p:spPr>
      </p:pic>
      <p:pic>
        <p:nvPicPr>
          <p:cNvPr id="57" name="Picture 56"/>
          <p:cNvPicPr>
            <a:picLocks noChangeAspect="1"/>
          </p:cNvPicPr>
          <p:nvPr/>
        </p:nvPicPr>
        <p:blipFill>
          <a:blip r:embed="rId8"/>
          <a:stretch>
            <a:fillRect/>
          </a:stretch>
        </p:blipFill>
        <p:spPr>
          <a:xfrm>
            <a:off x="10322058" y="2588176"/>
            <a:ext cx="1462339" cy="1696489"/>
          </a:xfrm>
          <a:prstGeom prst="rect">
            <a:avLst/>
          </a:prstGeom>
        </p:spPr>
      </p:pic>
      <p:cxnSp>
        <p:nvCxnSpPr>
          <p:cNvPr id="30" name="Straight Arrow Connector 29"/>
          <p:cNvCxnSpPr>
            <a:cxnSpLocks/>
            <a:stCxn id="56" idx="1"/>
            <a:endCxn id="55" idx="3"/>
          </p:cNvCxnSpPr>
          <p:nvPr/>
        </p:nvCxnSpPr>
        <p:spPr>
          <a:xfrm flipH="1" flipV="1">
            <a:off x="9738360" y="5330827"/>
            <a:ext cx="634986" cy="3187"/>
          </a:xfrm>
          <a:prstGeom prst="straightConnector1">
            <a:avLst/>
          </a:prstGeom>
          <a:ln w="2857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cxnSpLocks/>
            <a:stCxn id="55" idx="1"/>
          </p:cNvCxnSpPr>
          <p:nvPr/>
        </p:nvCxnSpPr>
        <p:spPr>
          <a:xfrm flipH="1" flipV="1">
            <a:off x="7475220" y="5319723"/>
            <a:ext cx="712119" cy="11104"/>
          </a:xfrm>
          <a:prstGeom prst="straightConnector1">
            <a:avLst/>
          </a:prstGeom>
          <a:ln w="2857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cxnSpLocks/>
            <a:endCxn id="56" idx="0"/>
          </p:cNvCxnSpPr>
          <p:nvPr/>
        </p:nvCxnSpPr>
        <p:spPr>
          <a:xfrm>
            <a:off x="10921102" y="4261196"/>
            <a:ext cx="149001" cy="267908"/>
          </a:xfrm>
          <a:prstGeom prst="straightConnector1">
            <a:avLst/>
          </a:prstGeom>
          <a:ln w="28575">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cxnSpLocks/>
            <a:stCxn id="57" idx="0"/>
          </p:cNvCxnSpPr>
          <p:nvPr/>
        </p:nvCxnSpPr>
        <p:spPr>
          <a:xfrm flipH="1" flipV="1">
            <a:off x="11053226" y="2328947"/>
            <a:ext cx="2" cy="259229"/>
          </a:xfrm>
          <a:prstGeom prst="straightConnector1">
            <a:avLst/>
          </a:prstGeom>
          <a:ln w="28575">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cxnSpLocks/>
          </p:cNvCxnSpPr>
          <p:nvPr/>
        </p:nvCxnSpPr>
        <p:spPr>
          <a:xfrm flipV="1">
            <a:off x="9678377" y="4209473"/>
            <a:ext cx="694969" cy="914977"/>
          </a:xfrm>
          <a:prstGeom prst="straightConnector1">
            <a:avLst/>
          </a:prstGeom>
          <a:ln w="28575">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1034" name="TextBox 1033"/>
          <p:cNvSpPr txBox="1"/>
          <p:nvPr/>
        </p:nvSpPr>
        <p:spPr>
          <a:xfrm>
            <a:off x="3240974" y="1051495"/>
            <a:ext cx="6676689" cy="584775"/>
          </a:xfrm>
          <a:prstGeom prst="rect">
            <a:avLst/>
          </a:prstGeom>
          <a:solidFill>
            <a:schemeClr val="bg2"/>
          </a:solidFill>
        </p:spPr>
        <p:txBody>
          <a:bodyPr wrap="square" rtlCol="0">
            <a:spAutoFit/>
          </a:bodyPr>
          <a:lstStyle/>
          <a:p>
            <a:pPr algn="ctr"/>
            <a:r>
              <a:rPr lang="en-US" sz="1600" b="1" dirty="0">
                <a:solidFill>
                  <a:schemeClr val="bg1"/>
                </a:solidFill>
              </a:rPr>
              <a:t>Two orbital planes  (30° inclination at 550 km altitude) with two </a:t>
            </a:r>
            <a:r>
              <a:rPr lang="en-US" sz="1600" b="1" dirty="0" err="1">
                <a:solidFill>
                  <a:schemeClr val="bg1"/>
                </a:solidFill>
              </a:rPr>
              <a:t>Cubesats</a:t>
            </a:r>
            <a:r>
              <a:rPr lang="en-US" sz="1600" b="1" dirty="0">
                <a:solidFill>
                  <a:schemeClr val="bg1"/>
                </a:solidFill>
              </a:rPr>
              <a:t> in each will provide &lt; 60 minute median revisit  rate</a:t>
            </a:r>
          </a:p>
        </p:txBody>
      </p:sp>
      <p:pic>
        <p:nvPicPr>
          <p:cNvPr id="26" name="Picture 25">
            <a:extLst>
              <a:ext uri="{FF2B5EF4-FFF2-40B4-BE49-F238E27FC236}">
                <a16:creationId xmlns:a16="http://schemas.microsoft.com/office/drawing/2014/main" id="{6CD65CCA-13E4-445C-B832-E0F89453C53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43357" y="3771900"/>
            <a:ext cx="1643045" cy="2389884"/>
          </a:xfrm>
          <a:prstGeom prst="rect">
            <a:avLst/>
          </a:prstGeom>
        </p:spPr>
      </p:pic>
      <p:cxnSp>
        <p:nvCxnSpPr>
          <p:cNvPr id="46" name="Straight Arrow Connector 45">
            <a:extLst>
              <a:ext uri="{FF2B5EF4-FFF2-40B4-BE49-F238E27FC236}">
                <a16:creationId xmlns:a16="http://schemas.microsoft.com/office/drawing/2014/main" id="{11249D2F-46E8-48FF-9C5C-0F6E79480DEF}"/>
              </a:ext>
            </a:extLst>
          </p:cNvPr>
          <p:cNvCxnSpPr>
            <a:cxnSpLocks/>
          </p:cNvCxnSpPr>
          <p:nvPr/>
        </p:nvCxnSpPr>
        <p:spPr>
          <a:xfrm flipH="1">
            <a:off x="6771476" y="3023286"/>
            <a:ext cx="189497" cy="1408070"/>
          </a:xfrm>
          <a:prstGeom prst="straightConnector1">
            <a:avLst/>
          </a:prstGeom>
          <a:ln w="38100">
            <a:solidFill>
              <a:schemeClr val="accent2">
                <a:lumMod val="60000"/>
                <a:lumOff val="40000"/>
              </a:schemeClr>
            </a:solidFill>
            <a:headEnd type="none" w="lg" len="lg"/>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91B498B9-69D6-4624-B44A-654C2AA68A7A}"/>
              </a:ext>
            </a:extLst>
          </p:cNvPr>
          <p:cNvCxnSpPr>
            <a:cxnSpLocks/>
          </p:cNvCxnSpPr>
          <p:nvPr/>
        </p:nvCxnSpPr>
        <p:spPr>
          <a:xfrm flipV="1">
            <a:off x="5086402" y="3147802"/>
            <a:ext cx="4521362" cy="1113394"/>
          </a:xfrm>
          <a:prstGeom prst="straightConnector1">
            <a:avLst/>
          </a:prstGeom>
          <a:ln w="38100">
            <a:solidFill>
              <a:schemeClr val="accent2">
                <a:lumMod val="60000"/>
                <a:lumOff val="40000"/>
              </a:schemeClr>
            </a:solidFill>
            <a:headEnd type="none" w="lg" len="lg"/>
            <a:tailEnd type="arrow"/>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87E879A3-71E7-46CF-BE39-A4D64AFB57F3}"/>
              </a:ext>
            </a:extLst>
          </p:cNvPr>
          <p:cNvSpPr/>
          <p:nvPr/>
        </p:nvSpPr>
        <p:spPr>
          <a:xfrm>
            <a:off x="2658319" y="6481532"/>
            <a:ext cx="5368457" cy="307777"/>
          </a:xfrm>
          <a:prstGeom prst="rect">
            <a:avLst/>
          </a:prstGeom>
        </p:spPr>
        <p:txBody>
          <a:bodyPr wrap="none">
            <a:spAutoFit/>
          </a:bodyPr>
          <a:lstStyle/>
          <a:p>
            <a:r>
              <a:rPr lang="en-US" sz="1400" dirty="0"/>
              <a:t>Backup Ground Stations: Mauritius, West Australia, &amp; Puertollano</a:t>
            </a:r>
          </a:p>
        </p:txBody>
      </p:sp>
      <p:pic>
        <p:nvPicPr>
          <p:cNvPr id="23" name="Picture 22" descr="image002">
            <a:extLst>
              <a:ext uri="{FF2B5EF4-FFF2-40B4-BE49-F238E27FC236}">
                <a16:creationId xmlns:a16="http://schemas.microsoft.com/office/drawing/2014/main" id="{1658DFF0-8431-4913-9EF6-CBE855195C1E}"/>
              </a:ext>
            </a:extLst>
          </p:cNvPr>
          <p:cNvPicPr/>
          <p:nvPr/>
        </p:nvPicPr>
        <p:blipFill rotWithShape="1">
          <a:blip r:embed="rId10">
            <a:extLst>
              <a:ext uri="{28A0092B-C50C-407E-A947-70E740481C1C}">
                <a14:useLocalDpi xmlns:a14="http://schemas.microsoft.com/office/drawing/2010/main" val="0"/>
              </a:ext>
            </a:extLst>
          </a:blip>
          <a:srcRect t="5276" r="30160" b="9082"/>
          <a:stretch/>
        </p:blipFill>
        <p:spPr bwMode="auto">
          <a:xfrm>
            <a:off x="123294" y="1238093"/>
            <a:ext cx="2658799" cy="2308671"/>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60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034" grpId="0" animBg="1"/>
      <p:bldP spid="6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A853384-E5EF-4955-8681-66B2F743C08C}"/>
              </a:ext>
            </a:extLst>
          </p:cNvPr>
          <p:cNvPicPr>
            <a:picLocks noGrp="1" noChangeAspect="1"/>
          </p:cNvPicPr>
          <p:nvPr>
            <p:ph sz="quarter" idx="10"/>
          </p:nvPr>
        </p:nvPicPr>
        <p:blipFill rotWithShape="1">
          <a:blip r:embed="rId4">
            <a:extLst>
              <a:ext uri="{28A0092B-C50C-407E-A947-70E740481C1C}">
                <a14:useLocalDpi xmlns:a14="http://schemas.microsoft.com/office/drawing/2010/main" val="0"/>
              </a:ext>
            </a:extLst>
          </a:blip>
          <a:srcRect r="28344"/>
          <a:stretch/>
        </p:blipFill>
        <p:spPr>
          <a:xfrm>
            <a:off x="0" y="1276388"/>
            <a:ext cx="7683449" cy="4573932"/>
          </a:xfrm>
        </p:spPr>
      </p:pic>
      <p:sp>
        <p:nvSpPr>
          <p:cNvPr id="3" name="Title 2">
            <a:extLst>
              <a:ext uri="{FF2B5EF4-FFF2-40B4-BE49-F238E27FC236}">
                <a16:creationId xmlns:a16="http://schemas.microsoft.com/office/drawing/2014/main" id="{58456F03-7007-42FB-90B0-F302CEF7B503}"/>
              </a:ext>
            </a:extLst>
          </p:cNvPr>
          <p:cNvSpPr>
            <a:spLocks noGrp="1"/>
          </p:cNvSpPr>
          <p:nvPr>
            <p:ph type="title"/>
          </p:nvPr>
        </p:nvSpPr>
        <p:spPr/>
        <p:txBody>
          <a:bodyPr/>
          <a:lstStyle/>
          <a:p>
            <a:r>
              <a:rPr lang="en-US" dirty="0"/>
              <a:t>TROPICS Space Vehicle Overview</a:t>
            </a:r>
          </a:p>
        </p:txBody>
      </p:sp>
      <p:pic>
        <p:nvPicPr>
          <p:cNvPr id="6" name="SolarPanelArticulating">
            <a:hlinkClick r:id="" action="ppaction://media"/>
            <a:extLst>
              <a:ext uri="{FF2B5EF4-FFF2-40B4-BE49-F238E27FC236}">
                <a16:creationId xmlns:a16="http://schemas.microsoft.com/office/drawing/2014/main" id="{46F9444E-7AE9-4E47-B28A-B447DE6CE318}"/>
              </a:ext>
            </a:extLst>
          </p:cNvPr>
          <p:cNvPicPr>
            <a:picLocks noChangeAspect="1"/>
          </p:cNvPicPr>
          <p:nvPr>
            <a:videoFile r:link="rId1"/>
            <p:extLst>
              <p:ext uri="{DAA4B4D4-6D71-4841-9C94-3DE7FCFB9230}">
                <p14:media xmlns:p14="http://schemas.microsoft.com/office/powerpoint/2010/main" r:embed="rId2">
                  <p14:trim st="26245"/>
                </p14:media>
              </p:ext>
            </p:extLst>
          </p:nvPr>
        </p:nvPicPr>
        <p:blipFill>
          <a:blip r:embed="rId5"/>
          <a:stretch>
            <a:fillRect/>
          </a:stretch>
        </p:blipFill>
        <p:spPr>
          <a:xfrm>
            <a:off x="8174685" y="1386326"/>
            <a:ext cx="3873515" cy="4085348"/>
          </a:xfrm>
          <a:prstGeom prst="rect">
            <a:avLst/>
          </a:prstGeom>
        </p:spPr>
      </p:pic>
      <p:sp>
        <p:nvSpPr>
          <p:cNvPr id="7" name="TextBox 6">
            <a:extLst>
              <a:ext uri="{FF2B5EF4-FFF2-40B4-BE49-F238E27FC236}">
                <a16:creationId xmlns:a16="http://schemas.microsoft.com/office/drawing/2014/main" id="{AFC4C711-4A32-4B6C-AFF1-8333245384FA}"/>
              </a:ext>
            </a:extLst>
          </p:cNvPr>
          <p:cNvSpPr txBox="1"/>
          <p:nvPr/>
        </p:nvSpPr>
        <p:spPr>
          <a:xfrm>
            <a:off x="6889955" y="5142373"/>
            <a:ext cx="1178528" cy="523220"/>
          </a:xfrm>
          <a:prstGeom prst="rect">
            <a:avLst/>
          </a:prstGeom>
          <a:noFill/>
        </p:spPr>
        <p:txBody>
          <a:bodyPr wrap="none" rtlCol="0">
            <a:spAutoFit/>
          </a:bodyPr>
          <a:lstStyle/>
          <a:p>
            <a:pPr algn="ctr"/>
            <a:r>
              <a:rPr lang="en-US" sz="1400" b="1" dirty="0"/>
              <a:t>Articulating</a:t>
            </a:r>
          </a:p>
          <a:p>
            <a:pPr algn="ctr"/>
            <a:r>
              <a:rPr lang="en-US" sz="1400" b="1" dirty="0"/>
              <a:t>Solar Array</a:t>
            </a:r>
          </a:p>
        </p:txBody>
      </p:sp>
    </p:spTree>
    <p:extLst>
      <p:ext uri="{BB962C8B-B14F-4D97-AF65-F5344CB8AC3E}">
        <p14:creationId xmlns:p14="http://schemas.microsoft.com/office/powerpoint/2010/main" val="3295592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3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6DB11-59D6-459A-A1D9-11031508F350}"/>
              </a:ext>
            </a:extLst>
          </p:cNvPr>
          <p:cNvSpPr>
            <a:spLocks noGrp="1"/>
          </p:cNvSpPr>
          <p:nvPr>
            <p:ph type="title"/>
          </p:nvPr>
        </p:nvSpPr>
        <p:spPr/>
        <p:txBody>
          <a:bodyPr/>
          <a:lstStyle/>
          <a:p>
            <a:endParaRPr lang="en-US"/>
          </a:p>
        </p:txBody>
      </p:sp>
      <p:pic>
        <p:nvPicPr>
          <p:cNvPr id="6" name="CH_01_5Min_NoBias_FullView">
            <a:hlinkClick r:id="" action="ppaction://media"/>
            <a:extLst>
              <a:ext uri="{FF2B5EF4-FFF2-40B4-BE49-F238E27FC236}">
                <a16:creationId xmlns:a16="http://schemas.microsoft.com/office/drawing/2014/main" id="{517CE251-4AF3-43EA-ADA1-F57D1F96D809}"/>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0" y="1786"/>
            <a:ext cx="12188825" cy="6856214"/>
          </a:xfrm>
        </p:spPr>
      </p:pic>
    </p:spTree>
    <p:extLst>
      <p:ext uri="{BB962C8B-B14F-4D97-AF65-F5344CB8AC3E}">
        <p14:creationId xmlns:p14="http://schemas.microsoft.com/office/powerpoint/2010/main" val="181120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Lincoln_2012_v2_16x9">
  <a:themeElements>
    <a:clrScheme name="Custom 1">
      <a:dk1>
        <a:srgbClr val="000000"/>
      </a:dk1>
      <a:lt1>
        <a:srgbClr val="FFFFFF"/>
      </a:lt1>
      <a:dk2>
        <a:srgbClr val="000000"/>
      </a:dk2>
      <a:lt2>
        <a:srgbClr val="919191"/>
      </a:lt2>
      <a:accent1>
        <a:srgbClr val="618FFD"/>
      </a:accent1>
      <a:accent2>
        <a:srgbClr val="00AE00"/>
      </a:accent2>
      <a:accent3>
        <a:srgbClr val="FFFFFF"/>
      </a:accent3>
      <a:accent4>
        <a:srgbClr val="003767"/>
      </a:accent4>
      <a:accent5>
        <a:srgbClr val="D2DCF2"/>
      </a:accent5>
      <a:accent6>
        <a:srgbClr val="009D00"/>
      </a:accent6>
      <a:hlink>
        <a:srgbClr val="FC0128"/>
      </a:hlink>
      <a:folHlink>
        <a:srgbClr val="CECEC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2DCF2"/>
        </a:solidFill>
        <a:ln w="12700">
          <a:solidFill>
            <a:schemeClr val="tx1"/>
          </a:solidFill>
        </a:ln>
      </a:spPr>
      <a:bodyPr rtlCol="0" anchor="ctr"/>
      <a:lstStyle>
        <a:defPPr algn="ctr">
          <a:defRPr sz="1400"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sz="1400" b="1"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5380AE7B83454688F7A26927417017" ma:contentTypeVersion="11" ma:contentTypeDescription="Create a new document." ma:contentTypeScope="" ma:versionID="8391cf3edf6c6e235a0dd7dd01b5c1c2">
  <xsd:schema xmlns:xsd="http://www.w3.org/2001/XMLSchema" xmlns:xs="http://www.w3.org/2001/XMLSchema" xmlns:p="http://schemas.microsoft.com/office/2006/metadata/properties" xmlns:ns3="9d584b9e-7a7a-4296-a2f3-55ab031a0449" xmlns:ns4="94287b47-00f4-477d-ad52-767a6242bdbf" targetNamespace="http://schemas.microsoft.com/office/2006/metadata/properties" ma:root="true" ma:fieldsID="62e34c1bf7f98d33ec429b2ea8272209" ns3:_="" ns4:_="">
    <xsd:import namespace="9d584b9e-7a7a-4296-a2f3-55ab031a0449"/>
    <xsd:import namespace="94287b47-00f4-477d-ad52-767a6242bdbf"/>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584b9e-7a7a-4296-a2f3-55ab031a04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4287b47-00f4-477d-ad52-767a6242bdb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4A6173E-72C5-4DCD-A23B-B080A88AAB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584b9e-7a7a-4296-a2f3-55ab031a0449"/>
    <ds:schemaRef ds:uri="94287b47-00f4-477d-ad52-767a6242bd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27B8735-F0EA-4174-B62D-31D612D177A1}">
  <ds:schemaRefs>
    <ds:schemaRef ds:uri="http://schemas.microsoft.com/sharepoint/v3/contenttype/forms"/>
  </ds:schemaRefs>
</ds:datastoreItem>
</file>

<file path=customXml/itemProps3.xml><?xml version="1.0" encoding="utf-8"?>
<ds:datastoreItem xmlns:ds="http://schemas.openxmlformats.org/officeDocument/2006/customXml" ds:itemID="{8A5C1F95-128B-4B8C-B84F-A3CBBFAD27DB}">
  <ds:schemaRefs>
    <ds:schemaRef ds:uri="http://schemas.microsoft.com/office/2006/metadata/properties"/>
    <ds:schemaRef ds:uri="http://www.w3.org/XML/1998/namespace"/>
    <ds:schemaRef ds:uri="http://purl.org/dc/terms/"/>
    <ds:schemaRef ds:uri="http://purl.org/dc/dcmitype/"/>
    <ds:schemaRef ds:uri="http://purl.org/dc/elements/1.1/"/>
    <ds:schemaRef ds:uri="http://schemas.microsoft.com/office/2006/documentManagement/types"/>
    <ds:schemaRef ds:uri="http://schemas.openxmlformats.org/package/2006/metadata/core-properties"/>
    <ds:schemaRef ds:uri="http://schemas.microsoft.com/office/infopath/2007/PartnerControls"/>
    <ds:schemaRef ds:uri="94287b47-00f4-477d-ad52-767a6242bdbf"/>
    <ds:schemaRef ds:uri="9d584b9e-7a7a-4296-a2f3-55ab031a0449"/>
  </ds:schemaRefs>
</ds:datastoreItem>
</file>

<file path=docProps/app.xml><?xml version="1.0" encoding="utf-8"?>
<Properties xmlns="http://schemas.openxmlformats.org/officeDocument/2006/extended-properties" xmlns:vt="http://schemas.openxmlformats.org/officeDocument/2006/docPropsVTypes">
  <Template>Lincoln_2012_v2_16x9</Template>
  <TotalTime>44162</TotalTime>
  <Words>495</Words>
  <Application>Microsoft Office PowerPoint</Application>
  <PresentationFormat>Custom</PresentationFormat>
  <Paragraphs>47</Paragraphs>
  <Slides>5</Slides>
  <Notes>2</Notes>
  <HiddenSlides>0</HiddenSlides>
  <MMClips>2</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Lincoln_2012_v2_16x9</vt:lpstr>
      <vt:lpstr>PowerPoint Presentation</vt:lpstr>
      <vt:lpstr>TROPICS Data Addresses Critical Science Questions</vt:lpstr>
      <vt:lpstr>TROPICS Mission Overview</vt:lpstr>
      <vt:lpstr>TROPICS Space Vehicle Overview</vt:lpstr>
      <vt:lpstr>PowerPoint Presentation</vt:lpstr>
    </vt:vector>
  </TitlesOfParts>
  <Company>MIT Lincoln Laboratory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Authorized User</dc:creator>
  <cp:lastModifiedBy>Leslie, Vincent - 0997 - MITLL</cp:lastModifiedBy>
  <cp:revision>454</cp:revision>
  <cp:lastPrinted>2022-07-14T14:15:50Z</cp:lastPrinted>
  <dcterms:created xsi:type="dcterms:W3CDTF">2015-08-25T20:28:02Z</dcterms:created>
  <dcterms:modified xsi:type="dcterms:W3CDTF">2023-08-16T15:49:51Z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0x010100195380AE7B83454688F7A26927417017</vt:lpwstr>
  </property>
</Properties>
</file>