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3" r:id="rId1"/>
    <p:sldMasterId id="2147483720" r:id="rId2"/>
    <p:sldMasterId id="2147483735" r:id="rId3"/>
    <p:sldMasterId id="2147483747" r:id="rId4"/>
  </p:sldMasterIdLst>
  <p:notesMasterIdLst>
    <p:notesMasterId r:id="rId14"/>
  </p:notesMasterIdLst>
  <p:handoutMasterIdLst>
    <p:handoutMasterId r:id="rId15"/>
  </p:handoutMasterIdLst>
  <p:sldIdLst>
    <p:sldId id="256" r:id="rId5"/>
    <p:sldId id="510" r:id="rId6"/>
    <p:sldId id="516" r:id="rId7"/>
    <p:sldId id="566" r:id="rId8"/>
    <p:sldId id="567" r:id="rId9"/>
    <p:sldId id="565" r:id="rId10"/>
    <p:sldId id="444" r:id="rId11"/>
    <p:sldId id="543" r:id="rId12"/>
    <p:sldId id="568"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6">
          <p15:clr>
            <a:srgbClr val="A4A3A4"/>
          </p15:clr>
        </p15:guide>
        <p15:guide id="2" orient="horz" pos="1664">
          <p15:clr>
            <a:srgbClr val="A4A3A4"/>
          </p15:clr>
        </p15:guide>
        <p15:guide id="3" orient="horz" pos="11">
          <p15:clr>
            <a:srgbClr val="A4A3A4"/>
          </p15:clr>
        </p15:guide>
        <p15:guide id="4" pos="5759">
          <p15:clr>
            <a:srgbClr val="A4A3A4"/>
          </p15:clr>
        </p15:guide>
        <p15:guide id="5" pos="28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CEF0FE"/>
    <a:srgbClr val="CB6400"/>
    <a:srgbClr val="FFF2CC"/>
    <a:srgbClr val="6DAA45"/>
    <a:srgbClr val="FFDFFA"/>
    <a:srgbClr val="A3E4FF"/>
    <a:srgbClr val="CCFFCC"/>
    <a:srgbClr val="BC8D06"/>
    <a:srgbClr val="FBCCD3"/>
    <a:srgbClr val="DEDF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91" autoAdjust="0"/>
    <p:restoredTop sz="96530" autoAdjust="0"/>
  </p:normalViewPr>
  <p:slideViewPr>
    <p:cSldViewPr snapToGrid="0" snapToObjects="1">
      <p:cViewPr varScale="1">
        <p:scale>
          <a:sx n="183" d="100"/>
          <a:sy n="183" d="100"/>
        </p:scale>
        <p:origin x="1672" y="192"/>
      </p:cViewPr>
      <p:guideLst>
        <p:guide orient="horz" pos="3026"/>
        <p:guide orient="horz" pos="1664"/>
        <p:guide orient="horz" pos="11"/>
        <p:guide pos="5759"/>
        <p:guide pos="286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DF2216-3C6C-5242-8DB2-4752D4FEC615}" type="datetimeFigureOut">
              <a:rPr lang="en-US" smtClean="0">
                <a:latin typeface="Arial"/>
              </a:rPr>
              <a:pPr/>
              <a:t>8/17/23</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36E00F2-CC6B-3345-A584-44341337AE23}"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2935426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2CD6293C-6F3F-374D-A003-D3E152FC3744}" type="datetimeFigureOut">
              <a:rPr lang="en-US" smtClean="0"/>
              <a:pPr/>
              <a:t>8/17/23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D389288A-BD78-EC48-81B6-C08E556E1607}" type="slidenum">
              <a:rPr lang="en-US" smtClean="0"/>
              <a:pPr/>
              <a:t>‹#›</a:t>
            </a:fld>
            <a:endParaRPr lang="en-US" dirty="0"/>
          </a:p>
        </p:txBody>
      </p:sp>
    </p:spTree>
    <p:extLst>
      <p:ext uri="{BB962C8B-B14F-4D97-AF65-F5344CB8AC3E}">
        <p14:creationId xmlns:p14="http://schemas.microsoft.com/office/powerpoint/2010/main" val="9267602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389288A-BD78-EC48-81B6-C08E556E1607}" type="slidenum">
              <a:rPr lang="en-US" smtClean="0"/>
              <a:pPr/>
              <a:t>2</a:t>
            </a:fld>
            <a:endParaRPr lang="en-US" dirty="0"/>
          </a:p>
        </p:txBody>
      </p:sp>
    </p:spTree>
    <p:extLst>
      <p:ext uri="{BB962C8B-B14F-4D97-AF65-F5344CB8AC3E}">
        <p14:creationId xmlns:p14="http://schemas.microsoft.com/office/powerpoint/2010/main" val="115293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With the SAM mode, we are not only able to see all the major cities but more importantly exceedingly fine variations within the cities. This video is showing actual OCO-3 data collected over the Los Angeles metropolitan area. Note the high CO2 concentrations spanning from downtown Los Angeles to southern LA and Long Beach. This lines up with the I-710 corridor, which is a major trucking route connecting the port of Long Beach to downtown LA</a:t>
            </a:r>
          </a:p>
          <a:p>
            <a:pPr marL="228600" indent="-228600">
              <a:buFont typeface="+mj-lt"/>
              <a:buAutoNum type="arabicPeriod"/>
            </a:pPr>
            <a:r>
              <a:rPr lang="en-US" dirty="0"/>
              <a:t>Being able to resolve these intra-urban CO2 variations has immense implication for identifying sectors that are responsible for CO2 emissions within the city boundary and generating a plan to reduce CO2 emissions. </a:t>
            </a:r>
          </a:p>
          <a:p>
            <a:pPr marL="228600" indent="-228600">
              <a:buFont typeface="+mj-lt"/>
              <a:buAutoNum type="arabicPeriod"/>
            </a:pPr>
            <a:r>
              <a:rPr lang="en-US" dirty="0"/>
              <a:t>There are a slew of studies capturing this now. </a:t>
            </a:r>
          </a:p>
          <a:p>
            <a:pPr marL="228600" indent="-228600">
              <a:buFont typeface="+mj-lt"/>
              <a:buAutoNum type="arabicPeriod"/>
            </a:pPr>
            <a:r>
              <a:rPr lang="en-US" b="1" dirty="0"/>
              <a:t>Bottomline</a:t>
            </a:r>
            <a:r>
              <a:rPr lang="en-US" dirty="0"/>
              <a:t> - </a:t>
            </a:r>
            <a:r>
              <a:rPr lang="en-US" sz="1200" kern="1200" dirty="0">
                <a:solidFill>
                  <a:schemeClr val="tx1"/>
                </a:solidFill>
                <a:effectLst/>
                <a:latin typeface="+mn-lt"/>
                <a:ea typeface="+mn-ea"/>
                <a:cs typeface="+mn-cs"/>
              </a:rPr>
              <a:t>Measurements of atmospheric CO2 at the right scale, the right time is needed for decision making!</a:t>
            </a:r>
          </a:p>
          <a:p>
            <a:endParaRPr lang="en-US" dirty="0"/>
          </a:p>
        </p:txBody>
      </p:sp>
      <p:sp>
        <p:nvSpPr>
          <p:cNvPr id="4" name="Slide Number Placeholder 3"/>
          <p:cNvSpPr>
            <a:spLocks noGrp="1"/>
          </p:cNvSpPr>
          <p:nvPr>
            <p:ph type="sldNum" sz="quarter" idx="5"/>
          </p:nvPr>
        </p:nvSpPr>
        <p:spPr/>
        <p:txBody>
          <a:bodyPr/>
          <a:lstStyle/>
          <a:p>
            <a:fld id="{D389288A-BD78-EC48-81B6-C08E556E1607}" type="slidenum">
              <a:rPr lang="en-US" smtClean="0"/>
              <a:pPr/>
              <a:t>3</a:t>
            </a:fld>
            <a:endParaRPr lang="en-US" dirty="0"/>
          </a:p>
        </p:txBody>
      </p:sp>
    </p:spTree>
    <p:extLst>
      <p:ext uri="{BB962C8B-B14F-4D97-AF65-F5344CB8AC3E}">
        <p14:creationId xmlns:p14="http://schemas.microsoft.com/office/powerpoint/2010/main" val="2252891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A key motivation for the C40 group has been - “</a:t>
            </a:r>
            <a:r>
              <a:rPr lang="en-US" sz="1200" b="0" i="0" u="none" strike="noStrike" cap="none" dirty="0">
                <a:solidFill>
                  <a:schemeClr val="dk1"/>
                </a:solidFill>
                <a:effectLst/>
                <a:latin typeface="Calibri"/>
                <a:ea typeface="Calibri"/>
                <a:cs typeface="Calibri"/>
                <a:sym typeface="Calibri"/>
              </a:rPr>
              <a:t>If all cities with a population over 100,000 took ambitious climate action, they could collectively deliver 40% of emission reductions needed under the Paris Agreement.”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cap="none" dirty="0">
                <a:solidFill>
                  <a:schemeClr val="dk1"/>
                </a:solidFill>
                <a:effectLst/>
                <a:latin typeface="Calibri"/>
                <a:ea typeface="Calibri"/>
                <a:cs typeface="Calibri"/>
                <a:sym typeface="Calibri"/>
              </a:rPr>
              <a:t>The map on the inset shows all the locations participating in this </a:t>
            </a:r>
            <a:r>
              <a:rPr lang="en-US" sz="1200" b="0" i="0" u="none" strike="noStrike" cap="none" dirty="0" err="1">
                <a:solidFill>
                  <a:schemeClr val="dk1"/>
                </a:solidFill>
                <a:effectLst/>
                <a:latin typeface="Calibri"/>
                <a:ea typeface="Calibri"/>
                <a:cs typeface="Calibri"/>
                <a:sym typeface="Calibri"/>
              </a:rPr>
              <a:t>programme</a:t>
            </a:r>
            <a:r>
              <a:rPr lang="en-US" sz="1200" b="0" i="0" u="none" strike="noStrike" cap="none" dirty="0">
                <a:solidFill>
                  <a:schemeClr val="dk1"/>
                </a:solidFill>
                <a:effectLst/>
                <a:latin typeface="Calibri"/>
                <a:ea typeface="Calibri"/>
                <a:cs typeface="Calibri"/>
                <a:sym typeface="Calibri"/>
              </a:rPr>
              <a: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sz="1200" b="0" i="0" u="none" strike="noStrike" cap="none" dirty="0">
                <a:solidFill>
                  <a:schemeClr val="dk1"/>
                </a:solidFill>
                <a:effectLst/>
                <a:latin typeface="Calibri"/>
                <a:ea typeface="Calibri"/>
                <a:cs typeface="Calibri"/>
                <a:sym typeface="Calibri"/>
              </a:rPr>
              <a:t>OCO-3 SAM data is collected over all these cities.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dirty="0"/>
              <a:t>One of the questions we have been interested in – can the OCO-3 SAM data provide a path for independently verifying city emission estimates, setting targets for urban mitigation and assessing mitigation outcomes?</a:t>
            </a:r>
          </a:p>
        </p:txBody>
      </p:sp>
      <p:sp>
        <p:nvSpPr>
          <p:cNvPr id="4" name="Slide Number Placeholder 3"/>
          <p:cNvSpPr>
            <a:spLocks noGrp="1"/>
          </p:cNvSpPr>
          <p:nvPr>
            <p:ph type="sldNum" sz="quarter" idx="5"/>
          </p:nvPr>
        </p:nvSpPr>
        <p:spPr/>
        <p:txBody>
          <a:bodyPr/>
          <a:lstStyle/>
          <a:p>
            <a:fld id="{D389288A-BD78-EC48-81B6-C08E556E1607}" type="slidenum">
              <a:rPr lang="en-US" smtClean="0"/>
              <a:pPr/>
              <a:t>4</a:t>
            </a:fld>
            <a:endParaRPr lang="en-US" dirty="0"/>
          </a:p>
        </p:txBody>
      </p:sp>
    </p:spTree>
    <p:extLst>
      <p:ext uri="{BB962C8B-B14F-4D97-AF65-F5344CB8AC3E}">
        <p14:creationId xmlns:p14="http://schemas.microsoft.com/office/powerpoint/2010/main" val="2127955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4400">
              <a:spcBef>
                <a:spcPts val="800"/>
              </a:spcBef>
              <a:spcAft>
                <a:spcPts val="300"/>
              </a:spcAft>
              <a:buSzPct val="75000"/>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D389288A-BD78-EC48-81B6-C08E556E1607}" type="slidenum">
              <a:rPr lang="en-US" smtClean="0"/>
              <a:pPr/>
              <a:t>5</a:t>
            </a:fld>
            <a:endParaRPr lang="en-US" dirty="0"/>
          </a:p>
        </p:txBody>
      </p:sp>
    </p:spTree>
    <p:extLst>
      <p:ext uri="{BB962C8B-B14F-4D97-AF65-F5344CB8AC3E}">
        <p14:creationId xmlns:p14="http://schemas.microsoft.com/office/powerpoint/2010/main" val="322335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4400">
              <a:spcBef>
                <a:spcPts val="800"/>
              </a:spcBef>
              <a:spcAft>
                <a:spcPts val="300"/>
              </a:spcAft>
              <a:buSzPct val="75000"/>
              <a:buFont typeface="Arial" panose="020B0604020202020204" pitchFamily="34" charset="0"/>
              <a:buNone/>
              <a:defRPr/>
            </a:pPr>
            <a:r>
              <a:rPr lang="en-US" dirty="0"/>
              <a:t>On the first bullet point – </a:t>
            </a:r>
          </a:p>
          <a:p>
            <a:pPr marL="228600" lvl="0" indent="-228600" defTabSz="914400">
              <a:spcBef>
                <a:spcPts val="800"/>
              </a:spcBef>
              <a:spcAft>
                <a:spcPts val="300"/>
              </a:spcAft>
              <a:buSzPct val="75000"/>
              <a:buFont typeface="+mj-lt"/>
              <a:buAutoNum type="arabicPeriod"/>
              <a:defRPr/>
            </a:pPr>
            <a:r>
              <a:rPr lang="en-US" sz="1200" dirty="0">
                <a:solidFill>
                  <a:prstClr val="black"/>
                </a:solidFill>
              </a:rPr>
              <a:t>continuation of global CO</a:t>
            </a:r>
            <a:r>
              <a:rPr lang="en-US" sz="1200" baseline="-25000" dirty="0">
                <a:solidFill>
                  <a:prstClr val="black"/>
                </a:solidFill>
              </a:rPr>
              <a:t>2</a:t>
            </a:r>
            <a:r>
              <a:rPr lang="en-US" sz="1200" dirty="0">
                <a:solidFill>
                  <a:prstClr val="black"/>
                </a:solidFill>
              </a:rPr>
              <a:t> measurements, thereby expanding upon the science made possible by OCO-2</a:t>
            </a:r>
          </a:p>
          <a:p>
            <a:pPr marL="228600" lvl="0" indent="-228600" defTabSz="914400">
              <a:spcBef>
                <a:spcPts val="800"/>
              </a:spcBef>
              <a:spcAft>
                <a:spcPts val="300"/>
              </a:spcAft>
              <a:buSzPct val="75000"/>
              <a:buFont typeface="+mj-lt"/>
              <a:buAutoNum type="arabicPeriod"/>
              <a:defRPr/>
            </a:pPr>
            <a:r>
              <a:rPr lang="en-US" sz="1200" dirty="0">
                <a:solidFill>
                  <a:prstClr val="black"/>
                </a:solidFill>
              </a:rPr>
              <a:t>fundamentally advance how space-based measurements can constrain rapidly changing anthropogenic emissions</a:t>
            </a:r>
          </a:p>
          <a:p>
            <a:pPr marL="0" lvl="0" indent="0" defTabSz="914400">
              <a:spcBef>
                <a:spcPts val="800"/>
              </a:spcBef>
              <a:spcAft>
                <a:spcPts val="300"/>
              </a:spcAft>
              <a:buSzPct val="75000"/>
              <a:buFont typeface="+mj-lt"/>
              <a:buNone/>
              <a:defRPr/>
            </a:pPr>
            <a:endParaRPr lang="en-US" sz="1200" dirty="0">
              <a:solidFill>
                <a:prstClr val="black"/>
              </a:solidFill>
            </a:endParaRPr>
          </a:p>
          <a:p>
            <a:pPr marL="0" lvl="0" indent="0" defTabSz="914400">
              <a:spcBef>
                <a:spcPts val="800"/>
              </a:spcBef>
              <a:spcAft>
                <a:spcPts val="300"/>
              </a:spcAft>
              <a:buSzPct val="75000"/>
              <a:buFont typeface="+mj-lt"/>
              <a:buNone/>
              <a:defRPr/>
            </a:pPr>
            <a:r>
              <a:rPr lang="en-US" dirty="0"/>
              <a:t>On the second bullet point – </a:t>
            </a:r>
            <a:r>
              <a:rPr lang="en-US" sz="1600" dirty="0">
                <a:solidFill>
                  <a:schemeClr val="tx1"/>
                </a:solidFill>
              </a:rPr>
              <a:t>Studies using the SAM mode observations demonstrate that these measurements have the information content and the ability </a:t>
            </a:r>
            <a:r>
              <a:rPr lang="en-US" sz="1600" u="none" dirty="0">
                <a:solidFill>
                  <a:schemeClr val="tx1"/>
                </a:solidFill>
              </a:rPr>
              <a:t>to quantify emission changes </a:t>
            </a:r>
            <a:r>
              <a:rPr lang="en-US" sz="1600" dirty="0">
                <a:solidFill>
                  <a:schemeClr val="tx1"/>
                </a:solidFill>
              </a:rPr>
              <a:t>happening at the urban scale, even at the sectoral level within cities</a:t>
            </a:r>
          </a:p>
          <a:p>
            <a:pPr marL="742950" lvl="1" indent="-285750">
              <a:spcBef>
                <a:spcPts val="600"/>
              </a:spcBef>
              <a:spcAft>
                <a:spcPts val="300"/>
              </a:spcAft>
              <a:buFont typeface="Arial" panose="020B0604020202020204" pitchFamily="34" charset="0"/>
              <a:buChar char="•"/>
            </a:pPr>
            <a:r>
              <a:rPr lang="en-US" sz="1400" dirty="0">
                <a:solidFill>
                  <a:schemeClr val="tx1"/>
                </a:solidFill>
              </a:rPr>
              <a:t>detecting these small changes is a fundamental requirement if we want to boost transparency in carbon accounting and support efforts to reduce anthropogenic emissions</a:t>
            </a:r>
          </a:p>
          <a:p>
            <a:pPr marL="0" lvl="0" indent="0">
              <a:spcBef>
                <a:spcPts val="600"/>
              </a:spcBef>
              <a:spcAft>
                <a:spcPts val="300"/>
              </a:spcAft>
              <a:buFont typeface="Arial" panose="020B0604020202020204" pitchFamily="34" charset="0"/>
              <a:buNone/>
            </a:pPr>
            <a:endParaRPr lang="en-US" dirty="0">
              <a:solidFill>
                <a:schemeClr val="tx1"/>
              </a:solidFill>
            </a:endParaRPr>
          </a:p>
          <a:p>
            <a:pPr marL="0" lvl="0" indent="0">
              <a:spcBef>
                <a:spcPts val="600"/>
              </a:spcBef>
              <a:spcAft>
                <a:spcPts val="300"/>
              </a:spcAft>
              <a:buFont typeface="Arial" panose="020B0604020202020204" pitchFamily="34" charset="0"/>
              <a:buNone/>
            </a:pPr>
            <a:r>
              <a:rPr lang="en-US" dirty="0"/>
              <a:t>On the OCO-3 Status – once we resume operations, we will have good overlap with CO2M and GOSAT-GW as well as other missions that going after the anthropogenic component. And we look forward to working with all those mission teams. </a:t>
            </a:r>
          </a:p>
        </p:txBody>
      </p:sp>
      <p:sp>
        <p:nvSpPr>
          <p:cNvPr id="4" name="Slide Number Placeholder 3"/>
          <p:cNvSpPr>
            <a:spLocks noGrp="1"/>
          </p:cNvSpPr>
          <p:nvPr>
            <p:ph type="sldNum" sz="quarter" idx="5"/>
          </p:nvPr>
        </p:nvSpPr>
        <p:spPr/>
        <p:txBody>
          <a:bodyPr/>
          <a:lstStyle/>
          <a:p>
            <a:fld id="{D389288A-BD78-EC48-81B6-C08E556E1607}" type="slidenum">
              <a:rPr lang="en-US" smtClean="0"/>
              <a:pPr/>
              <a:t>6</a:t>
            </a:fld>
            <a:endParaRPr lang="en-US" dirty="0"/>
          </a:p>
        </p:txBody>
      </p:sp>
    </p:spTree>
    <p:extLst>
      <p:ext uri="{BB962C8B-B14F-4D97-AF65-F5344CB8AC3E}">
        <p14:creationId xmlns:p14="http://schemas.microsoft.com/office/powerpoint/2010/main" val="2158432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D389288A-BD78-EC48-81B6-C08E556E1607}" type="slidenum">
              <a:rPr lang="en-US" smtClean="0"/>
              <a:pPr/>
              <a:t>8</a:t>
            </a:fld>
            <a:endParaRPr lang="en-US" dirty="0"/>
          </a:p>
        </p:txBody>
      </p:sp>
    </p:spTree>
    <p:extLst>
      <p:ext uri="{BB962C8B-B14F-4D97-AF65-F5344CB8AC3E}">
        <p14:creationId xmlns:p14="http://schemas.microsoft.com/office/powerpoint/2010/main" val="65922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D389288A-BD78-EC48-81B6-C08E556E1607}" type="slidenum">
              <a:rPr lang="en-US" smtClean="0"/>
              <a:pPr/>
              <a:t>9</a:t>
            </a:fld>
            <a:endParaRPr lang="en-US" dirty="0"/>
          </a:p>
        </p:txBody>
      </p:sp>
    </p:spTree>
    <p:extLst>
      <p:ext uri="{BB962C8B-B14F-4D97-AF65-F5344CB8AC3E}">
        <p14:creationId xmlns:p14="http://schemas.microsoft.com/office/powerpoint/2010/main" val="571021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w No Image">
    <p:spTree>
      <p:nvGrpSpPr>
        <p:cNvPr id="1" name=""/>
        <p:cNvGrpSpPr/>
        <p:nvPr/>
      </p:nvGrpSpPr>
      <p:grpSpPr>
        <a:xfrm>
          <a:off x="0" y="0"/>
          <a:ext cx="0" cy="0"/>
          <a:chOff x="0" y="0"/>
          <a:chExt cx="0" cy="0"/>
        </a:xfrm>
      </p:grpSpPr>
      <p:sp>
        <p:nvSpPr>
          <p:cNvPr id="10" name="Text Placeholder 20"/>
          <p:cNvSpPr>
            <a:spLocks noGrp="1"/>
          </p:cNvSpPr>
          <p:nvPr>
            <p:ph type="body" sz="quarter" idx="18" hasCustomPrompt="1"/>
          </p:nvPr>
        </p:nvSpPr>
        <p:spPr>
          <a:xfrm>
            <a:off x="914950" y="2472514"/>
            <a:ext cx="7498993" cy="1345448"/>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no Pro" panose="02020502040506020403" pitchFamily="18" charset="0"/>
                <a:cs typeface="Arial"/>
              </a:defRPr>
            </a:lvl1pPr>
          </a:lstStyle>
          <a:p>
            <a:pPr lvl="0"/>
            <a:r>
              <a:rPr lang="en-US" dirty="0"/>
              <a:t>Click to Edit Name(s) of Presenter(s), Directorate/Division and Date</a:t>
            </a:r>
          </a:p>
        </p:txBody>
      </p:sp>
      <p:sp>
        <p:nvSpPr>
          <p:cNvPr id="6" name="Text Placeholder 4"/>
          <p:cNvSpPr>
            <a:spLocks noGrp="1"/>
          </p:cNvSpPr>
          <p:nvPr>
            <p:ph type="body" sz="quarter" idx="3" hasCustomPrompt="1"/>
          </p:nvPr>
        </p:nvSpPr>
        <p:spPr>
          <a:xfrm>
            <a:off x="903833" y="1997176"/>
            <a:ext cx="7524221" cy="475338"/>
          </a:xfrm>
          <a:prstGeom prst="rect">
            <a:avLst/>
          </a:prstGeom>
        </p:spPr>
        <p:txBody>
          <a:bodyPr anchor="t"/>
          <a:lstStyle>
            <a:lvl1pPr marL="0" indent="0">
              <a:buNone/>
              <a:defRPr sz="2400" b="1" baseline="0">
                <a:solidFill>
                  <a:srgbClr val="000000"/>
                </a:solidFill>
                <a:latin typeface="Arno Pro" panose="02020502040506020403" pitchFamily="18" charset="0"/>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pic>
        <p:nvPicPr>
          <p:cNvPr id="5" name="Picture 4"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8096" y="1279484"/>
            <a:ext cx="2833047" cy="607082"/>
          </a:xfrm>
          <a:prstGeom prst="rect">
            <a:avLst/>
          </a:prstGeom>
        </p:spPr>
      </p:pic>
    </p:spTree>
    <p:extLst>
      <p:ext uri="{BB962C8B-B14F-4D97-AF65-F5344CB8AC3E}">
        <p14:creationId xmlns:p14="http://schemas.microsoft.com/office/powerpoint/2010/main" val="4104542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Subhead/Text">
    <p:spTree>
      <p:nvGrpSpPr>
        <p:cNvPr id="1" name=""/>
        <p:cNvGrpSpPr/>
        <p:nvPr/>
      </p:nvGrpSpPr>
      <p:grpSpPr>
        <a:xfrm>
          <a:off x="0" y="0"/>
          <a:ext cx="0" cy="0"/>
          <a:chOff x="0" y="0"/>
          <a:chExt cx="0" cy="0"/>
        </a:xfrm>
      </p:grpSpPr>
      <p:pic>
        <p:nvPicPr>
          <p:cNvPr id="13" name="Picture 12"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l="1808" t="7846" r="74528"/>
          <a:stretch/>
        </p:blipFill>
        <p:spPr>
          <a:xfrm>
            <a:off x="263617" y="242511"/>
            <a:ext cx="509699" cy="425337"/>
          </a:xfrm>
          <a:prstGeom prst="rect">
            <a:avLst/>
          </a:prstGeom>
        </p:spPr>
      </p:pic>
      <p:sp>
        <p:nvSpPr>
          <p:cNvPr id="3" name="Text Placeholder 2"/>
          <p:cNvSpPr>
            <a:spLocks noGrp="1"/>
          </p:cNvSpPr>
          <p:nvPr>
            <p:ph type="body" sz="quarter" idx="17"/>
          </p:nvPr>
        </p:nvSpPr>
        <p:spPr>
          <a:xfrm>
            <a:off x="341297" y="1127272"/>
            <a:ext cx="8572889" cy="3558495"/>
          </a:xfrm>
          <a:prstGeom prst="rect">
            <a:avLst/>
          </a:prstGeom>
        </p:spPr>
        <p:txBody>
          <a:bodyPr vert="horz"/>
          <a:lstStyle>
            <a:lvl1pPr>
              <a:defRPr sz="2000">
                <a:solidFill>
                  <a:schemeClr val="accent5"/>
                </a:solidFill>
                <a:latin typeface="Arial" panose="020B0604020202020204" pitchFamily="34" charset="0"/>
                <a:cs typeface="Arial" panose="020B0604020202020204" pitchFamily="34" charset="0"/>
              </a:defRPr>
            </a:lvl1pPr>
            <a:lvl2pPr>
              <a:defRPr sz="1800">
                <a:solidFill>
                  <a:schemeClr val="accent5"/>
                </a:solidFill>
                <a:latin typeface="Arial" panose="020B0604020202020204" pitchFamily="34" charset="0"/>
                <a:cs typeface="Arial" panose="020B0604020202020204" pitchFamily="34" charset="0"/>
              </a:defRPr>
            </a:lvl2pPr>
            <a:lvl3pPr>
              <a:defRPr sz="1600">
                <a:solidFill>
                  <a:schemeClr val="accent5"/>
                </a:solidFill>
                <a:latin typeface="Arial" panose="020B0604020202020204" pitchFamily="34" charset="0"/>
                <a:cs typeface="Arial" panose="020B0604020202020204" pitchFamily="34" charset="0"/>
              </a:defRPr>
            </a:lvl3pPr>
            <a:lvl4pPr>
              <a:defRPr sz="1400">
                <a:solidFill>
                  <a:schemeClr val="accent5"/>
                </a:solidFill>
                <a:latin typeface="Arial" panose="020B0604020202020204" pitchFamily="34" charset="0"/>
                <a:cs typeface="Arial" panose="020B0604020202020204" pitchFamily="34" charset="0"/>
              </a:defRPr>
            </a:lvl4pPr>
            <a:lvl5pPr>
              <a:defRPr sz="1200">
                <a:solidFill>
                  <a:schemeClr val="accent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ctrTitle" hasCustomPrompt="1"/>
          </p:nvPr>
        </p:nvSpPr>
        <p:spPr>
          <a:xfrm>
            <a:off x="939455" y="219998"/>
            <a:ext cx="7265090" cy="470362"/>
          </a:xfrm>
          <a:prstGeom prst="rect">
            <a:avLst/>
          </a:prstGeom>
        </p:spPr>
        <p:txBody>
          <a:bodyPr anchor="ctr">
            <a:noAutofit/>
          </a:bodyPr>
          <a:lstStyle>
            <a:lvl1pPr algn="l">
              <a:defRPr sz="2400" b="1" i="0" cap="none">
                <a:solidFill>
                  <a:schemeClr val="accent5">
                    <a:lumMod val="75000"/>
                  </a:schemeClr>
                </a:solidFill>
                <a:effectLst/>
                <a:latin typeface="Arial" panose="020B0604020202020204" pitchFamily="34" charset="0"/>
                <a:cs typeface="Arial" panose="020B0604020202020204" pitchFamily="34" charset="0"/>
              </a:defRPr>
            </a:lvl1pPr>
          </a:lstStyle>
          <a:p>
            <a:r>
              <a:rPr lang="en-US" dirty="0"/>
              <a:t>Click to Edit Header</a:t>
            </a:r>
          </a:p>
        </p:txBody>
      </p:sp>
      <p:sp>
        <p:nvSpPr>
          <p:cNvPr id="2" name="Date Placeholder 1"/>
          <p:cNvSpPr>
            <a:spLocks noGrp="1"/>
          </p:cNvSpPr>
          <p:nvPr>
            <p:ph type="dt" sz="half" idx="18"/>
          </p:nvPr>
        </p:nvSpPr>
        <p:spPr>
          <a:xfrm>
            <a:off x="341297" y="4797743"/>
            <a:ext cx="2133600" cy="274637"/>
          </a:xfrm>
        </p:spPr>
        <p:txBody>
          <a:bodyPr vert="horz" lIns="91440" tIns="45720" rIns="91440" bIns="45720" rtlCol="0" anchor="t">
            <a:noAutofit/>
          </a:bodyPr>
          <a:lstStyle>
            <a:lvl1pPr algn="l">
              <a:defRPr lang="en-US" sz="1000" b="1" i="0" kern="500" cap="none" spc="200" smtClean="0">
                <a:solidFill>
                  <a:schemeClr val="tx1"/>
                </a:solidFill>
                <a:latin typeface="Arial"/>
                <a:ea typeface="+mj-ea"/>
                <a:cs typeface="Arial"/>
              </a:defRPr>
            </a:lvl1pPr>
          </a:lstStyle>
          <a:p>
            <a:pPr>
              <a:spcBef>
                <a:spcPct val="0"/>
              </a:spcBef>
            </a:pPr>
            <a:fld id="{1B070853-C00F-D740-A847-B557AB1307F5}" type="datetime1">
              <a:rPr lang="en-US" smtClean="0"/>
              <a:t>8/17/23</a:t>
            </a:fld>
            <a:endParaRPr lang="en-US" dirty="0"/>
          </a:p>
        </p:txBody>
      </p:sp>
      <p:sp>
        <p:nvSpPr>
          <p:cNvPr id="4" name="Footer Placeholder 3"/>
          <p:cNvSpPr>
            <a:spLocks noGrp="1"/>
          </p:cNvSpPr>
          <p:nvPr>
            <p:ph type="ftr" sz="quarter" idx="19"/>
          </p:nvPr>
        </p:nvSpPr>
        <p:spPr>
          <a:xfrm>
            <a:off x="3621901" y="4797743"/>
            <a:ext cx="2895600" cy="274637"/>
          </a:xfrm>
        </p:spPr>
        <p:txBody>
          <a:bodyPr/>
          <a:lstStyle>
            <a:lvl1pPr>
              <a:defRPr sz="1000">
                <a:solidFill>
                  <a:schemeClr val="tx1"/>
                </a:solidFill>
                <a:latin typeface="Arno Pro" panose="02020502040506020403" pitchFamily="18" charset="0"/>
              </a:defRPr>
            </a:lvl1pPr>
          </a:lstStyle>
          <a:p>
            <a:r>
              <a:rPr lang="en-US"/>
              <a:t>abhishek.chatterjee@jpl.nasa.gov</a:t>
            </a:r>
            <a:endParaRPr lang="en-US" dirty="0"/>
          </a:p>
        </p:txBody>
      </p:sp>
      <p:sp>
        <p:nvSpPr>
          <p:cNvPr id="5" name="Slide Number Placeholder 4"/>
          <p:cNvSpPr>
            <a:spLocks noGrp="1"/>
          </p:cNvSpPr>
          <p:nvPr>
            <p:ph type="sldNum" sz="quarter" idx="20"/>
          </p:nvPr>
        </p:nvSpPr>
        <p:spPr>
          <a:xfrm>
            <a:off x="7664506" y="4797743"/>
            <a:ext cx="1249680" cy="274637"/>
          </a:xfrm>
        </p:spPr>
        <p:txBody>
          <a:bodyPr anchor="t">
            <a:noAutofit/>
          </a:bodyPr>
          <a:lstStyle>
            <a:lvl1pPr>
              <a:defRPr lang="en-US" sz="1000" b="1" i="0" kern="500" cap="none" spc="200" smtClean="0">
                <a:solidFill>
                  <a:schemeClr val="tx1"/>
                </a:solidFill>
                <a:latin typeface="Arial"/>
                <a:ea typeface="+mj-ea"/>
                <a:cs typeface="Arial"/>
              </a:defRPr>
            </a:lvl1pPr>
          </a:lstStyle>
          <a:p>
            <a:pPr>
              <a:spcBef>
                <a:spcPct val="0"/>
              </a:spcBef>
            </a:pPr>
            <a:fld id="{95819BC3-7E48-734B-B255-F05E5B733943}" type="slidenum">
              <a:rPr lang="en-US" smtClean="0"/>
              <a:pPr>
                <a:spcBef>
                  <a:spcPct val="0"/>
                </a:spcBef>
              </a:pPr>
              <a:t>‹#›</a:t>
            </a:fld>
            <a:endParaRPr lang="en-US"/>
          </a:p>
        </p:txBody>
      </p:sp>
      <p:sp>
        <p:nvSpPr>
          <p:cNvPr id="6" name="Rectangle 5"/>
          <p:cNvSpPr/>
          <p:nvPr userDrawn="1"/>
        </p:nvSpPr>
        <p:spPr>
          <a:xfrm>
            <a:off x="311573" y="932371"/>
            <a:ext cx="8636480" cy="82926"/>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pic>
        <p:nvPicPr>
          <p:cNvPr id="7" name="Picture 6">
            <a:extLst>
              <a:ext uri="{FF2B5EF4-FFF2-40B4-BE49-F238E27FC236}">
                <a16:creationId xmlns:a16="http://schemas.microsoft.com/office/drawing/2014/main" id="{4F30625B-97B7-1A64-9509-7C06E1C869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70684" y="263620"/>
            <a:ext cx="509699" cy="457200"/>
          </a:xfrm>
          <a:prstGeom prst="rect">
            <a:avLst/>
          </a:prstGeom>
        </p:spPr>
      </p:pic>
    </p:spTree>
    <p:extLst>
      <p:ext uri="{BB962C8B-B14F-4D97-AF65-F5344CB8AC3E}">
        <p14:creationId xmlns:p14="http://schemas.microsoft.com/office/powerpoint/2010/main" val="453064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D24ABD82-75B4-3743-B2B4-F30346039C2D}" type="datetime1">
              <a:rPr lang="en-US" smtClean="0"/>
              <a:t>8/17/23</a:t>
            </a:fld>
            <a:endParaRPr lang="en-US"/>
          </a:p>
        </p:txBody>
      </p:sp>
      <p:sp>
        <p:nvSpPr>
          <p:cNvPr id="4" name="Footer Placeholder 3"/>
          <p:cNvSpPr>
            <a:spLocks noGrp="1"/>
          </p:cNvSpPr>
          <p:nvPr>
            <p:ph type="ftr" sz="quarter" idx="22"/>
          </p:nvPr>
        </p:nvSpPr>
        <p:spPr/>
        <p:txBody>
          <a:bodyPr/>
          <a:lstStyle/>
          <a:p>
            <a:r>
              <a:rPr lang="en-US"/>
              <a:t>abhishek.chatterjee@jpl.nasa.gov</a:t>
            </a:r>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77466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Subhead/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9"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23D75553-4829-0C4B-A0AB-719B62F193F4}" type="datetime1">
              <a:rPr lang="en-US" smtClean="0"/>
              <a:t>8/17/23</a:t>
            </a:fld>
            <a:endParaRPr lang="en-US"/>
          </a:p>
        </p:txBody>
      </p:sp>
      <p:sp>
        <p:nvSpPr>
          <p:cNvPr id="4" name="Footer Placeholder 3"/>
          <p:cNvSpPr>
            <a:spLocks noGrp="1"/>
          </p:cNvSpPr>
          <p:nvPr>
            <p:ph type="ftr" sz="quarter" idx="22"/>
          </p:nvPr>
        </p:nvSpPr>
        <p:spPr/>
        <p:txBody>
          <a:bodyPr/>
          <a:lstStyle/>
          <a:p>
            <a:r>
              <a:rPr lang="en-US"/>
              <a:t>abhishek.chatterjee@jpl.nasa.gov</a:t>
            </a:r>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946036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4"/>
          </p:nvPr>
        </p:nvSpPr>
        <p:spPr/>
        <p:txBody>
          <a:bodyPr/>
          <a:lstStyle/>
          <a:p>
            <a:fld id="{7D8E4EDD-8DAE-D349-9DA3-C82A985B280D}" type="datetime1">
              <a:rPr lang="en-US" smtClean="0"/>
              <a:t>8/17/23</a:t>
            </a:fld>
            <a:endParaRPr lang="en-US"/>
          </a:p>
        </p:txBody>
      </p:sp>
      <p:sp>
        <p:nvSpPr>
          <p:cNvPr id="3" name="Footer Placeholder 2"/>
          <p:cNvSpPr>
            <a:spLocks noGrp="1"/>
          </p:cNvSpPr>
          <p:nvPr>
            <p:ph type="ftr" sz="quarter" idx="15"/>
          </p:nvPr>
        </p:nvSpPr>
        <p:spPr/>
        <p:txBody>
          <a:bodyPr/>
          <a:lstStyle/>
          <a:p>
            <a:r>
              <a:rPr lang="en-US"/>
              <a:t>abhishek.chatterjee@jpl.nasa.gov</a:t>
            </a:r>
          </a:p>
        </p:txBody>
      </p:sp>
      <p:sp>
        <p:nvSpPr>
          <p:cNvPr id="4" name="Slide Number Placeholder 3"/>
          <p:cNvSpPr>
            <a:spLocks noGrp="1"/>
          </p:cNvSpPr>
          <p:nvPr>
            <p:ph type="sldNum" sz="quarter" idx="16"/>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72123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Subhead/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7611B4B6-DF4C-484D-8270-723A8B9796FA}" type="datetime1">
              <a:rPr lang="en-US" smtClean="0"/>
              <a:t>8/17/23</a:t>
            </a:fld>
            <a:endParaRPr lang="en-US"/>
          </a:p>
        </p:txBody>
      </p:sp>
      <p:sp>
        <p:nvSpPr>
          <p:cNvPr id="3" name="Footer Placeholder 2"/>
          <p:cNvSpPr>
            <a:spLocks noGrp="1"/>
          </p:cNvSpPr>
          <p:nvPr>
            <p:ph type="ftr" sz="quarter" idx="16"/>
          </p:nvPr>
        </p:nvSpPr>
        <p:spPr/>
        <p:txBody>
          <a:bodyPr/>
          <a:lstStyle/>
          <a:p>
            <a:r>
              <a:rPr lang="en-US"/>
              <a:t>abhishek.chatterjee@jpl.nasa.gov</a:t>
            </a:r>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608671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DBAFB69F-300F-C045-A5F0-7BC3E07229A5}" type="datetime1">
              <a:rPr lang="en-US" smtClean="0"/>
              <a:t>8/17/23</a:t>
            </a:fld>
            <a:endParaRPr lang="en-US"/>
          </a:p>
        </p:txBody>
      </p:sp>
      <p:sp>
        <p:nvSpPr>
          <p:cNvPr id="3" name="Footer Placeholder 2"/>
          <p:cNvSpPr>
            <a:spLocks noGrp="1"/>
          </p:cNvSpPr>
          <p:nvPr>
            <p:ph type="ftr" sz="quarter" idx="11"/>
          </p:nvPr>
        </p:nvSpPr>
        <p:spPr/>
        <p:txBody>
          <a:bodyPr/>
          <a:lstStyle/>
          <a:p>
            <a:r>
              <a:rPr lang="en-US"/>
              <a:t>abhishek.chatterjee@jpl.nasa.gov</a:t>
            </a:r>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191142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Subhead/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15" name="Content Placeholder 3"/>
          <p:cNvSpPr>
            <a:spLocks noGrp="1"/>
          </p:cNvSpPr>
          <p:nvPr>
            <p:ph sz="quarter" idx="18" hasCustomPrompt="1"/>
          </p:nvPr>
        </p:nvSpPr>
        <p:spPr>
          <a:xfrm>
            <a:off x="934403"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16" name="Content Placeholder 3"/>
          <p:cNvSpPr>
            <a:spLocks noGrp="1"/>
          </p:cNvSpPr>
          <p:nvPr>
            <p:ph sz="quarter" idx="19" hasCustomPrompt="1"/>
          </p:nvPr>
        </p:nvSpPr>
        <p:spPr>
          <a:xfrm>
            <a:off x="4929414"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2" name="Date Placeholder 1"/>
          <p:cNvSpPr>
            <a:spLocks noGrp="1"/>
          </p:cNvSpPr>
          <p:nvPr>
            <p:ph type="dt" sz="half" idx="20"/>
          </p:nvPr>
        </p:nvSpPr>
        <p:spPr/>
        <p:txBody>
          <a:bodyPr/>
          <a:lstStyle/>
          <a:p>
            <a:fld id="{62E508EC-5665-564C-A76C-41FA1756B41D}" type="datetime1">
              <a:rPr lang="en-US" smtClean="0"/>
              <a:t>8/17/23</a:t>
            </a:fld>
            <a:endParaRPr lang="en-US"/>
          </a:p>
        </p:txBody>
      </p:sp>
      <p:sp>
        <p:nvSpPr>
          <p:cNvPr id="3" name="Footer Placeholder 2"/>
          <p:cNvSpPr>
            <a:spLocks noGrp="1"/>
          </p:cNvSpPr>
          <p:nvPr>
            <p:ph type="ftr" sz="quarter" idx="21"/>
          </p:nvPr>
        </p:nvSpPr>
        <p:spPr/>
        <p:txBody>
          <a:bodyPr/>
          <a:lstStyle/>
          <a:p>
            <a:r>
              <a:rPr lang="en-US"/>
              <a:t>abhishek.chatterjee@jpl.nasa.gov</a:t>
            </a:r>
          </a:p>
        </p:txBody>
      </p:sp>
      <p:sp>
        <p:nvSpPr>
          <p:cNvPr id="4" name="Slide Number Placeholder 3"/>
          <p:cNvSpPr>
            <a:spLocks noGrp="1"/>
          </p:cNvSpPr>
          <p:nvPr>
            <p:ph type="sldNum" sz="quarter" idx="22"/>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9905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3B799-9D00-3542-BFFE-4E404F3D2A04}" type="datetime1">
              <a:rPr lang="en-US" smtClean="0"/>
              <a:t>8/17/23</a:t>
            </a:fld>
            <a:endParaRPr lang="en-US"/>
          </a:p>
        </p:txBody>
      </p:sp>
      <p:sp>
        <p:nvSpPr>
          <p:cNvPr id="3" name="Footer Placeholder 2"/>
          <p:cNvSpPr>
            <a:spLocks noGrp="1"/>
          </p:cNvSpPr>
          <p:nvPr>
            <p:ph type="ftr" sz="quarter" idx="11"/>
          </p:nvPr>
        </p:nvSpPr>
        <p:spPr/>
        <p:txBody>
          <a:bodyPr/>
          <a:lstStyle/>
          <a:p>
            <a:r>
              <a:rPr lang="en-US"/>
              <a:t>abhishek.chatterjee@jpl.nasa.gov</a:t>
            </a:r>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6"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940929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0" y="2239365"/>
            <a:ext cx="9144000" cy="664770"/>
          </a:xfrm>
          <a:prstGeom prst="rect">
            <a:avLst/>
          </a:prstGeom>
        </p:spPr>
        <p:txBody>
          <a:bodyPr anchor="ctr"/>
          <a:lstStyle>
            <a:lvl1pPr marL="0" indent="0" algn="ctr">
              <a:buNone/>
              <a:defRPr sz="2800" b="0" i="0" baseline="0">
                <a:solidFill>
                  <a:schemeClr val="accent5">
                    <a:lumMod val="7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Chapter Divider</a:t>
            </a:r>
          </a:p>
        </p:txBody>
      </p:sp>
      <p:sp>
        <p:nvSpPr>
          <p:cNvPr id="8" name="Rectangle 7"/>
          <p:cNvSpPr/>
          <p:nvPr userDrawn="1"/>
        </p:nvSpPr>
        <p:spPr>
          <a:xfrm>
            <a:off x="341298" y="932370"/>
            <a:ext cx="8572889" cy="83631"/>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5" name="TextBox 14"/>
          <p:cNvSpPr txBox="1"/>
          <p:nvPr userDrawn="1"/>
        </p:nvSpPr>
        <p:spPr>
          <a:xfrm>
            <a:off x="5893115" y="156956"/>
            <a:ext cx="3085397" cy="688528"/>
          </a:xfrm>
          <a:prstGeom prst="rect">
            <a:avLst/>
          </a:prstGeom>
          <a:solidFill>
            <a:schemeClr val="accent5"/>
          </a:solidFill>
          <a:effectLst>
            <a:softEdge rad="76200"/>
          </a:effectLst>
        </p:spPr>
        <p:txBody>
          <a:bodyPr wrap="square" rtlCol="0" anchor="ctr" anchorCtr="0">
            <a:noAutofit/>
          </a:bodyPr>
          <a:lstStyle/>
          <a:p>
            <a:pPr algn="l"/>
            <a:r>
              <a:rPr lang="en-US" sz="1600" b="1" dirty="0">
                <a:solidFill>
                  <a:schemeClr val="bg1"/>
                </a:solidFill>
                <a:effectLst>
                  <a:outerShdw blurRad="38100" dist="38100" dir="2700000" algn="tl">
                    <a:srgbClr val="000000">
                      <a:alpha val="43137"/>
                    </a:srgbClr>
                  </a:outerShdw>
                </a:effectLst>
                <a:latin typeface="Arno Pro" panose="02020502040506020403" pitchFamily="18" charset="0"/>
              </a:rPr>
              <a:t> OCO-3</a:t>
            </a:r>
          </a:p>
          <a:p>
            <a:pPr algn="l"/>
            <a:r>
              <a:rPr lang="en-US" sz="1400" dirty="0">
                <a:solidFill>
                  <a:schemeClr val="bg1"/>
                </a:solidFill>
                <a:effectLst>
                  <a:outerShdw blurRad="38100" dist="38100" dir="2700000" algn="tl">
                    <a:srgbClr val="000000">
                      <a:alpha val="43137"/>
                    </a:srgbClr>
                  </a:outerShdw>
                </a:effectLst>
                <a:latin typeface="Arno Pro" panose="02020502040506020403" pitchFamily="18" charset="0"/>
              </a:rPr>
              <a:t> </a:t>
            </a:r>
            <a:r>
              <a:rPr lang="en-US" sz="1200" dirty="0">
                <a:solidFill>
                  <a:schemeClr val="bg1"/>
                </a:solidFill>
                <a:effectLst>
                  <a:outerShdw blurRad="38100" dist="38100" dir="2700000" algn="tl">
                    <a:srgbClr val="000000">
                      <a:alpha val="43137"/>
                    </a:srgbClr>
                  </a:outerShdw>
                </a:effectLst>
                <a:latin typeface="Arno Pro" panose="02020502040506020403" pitchFamily="18" charset="0"/>
              </a:rPr>
              <a:t>2023 Earth Science Senior Review</a:t>
            </a:r>
          </a:p>
        </p:txBody>
      </p:sp>
      <p:pic>
        <p:nvPicPr>
          <p:cNvPr id="17" name="Picture 16"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r="74528"/>
          <a:stretch/>
        </p:blipFill>
        <p:spPr>
          <a:xfrm>
            <a:off x="8217802" y="215000"/>
            <a:ext cx="645211" cy="542794"/>
          </a:xfrm>
          <a:prstGeom prst="rect">
            <a:avLst/>
          </a:prstGeom>
        </p:spPr>
      </p:pic>
    </p:spTree>
    <p:extLst>
      <p:ext uri="{BB962C8B-B14F-4D97-AF65-F5344CB8AC3E}">
        <p14:creationId xmlns:p14="http://schemas.microsoft.com/office/powerpoint/2010/main" val="792422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77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 Subhead w No Image">
    <p:spTree>
      <p:nvGrpSpPr>
        <p:cNvPr id="1" name=""/>
        <p:cNvGrpSpPr/>
        <p:nvPr/>
      </p:nvGrpSpPr>
      <p:grpSpPr>
        <a:xfrm>
          <a:off x="0" y="0"/>
          <a:ext cx="0" cy="0"/>
          <a:chOff x="0" y="0"/>
          <a:chExt cx="0" cy="0"/>
        </a:xfrm>
      </p:grpSpPr>
      <p:sp>
        <p:nvSpPr>
          <p:cNvPr id="9" name="Text Placeholder 4"/>
          <p:cNvSpPr>
            <a:spLocks noGrp="1"/>
          </p:cNvSpPr>
          <p:nvPr>
            <p:ph type="body" sz="quarter" idx="3" hasCustomPrompt="1"/>
          </p:nvPr>
        </p:nvSpPr>
        <p:spPr>
          <a:xfrm>
            <a:off x="903833" y="1997176"/>
            <a:ext cx="7524221" cy="475338"/>
          </a:xfrm>
          <a:prstGeom prst="rect">
            <a:avLst/>
          </a:prstGeom>
        </p:spPr>
        <p:txBody>
          <a:bodyPr anchor="t"/>
          <a:lstStyle>
            <a:lvl1pPr marL="0" indent="0">
              <a:buNone/>
              <a:defRPr sz="2400" b="1" baseline="0">
                <a:solidFill>
                  <a:srgbClr val="000000"/>
                </a:solidFill>
                <a:latin typeface="Arno Pro" panose="02020502040506020403" pitchFamily="18" charset="0"/>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
        <p:nvSpPr>
          <p:cNvPr id="10" name="Text Placeholder 20"/>
          <p:cNvSpPr>
            <a:spLocks noGrp="1"/>
          </p:cNvSpPr>
          <p:nvPr>
            <p:ph type="body" sz="quarter" idx="18" hasCustomPrompt="1"/>
          </p:nvPr>
        </p:nvSpPr>
        <p:spPr>
          <a:xfrm>
            <a:off x="914950" y="2858272"/>
            <a:ext cx="7498993" cy="1345448"/>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no Pro" panose="02020502040506020403" pitchFamily="18" charset="0"/>
                <a:cs typeface="Arial"/>
              </a:defRPr>
            </a:lvl1pPr>
          </a:lstStyle>
          <a:p>
            <a:pPr lvl="0"/>
            <a:r>
              <a:rPr lang="en-US" dirty="0"/>
              <a:t>Click to Edit Name(s) of Presenter(s), Directorate/Division and Date</a:t>
            </a:r>
          </a:p>
        </p:txBody>
      </p:sp>
      <p:sp>
        <p:nvSpPr>
          <p:cNvPr id="6" name="Text Placeholder 20"/>
          <p:cNvSpPr>
            <a:spLocks noGrp="1"/>
          </p:cNvSpPr>
          <p:nvPr>
            <p:ph type="body" sz="quarter" idx="20" hasCustomPrompt="1"/>
          </p:nvPr>
        </p:nvSpPr>
        <p:spPr>
          <a:xfrm>
            <a:off x="903833" y="2411554"/>
            <a:ext cx="7498993" cy="312363"/>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1" baseline="0">
                <a:solidFill>
                  <a:srgbClr val="000000"/>
                </a:solidFill>
                <a:latin typeface="Arno Pro" panose="02020502040506020403" pitchFamily="18" charset="0"/>
                <a:cs typeface="Arial"/>
              </a:defRPr>
            </a:lvl1pPr>
          </a:lstStyle>
          <a:p>
            <a:pPr lvl="0"/>
            <a:r>
              <a:rPr lang="en-US" dirty="0"/>
              <a:t>Click to Edit Subhead</a:t>
            </a:r>
          </a:p>
        </p:txBody>
      </p:sp>
      <p:pic>
        <p:nvPicPr>
          <p:cNvPr id="8" name="Picture 7"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8096" y="1279484"/>
            <a:ext cx="2833047" cy="607082"/>
          </a:xfrm>
          <a:prstGeom prst="rect">
            <a:avLst/>
          </a:prstGeom>
        </p:spPr>
      </p:pic>
    </p:spTree>
    <p:extLst>
      <p:ext uri="{BB962C8B-B14F-4D97-AF65-F5344CB8AC3E}">
        <p14:creationId xmlns:p14="http://schemas.microsoft.com/office/powerpoint/2010/main" val="616393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ver w Square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700" y="0"/>
            <a:ext cx="5140325" cy="5143500"/>
          </a:xfrm>
          <a:prstGeom prst="rect">
            <a:avLst/>
          </a:prstGeom>
        </p:spPr>
        <p:txBody>
          <a:bodyPr vert="horz" anchor="ctr"/>
          <a:lstStyle>
            <a:lvl1pPr marL="0" indent="0" algn="ctr">
              <a:buNone/>
              <a:defRPr sz="1400"/>
            </a:lvl1pPr>
          </a:lstStyle>
          <a:p>
            <a:r>
              <a:rPr lang="en-US"/>
              <a:t>Click icon to add picture</a:t>
            </a:r>
            <a:endParaRPr lang="en-US" dirty="0"/>
          </a:p>
        </p:txBody>
      </p:sp>
      <p:sp>
        <p:nvSpPr>
          <p:cNvPr id="7" name="Text Placeholder 4"/>
          <p:cNvSpPr>
            <a:spLocks noGrp="1"/>
          </p:cNvSpPr>
          <p:nvPr>
            <p:ph type="body" sz="quarter" idx="3" hasCustomPrompt="1"/>
          </p:nvPr>
        </p:nvSpPr>
        <p:spPr>
          <a:xfrm>
            <a:off x="5127624" y="1210733"/>
            <a:ext cx="4016375" cy="496147"/>
          </a:xfrm>
          <a:prstGeom prst="rect">
            <a:avLst/>
          </a:prstGeom>
        </p:spPr>
        <p:txBody>
          <a:bodyPr anchor="t"/>
          <a:lstStyle>
            <a:lvl1pPr marL="0" indent="0" algn="ctr">
              <a:lnSpc>
                <a:spcPct val="100000"/>
              </a:lnSpc>
              <a:buNone/>
              <a:defRPr sz="2400" b="1" baseline="0">
                <a:solidFill>
                  <a:srgbClr val="00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Presentation Title</a:t>
            </a:r>
          </a:p>
        </p:txBody>
      </p:sp>
      <p:sp>
        <p:nvSpPr>
          <p:cNvPr id="9" name="Text Placeholder 20"/>
          <p:cNvSpPr>
            <a:spLocks noGrp="1"/>
          </p:cNvSpPr>
          <p:nvPr>
            <p:ph type="body" sz="quarter" idx="19" hasCustomPrompt="1"/>
          </p:nvPr>
        </p:nvSpPr>
        <p:spPr>
          <a:xfrm>
            <a:off x="5127623" y="1735952"/>
            <a:ext cx="4016375" cy="1000129"/>
          </a:xfrm>
          <a:prstGeom prst="rect">
            <a:avLst/>
          </a:prstGeom>
        </p:spPr>
        <p:txBody>
          <a:bodyP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ial"/>
                <a:cs typeface="Arial"/>
              </a:defRPr>
            </a:lvl1pPr>
          </a:lstStyle>
          <a:p>
            <a:pPr lvl="0"/>
            <a:r>
              <a:rPr lang="en-US" dirty="0"/>
              <a:t>Click to Edit Name(s) of Presenter(s)</a:t>
            </a:r>
          </a:p>
          <a:p>
            <a:pPr lvl="0"/>
            <a:r>
              <a:rPr lang="en-US" dirty="0"/>
              <a:t>Click to Edit Directorate, Division or Group</a:t>
            </a:r>
          </a:p>
          <a:p>
            <a:pPr marL="0" marR="0" lvl="0" indent="0" algn="ctr" defTabSz="457200" rtl="0" eaLnBrk="1" fontAlgn="auto" latinLnBrk="0" hangingPunct="1">
              <a:lnSpc>
                <a:spcPct val="100000"/>
              </a:lnSpc>
              <a:spcBef>
                <a:spcPct val="20000"/>
              </a:spcBef>
              <a:spcAft>
                <a:spcPts val="0"/>
              </a:spcAft>
              <a:buClrTx/>
              <a:buSzTx/>
              <a:buFontTx/>
              <a:buNone/>
              <a:tabLst/>
              <a:defRPr/>
            </a:pPr>
            <a:r>
              <a:rPr lang="en-US" dirty="0"/>
              <a:t>Click to Edit Date</a:t>
            </a:r>
          </a:p>
        </p:txBody>
      </p:sp>
      <p:pic>
        <p:nvPicPr>
          <p:cNvPr id="10" name="Picture 9"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2477" y="4277360"/>
            <a:ext cx="2833047" cy="607082"/>
          </a:xfrm>
          <a:prstGeom prst="rect">
            <a:avLst/>
          </a:prstGeom>
        </p:spPr>
      </p:pic>
    </p:spTree>
    <p:extLst>
      <p:ext uri="{BB962C8B-B14F-4D97-AF65-F5344CB8AC3E}">
        <p14:creationId xmlns:p14="http://schemas.microsoft.com/office/powerpoint/2010/main" val="2582637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5F01-0C50-94EB-A429-359F7B23EA4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834F04F-73C6-3F1F-D98B-160442DA07F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353018B-D90F-E498-439C-309503555CA4}"/>
              </a:ext>
            </a:extLst>
          </p:cNvPr>
          <p:cNvSpPr>
            <a:spLocks noGrp="1"/>
          </p:cNvSpPr>
          <p:nvPr>
            <p:ph type="dt" sz="half" idx="10"/>
          </p:nvPr>
        </p:nvSpPr>
        <p:spPr/>
        <p:txBody>
          <a:bodyPr/>
          <a:lstStyle/>
          <a:p>
            <a:fld id="{9397C362-6047-4048-BE4C-3569125443DD}" type="datetime1">
              <a:rPr lang="en-US" smtClean="0"/>
              <a:t>8/17/23</a:t>
            </a:fld>
            <a:endParaRPr lang="en-US"/>
          </a:p>
        </p:txBody>
      </p:sp>
      <p:sp>
        <p:nvSpPr>
          <p:cNvPr id="5" name="Footer Placeholder 4">
            <a:extLst>
              <a:ext uri="{FF2B5EF4-FFF2-40B4-BE49-F238E27FC236}">
                <a16:creationId xmlns:a16="http://schemas.microsoft.com/office/drawing/2014/main" id="{C110857E-37CE-593E-2BAF-77A4977E3702}"/>
              </a:ext>
            </a:extLst>
          </p:cNvPr>
          <p:cNvSpPr>
            <a:spLocks noGrp="1"/>
          </p:cNvSpPr>
          <p:nvPr>
            <p:ph type="ftr" sz="quarter" idx="11"/>
          </p:nvPr>
        </p:nvSpPr>
        <p:spPr/>
        <p:txBody>
          <a:bodyPr/>
          <a:lstStyle/>
          <a:p>
            <a:r>
              <a:rPr lang="en-US"/>
              <a:t>abhishek.chatterjee@jpl.nasa.gov</a:t>
            </a:r>
          </a:p>
        </p:txBody>
      </p:sp>
      <p:sp>
        <p:nvSpPr>
          <p:cNvPr id="6" name="Slide Number Placeholder 5">
            <a:extLst>
              <a:ext uri="{FF2B5EF4-FFF2-40B4-BE49-F238E27FC236}">
                <a16:creationId xmlns:a16="http://schemas.microsoft.com/office/drawing/2014/main" id="{BBC0CD23-F6FA-4206-B367-03E0CE6EF754}"/>
              </a:ext>
            </a:extLst>
          </p:cNvPr>
          <p:cNvSpPr>
            <a:spLocks noGrp="1"/>
          </p:cNvSpPr>
          <p:nvPr>
            <p:ph type="sldNum" sz="quarter" idx="12"/>
          </p:nvPr>
        </p:nvSpPr>
        <p:spPr/>
        <p:txBody>
          <a:bodyPr/>
          <a:lstStyle/>
          <a:p>
            <a:fld id="{3E3A19BA-AF2F-6241-A84F-94BE7984C440}" type="slidenum">
              <a:rPr lang="en-US" smtClean="0"/>
              <a:t>‹#›</a:t>
            </a:fld>
            <a:endParaRPr lang="en-US"/>
          </a:p>
        </p:txBody>
      </p:sp>
    </p:spTree>
    <p:extLst>
      <p:ext uri="{BB962C8B-B14F-4D97-AF65-F5344CB8AC3E}">
        <p14:creationId xmlns:p14="http://schemas.microsoft.com/office/powerpoint/2010/main" val="579270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07F0-1FD8-3475-691D-C758177305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548F6-554B-8D19-8736-D491903D29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95C6A-AD81-8F88-86CE-C1BCC7EBC8C8}"/>
              </a:ext>
            </a:extLst>
          </p:cNvPr>
          <p:cNvSpPr>
            <a:spLocks noGrp="1"/>
          </p:cNvSpPr>
          <p:nvPr>
            <p:ph type="dt" sz="half" idx="10"/>
          </p:nvPr>
        </p:nvSpPr>
        <p:spPr/>
        <p:txBody>
          <a:bodyPr/>
          <a:lstStyle/>
          <a:p>
            <a:fld id="{6B4BDE6E-888A-9C47-BE95-C8CBC767A887}" type="datetime1">
              <a:rPr lang="en-US" smtClean="0"/>
              <a:t>8/17/23</a:t>
            </a:fld>
            <a:endParaRPr lang="en-US"/>
          </a:p>
        </p:txBody>
      </p:sp>
      <p:sp>
        <p:nvSpPr>
          <p:cNvPr id="5" name="Footer Placeholder 4">
            <a:extLst>
              <a:ext uri="{FF2B5EF4-FFF2-40B4-BE49-F238E27FC236}">
                <a16:creationId xmlns:a16="http://schemas.microsoft.com/office/drawing/2014/main" id="{45BADF9F-EED2-1904-08CC-5BE82D51E4D5}"/>
              </a:ext>
            </a:extLst>
          </p:cNvPr>
          <p:cNvSpPr>
            <a:spLocks noGrp="1"/>
          </p:cNvSpPr>
          <p:nvPr>
            <p:ph type="ftr" sz="quarter" idx="11"/>
          </p:nvPr>
        </p:nvSpPr>
        <p:spPr/>
        <p:txBody>
          <a:bodyPr/>
          <a:lstStyle/>
          <a:p>
            <a:r>
              <a:rPr lang="en-US"/>
              <a:t>abhishek.chatterjee@jpl.nasa.gov</a:t>
            </a:r>
          </a:p>
        </p:txBody>
      </p:sp>
      <p:sp>
        <p:nvSpPr>
          <p:cNvPr id="6" name="Slide Number Placeholder 5">
            <a:extLst>
              <a:ext uri="{FF2B5EF4-FFF2-40B4-BE49-F238E27FC236}">
                <a16:creationId xmlns:a16="http://schemas.microsoft.com/office/drawing/2014/main" id="{DE2DDAEE-7CD8-7FB6-B8DD-544B2BE9D22C}"/>
              </a:ext>
            </a:extLst>
          </p:cNvPr>
          <p:cNvSpPr>
            <a:spLocks noGrp="1"/>
          </p:cNvSpPr>
          <p:nvPr>
            <p:ph type="sldNum" sz="quarter" idx="12"/>
          </p:nvPr>
        </p:nvSpPr>
        <p:spPr/>
        <p:txBody>
          <a:bodyPr/>
          <a:lstStyle/>
          <a:p>
            <a:fld id="{3E3A19BA-AF2F-6241-A84F-94BE7984C440}" type="slidenum">
              <a:rPr lang="en-US" smtClean="0"/>
              <a:t>‹#›</a:t>
            </a:fld>
            <a:endParaRPr lang="en-US"/>
          </a:p>
        </p:txBody>
      </p:sp>
    </p:spTree>
    <p:extLst>
      <p:ext uri="{BB962C8B-B14F-4D97-AF65-F5344CB8AC3E}">
        <p14:creationId xmlns:p14="http://schemas.microsoft.com/office/powerpoint/2010/main" val="2879134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67DD-301E-CCAF-37A7-A71D9417667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6B961EC-E7A7-247B-1C24-C3E595C9A98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3D07E0-393A-2206-0689-C476A562542E}"/>
              </a:ext>
            </a:extLst>
          </p:cNvPr>
          <p:cNvSpPr>
            <a:spLocks noGrp="1"/>
          </p:cNvSpPr>
          <p:nvPr>
            <p:ph type="dt" sz="half" idx="10"/>
          </p:nvPr>
        </p:nvSpPr>
        <p:spPr/>
        <p:txBody>
          <a:bodyPr/>
          <a:lstStyle/>
          <a:p>
            <a:fld id="{2ACAC4EE-2E68-AF4D-9B5B-F6F504523A34}" type="datetime1">
              <a:rPr lang="en-US" smtClean="0"/>
              <a:t>8/17/23</a:t>
            </a:fld>
            <a:endParaRPr lang="en-US"/>
          </a:p>
        </p:txBody>
      </p:sp>
      <p:sp>
        <p:nvSpPr>
          <p:cNvPr id="5" name="Footer Placeholder 4">
            <a:extLst>
              <a:ext uri="{FF2B5EF4-FFF2-40B4-BE49-F238E27FC236}">
                <a16:creationId xmlns:a16="http://schemas.microsoft.com/office/drawing/2014/main" id="{07B3BEDA-6B89-41FB-38C2-EE1B40DA5E14}"/>
              </a:ext>
            </a:extLst>
          </p:cNvPr>
          <p:cNvSpPr>
            <a:spLocks noGrp="1"/>
          </p:cNvSpPr>
          <p:nvPr>
            <p:ph type="ftr" sz="quarter" idx="11"/>
          </p:nvPr>
        </p:nvSpPr>
        <p:spPr/>
        <p:txBody>
          <a:bodyPr/>
          <a:lstStyle/>
          <a:p>
            <a:r>
              <a:rPr lang="en-US"/>
              <a:t>abhishek.chatterjee@jpl.nasa.gov</a:t>
            </a:r>
          </a:p>
        </p:txBody>
      </p:sp>
      <p:sp>
        <p:nvSpPr>
          <p:cNvPr id="6" name="Slide Number Placeholder 5">
            <a:extLst>
              <a:ext uri="{FF2B5EF4-FFF2-40B4-BE49-F238E27FC236}">
                <a16:creationId xmlns:a16="http://schemas.microsoft.com/office/drawing/2014/main" id="{FF980643-297A-BA64-2380-9B865B3563DD}"/>
              </a:ext>
            </a:extLst>
          </p:cNvPr>
          <p:cNvSpPr>
            <a:spLocks noGrp="1"/>
          </p:cNvSpPr>
          <p:nvPr>
            <p:ph type="sldNum" sz="quarter" idx="12"/>
          </p:nvPr>
        </p:nvSpPr>
        <p:spPr/>
        <p:txBody>
          <a:bodyPr/>
          <a:lstStyle/>
          <a:p>
            <a:fld id="{3E3A19BA-AF2F-6241-A84F-94BE7984C440}" type="slidenum">
              <a:rPr lang="en-US" smtClean="0"/>
              <a:t>‹#›</a:t>
            </a:fld>
            <a:endParaRPr lang="en-US"/>
          </a:p>
        </p:txBody>
      </p:sp>
    </p:spTree>
    <p:extLst>
      <p:ext uri="{BB962C8B-B14F-4D97-AF65-F5344CB8AC3E}">
        <p14:creationId xmlns:p14="http://schemas.microsoft.com/office/powerpoint/2010/main" val="746637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F9CBE-AAFD-30D8-7E74-8FFFCB122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B9883-D87A-F0B4-5F17-85B64FBD5E5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CC02E-751C-7246-12BA-1C507AF26605}"/>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673DE9-83D2-62EF-6C00-B984FFC8DE75}"/>
              </a:ext>
            </a:extLst>
          </p:cNvPr>
          <p:cNvSpPr>
            <a:spLocks noGrp="1"/>
          </p:cNvSpPr>
          <p:nvPr>
            <p:ph type="dt" sz="half" idx="10"/>
          </p:nvPr>
        </p:nvSpPr>
        <p:spPr/>
        <p:txBody>
          <a:bodyPr/>
          <a:lstStyle/>
          <a:p>
            <a:fld id="{8B6F1A9D-66B0-2A41-9472-DA78464DC77C}" type="datetime1">
              <a:rPr lang="en-US" smtClean="0"/>
              <a:t>8/17/23</a:t>
            </a:fld>
            <a:endParaRPr lang="en-US"/>
          </a:p>
        </p:txBody>
      </p:sp>
      <p:sp>
        <p:nvSpPr>
          <p:cNvPr id="6" name="Footer Placeholder 5">
            <a:extLst>
              <a:ext uri="{FF2B5EF4-FFF2-40B4-BE49-F238E27FC236}">
                <a16:creationId xmlns:a16="http://schemas.microsoft.com/office/drawing/2014/main" id="{D76B3368-555A-163A-95E3-443267D86EF0}"/>
              </a:ext>
            </a:extLst>
          </p:cNvPr>
          <p:cNvSpPr>
            <a:spLocks noGrp="1"/>
          </p:cNvSpPr>
          <p:nvPr>
            <p:ph type="ftr" sz="quarter" idx="11"/>
          </p:nvPr>
        </p:nvSpPr>
        <p:spPr/>
        <p:txBody>
          <a:bodyPr/>
          <a:lstStyle/>
          <a:p>
            <a:r>
              <a:rPr lang="en-US"/>
              <a:t>abhishek.chatterjee@jpl.nasa.gov</a:t>
            </a:r>
          </a:p>
        </p:txBody>
      </p:sp>
      <p:sp>
        <p:nvSpPr>
          <p:cNvPr id="7" name="Slide Number Placeholder 6">
            <a:extLst>
              <a:ext uri="{FF2B5EF4-FFF2-40B4-BE49-F238E27FC236}">
                <a16:creationId xmlns:a16="http://schemas.microsoft.com/office/drawing/2014/main" id="{9186B3F1-E8CF-05CB-2001-B8E6BD765634}"/>
              </a:ext>
            </a:extLst>
          </p:cNvPr>
          <p:cNvSpPr>
            <a:spLocks noGrp="1"/>
          </p:cNvSpPr>
          <p:nvPr>
            <p:ph type="sldNum" sz="quarter" idx="12"/>
          </p:nvPr>
        </p:nvSpPr>
        <p:spPr/>
        <p:txBody>
          <a:bodyPr/>
          <a:lstStyle/>
          <a:p>
            <a:fld id="{3E3A19BA-AF2F-6241-A84F-94BE7984C440}" type="slidenum">
              <a:rPr lang="en-US" smtClean="0"/>
              <a:t>‹#›</a:t>
            </a:fld>
            <a:endParaRPr lang="en-US"/>
          </a:p>
        </p:txBody>
      </p:sp>
    </p:spTree>
    <p:extLst>
      <p:ext uri="{BB962C8B-B14F-4D97-AF65-F5344CB8AC3E}">
        <p14:creationId xmlns:p14="http://schemas.microsoft.com/office/powerpoint/2010/main" val="3120067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C7EB5-ABC0-0358-3C06-1B53D1B4799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1E5DA-28B2-163D-C7EF-35AEBCCAEC6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326D914-A22D-9087-1902-55431E29E60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FDDA25-0EF9-03D3-0A67-72734D4F191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2C8E888-32F4-D415-7A10-5D71805ED22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76EA27-C192-54F3-0CCA-FA6B8A3F3E4F}"/>
              </a:ext>
            </a:extLst>
          </p:cNvPr>
          <p:cNvSpPr>
            <a:spLocks noGrp="1"/>
          </p:cNvSpPr>
          <p:nvPr>
            <p:ph type="dt" sz="half" idx="10"/>
          </p:nvPr>
        </p:nvSpPr>
        <p:spPr/>
        <p:txBody>
          <a:bodyPr/>
          <a:lstStyle/>
          <a:p>
            <a:fld id="{06F415E5-B995-9549-8562-F8A448DA71F8}" type="datetime1">
              <a:rPr lang="en-US" smtClean="0"/>
              <a:t>8/17/23</a:t>
            </a:fld>
            <a:endParaRPr lang="en-US"/>
          </a:p>
        </p:txBody>
      </p:sp>
      <p:sp>
        <p:nvSpPr>
          <p:cNvPr id="8" name="Footer Placeholder 7">
            <a:extLst>
              <a:ext uri="{FF2B5EF4-FFF2-40B4-BE49-F238E27FC236}">
                <a16:creationId xmlns:a16="http://schemas.microsoft.com/office/drawing/2014/main" id="{10CF8801-553A-28D8-AA24-1B065CCBFFA7}"/>
              </a:ext>
            </a:extLst>
          </p:cNvPr>
          <p:cNvSpPr>
            <a:spLocks noGrp="1"/>
          </p:cNvSpPr>
          <p:nvPr>
            <p:ph type="ftr" sz="quarter" idx="11"/>
          </p:nvPr>
        </p:nvSpPr>
        <p:spPr/>
        <p:txBody>
          <a:bodyPr/>
          <a:lstStyle/>
          <a:p>
            <a:r>
              <a:rPr lang="en-US"/>
              <a:t>abhishek.chatterjee@jpl.nasa.gov</a:t>
            </a:r>
          </a:p>
        </p:txBody>
      </p:sp>
      <p:sp>
        <p:nvSpPr>
          <p:cNvPr id="9" name="Slide Number Placeholder 8">
            <a:extLst>
              <a:ext uri="{FF2B5EF4-FFF2-40B4-BE49-F238E27FC236}">
                <a16:creationId xmlns:a16="http://schemas.microsoft.com/office/drawing/2014/main" id="{E724F1DA-9C56-04F6-84DF-E12C48AF649B}"/>
              </a:ext>
            </a:extLst>
          </p:cNvPr>
          <p:cNvSpPr>
            <a:spLocks noGrp="1"/>
          </p:cNvSpPr>
          <p:nvPr>
            <p:ph type="sldNum" sz="quarter" idx="12"/>
          </p:nvPr>
        </p:nvSpPr>
        <p:spPr/>
        <p:txBody>
          <a:bodyPr/>
          <a:lstStyle/>
          <a:p>
            <a:fld id="{3E3A19BA-AF2F-6241-A84F-94BE7984C440}" type="slidenum">
              <a:rPr lang="en-US" smtClean="0"/>
              <a:t>‹#›</a:t>
            </a:fld>
            <a:endParaRPr lang="en-US"/>
          </a:p>
        </p:txBody>
      </p:sp>
    </p:spTree>
    <p:extLst>
      <p:ext uri="{BB962C8B-B14F-4D97-AF65-F5344CB8AC3E}">
        <p14:creationId xmlns:p14="http://schemas.microsoft.com/office/powerpoint/2010/main" val="29122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FFFC6-5C26-AEEB-A097-48A562FEC1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09FE9-68F1-306F-953C-364CEAF2A818}"/>
              </a:ext>
            </a:extLst>
          </p:cNvPr>
          <p:cNvSpPr>
            <a:spLocks noGrp="1"/>
          </p:cNvSpPr>
          <p:nvPr>
            <p:ph type="dt" sz="half" idx="10"/>
          </p:nvPr>
        </p:nvSpPr>
        <p:spPr/>
        <p:txBody>
          <a:bodyPr/>
          <a:lstStyle/>
          <a:p>
            <a:fld id="{0266A216-7CF4-AF44-B0EA-09936BC5F3DF}" type="datetime1">
              <a:rPr lang="en-US" smtClean="0"/>
              <a:t>8/17/23</a:t>
            </a:fld>
            <a:endParaRPr lang="en-US"/>
          </a:p>
        </p:txBody>
      </p:sp>
      <p:sp>
        <p:nvSpPr>
          <p:cNvPr id="4" name="Footer Placeholder 3">
            <a:extLst>
              <a:ext uri="{FF2B5EF4-FFF2-40B4-BE49-F238E27FC236}">
                <a16:creationId xmlns:a16="http://schemas.microsoft.com/office/drawing/2014/main" id="{95C194E3-9F5E-A6CB-FC77-D36A42BB2AE3}"/>
              </a:ext>
            </a:extLst>
          </p:cNvPr>
          <p:cNvSpPr>
            <a:spLocks noGrp="1"/>
          </p:cNvSpPr>
          <p:nvPr>
            <p:ph type="ftr" sz="quarter" idx="11"/>
          </p:nvPr>
        </p:nvSpPr>
        <p:spPr/>
        <p:txBody>
          <a:bodyPr/>
          <a:lstStyle/>
          <a:p>
            <a:r>
              <a:rPr lang="en-US"/>
              <a:t>abhishek.chatterjee@jpl.nasa.gov</a:t>
            </a:r>
          </a:p>
        </p:txBody>
      </p:sp>
      <p:sp>
        <p:nvSpPr>
          <p:cNvPr id="5" name="Slide Number Placeholder 4">
            <a:extLst>
              <a:ext uri="{FF2B5EF4-FFF2-40B4-BE49-F238E27FC236}">
                <a16:creationId xmlns:a16="http://schemas.microsoft.com/office/drawing/2014/main" id="{52438DA6-F3D8-A166-C750-FB306B015795}"/>
              </a:ext>
            </a:extLst>
          </p:cNvPr>
          <p:cNvSpPr>
            <a:spLocks noGrp="1"/>
          </p:cNvSpPr>
          <p:nvPr>
            <p:ph type="sldNum" sz="quarter" idx="12"/>
          </p:nvPr>
        </p:nvSpPr>
        <p:spPr/>
        <p:txBody>
          <a:bodyPr/>
          <a:lstStyle/>
          <a:p>
            <a:fld id="{3E3A19BA-AF2F-6241-A84F-94BE7984C440}" type="slidenum">
              <a:rPr lang="en-US" smtClean="0"/>
              <a:t>‹#›</a:t>
            </a:fld>
            <a:endParaRPr lang="en-US"/>
          </a:p>
        </p:txBody>
      </p:sp>
    </p:spTree>
    <p:extLst>
      <p:ext uri="{BB962C8B-B14F-4D97-AF65-F5344CB8AC3E}">
        <p14:creationId xmlns:p14="http://schemas.microsoft.com/office/powerpoint/2010/main" val="2059843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8B2601-9565-B415-30A2-DA7ED118C6C1}"/>
              </a:ext>
            </a:extLst>
          </p:cNvPr>
          <p:cNvSpPr>
            <a:spLocks noGrp="1"/>
          </p:cNvSpPr>
          <p:nvPr>
            <p:ph type="dt" sz="half" idx="10"/>
          </p:nvPr>
        </p:nvSpPr>
        <p:spPr/>
        <p:txBody>
          <a:bodyPr/>
          <a:lstStyle/>
          <a:p>
            <a:fld id="{B869C590-F9C4-7F4E-8F6E-2E64E30512A9}" type="datetime1">
              <a:rPr lang="en-US" smtClean="0"/>
              <a:t>8/17/23</a:t>
            </a:fld>
            <a:endParaRPr lang="en-US"/>
          </a:p>
        </p:txBody>
      </p:sp>
      <p:sp>
        <p:nvSpPr>
          <p:cNvPr id="3" name="Footer Placeholder 2">
            <a:extLst>
              <a:ext uri="{FF2B5EF4-FFF2-40B4-BE49-F238E27FC236}">
                <a16:creationId xmlns:a16="http://schemas.microsoft.com/office/drawing/2014/main" id="{FB0CD983-95E3-6511-00FC-51578E4254F0}"/>
              </a:ext>
            </a:extLst>
          </p:cNvPr>
          <p:cNvSpPr>
            <a:spLocks noGrp="1"/>
          </p:cNvSpPr>
          <p:nvPr>
            <p:ph type="ftr" sz="quarter" idx="11"/>
          </p:nvPr>
        </p:nvSpPr>
        <p:spPr/>
        <p:txBody>
          <a:bodyPr/>
          <a:lstStyle/>
          <a:p>
            <a:r>
              <a:rPr lang="en-US"/>
              <a:t>abhishek.chatterjee@jpl.nasa.gov</a:t>
            </a:r>
          </a:p>
        </p:txBody>
      </p:sp>
      <p:sp>
        <p:nvSpPr>
          <p:cNvPr id="4" name="Slide Number Placeholder 3">
            <a:extLst>
              <a:ext uri="{FF2B5EF4-FFF2-40B4-BE49-F238E27FC236}">
                <a16:creationId xmlns:a16="http://schemas.microsoft.com/office/drawing/2014/main" id="{0B9D645F-BDB9-E0B8-8382-9B1E540C2A0C}"/>
              </a:ext>
            </a:extLst>
          </p:cNvPr>
          <p:cNvSpPr>
            <a:spLocks noGrp="1"/>
          </p:cNvSpPr>
          <p:nvPr>
            <p:ph type="sldNum" sz="quarter" idx="12"/>
          </p:nvPr>
        </p:nvSpPr>
        <p:spPr/>
        <p:txBody>
          <a:bodyPr/>
          <a:lstStyle/>
          <a:p>
            <a:fld id="{3E3A19BA-AF2F-6241-A84F-94BE7984C440}" type="slidenum">
              <a:rPr lang="en-US" smtClean="0"/>
              <a:t>‹#›</a:t>
            </a:fld>
            <a:endParaRPr lang="en-US"/>
          </a:p>
        </p:txBody>
      </p:sp>
    </p:spTree>
    <p:extLst>
      <p:ext uri="{BB962C8B-B14F-4D97-AF65-F5344CB8AC3E}">
        <p14:creationId xmlns:p14="http://schemas.microsoft.com/office/powerpoint/2010/main" val="452899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836F0-9B81-70E4-83E3-DC4CB56E391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8FD1985-5EB7-4F37-F330-FD03A7EEB27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E276F5-C551-E361-B8B9-008ACFD4DF5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BB2FF1C-32EA-FA27-522D-49839F32A622}"/>
              </a:ext>
            </a:extLst>
          </p:cNvPr>
          <p:cNvSpPr>
            <a:spLocks noGrp="1"/>
          </p:cNvSpPr>
          <p:nvPr>
            <p:ph type="dt" sz="half" idx="10"/>
          </p:nvPr>
        </p:nvSpPr>
        <p:spPr/>
        <p:txBody>
          <a:bodyPr/>
          <a:lstStyle/>
          <a:p>
            <a:fld id="{0AA77E8A-1DA3-104A-BFD5-ADA7D27F191F}" type="datetime1">
              <a:rPr lang="en-US" smtClean="0"/>
              <a:t>8/17/23</a:t>
            </a:fld>
            <a:endParaRPr lang="en-US"/>
          </a:p>
        </p:txBody>
      </p:sp>
      <p:sp>
        <p:nvSpPr>
          <p:cNvPr id="6" name="Footer Placeholder 5">
            <a:extLst>
              <a:ext uri="{FF2B5EF4-FFF2-40B4-BE49-F238E27FC236}">
                <a16:creationId xmlns:a16="http://schemas.microsoft.com/office/drawing/2014/main" id="{F8D68393-28BA-AA2F-3E52-33B2DEC9B3FB}"/>
              </a:ext>
            </a:extLst>
          </p:cNvPr>
          <p:cNvSpPr>
            <a:spLocks noGrp="1"/>
          </p:cNvSpPr>
          <p:nvPr>
            <p:ph type="ftr" sz="quarter" idx="11"/>
          </p:nvPr>
        </p:nvSpPr>
        <p:spPr/>
        <p:txBody>
          <a:bodyPr/>
          <a:lstStyle/>
          <a:p>
            <a:r>
              <a:rPr lang="en-US"/>
              <a:t>abhishek.chatterjee@jpl.nasa.gov</a:t>
            </a:r>
          </a:p>
        </p:txBody>
      </p:sp>
      <p:sp>
        <p:nvSpPr>
          <p:cNvPr id="7" name="Slide Number Placeholder 6">
            <a:extLst>
              <a:ext uri="{FF2B5EF4-FFF2-40B4-BE49-F238E27FC236}">
                <a16:creationId xmlns:a16="http://schemas.microsoft.com/office/drawing/2014/main" id="{7B1A7294-91C1-243C-5754-15BD03E6FC43}"/>
              </a:ext>
            </a:extLst>
          </p:cNvPr>
          <p:cNvSpPr>
            <a:spLocks noGrp="1"/>
          </p:cNvSpPr>
          <p:nvPr>
            <p:ph type="sldNum" sz="quarter" idx="12"/>
          </p:nvPr>
        </p:nvSpPr>
        <p:spPr/>
        <p:txBody>
          <a:bodyPr/>
          <a:lstStyle/>
          <a:p>
            <a:fld id="{3E3A19BA-AF2F-6241-A84F-94BE7984C440}" type="slidenum">
              <a:rPr lang="en-US" smtClean="0"/>
              <a:t>‹#›</a:t>
            </a:fld>
            <a:endParaRPr lang="en-US"/>
          </a:p>
        </p:txBody>
      </p:sp>
    </p:spTree>
    <p:extLst>
      <p:ext uri="{BB962C8B-B14F-4D97-AF65-F5344CB8AC3E}">
        <p14:creationId xmlns:p14="http://schemas.microsoft.com/office/powerpoint/2010/main" val="116701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1336-C371-390A-248C-87AE24B1B5C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4C4A4E-604F-E475-A791-C06ECA29826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B3B932F-8ED8-5F2A-0FEE-1719204203B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91866F7-9532-7754-BB26-2B46D01D58DA}"/>
              </a:ext>
            </a:extLst>
          </p:cNvPr>
          <p:cNvSpPr>
            <a:spLocks noGrp="1"/>
          </p:cNvSpPr>
          <p:nvPr>
            <p:ph type="dt" sz="half" idx="10"/>
          </p:nvPr>
        </p:nvSpPr>
        <p:spPr/>
        <p:txBody>
          <a:bodyPr/>
          <a:lstStyle/>
          <a:p>
            <a:fld id="{BBA6B8CC-9B48-5A4D-BD4B-5E88168DD05A}" type="datetime1">
              <a:rPr lang="en-US" smtClean="0"/>
              <a:t>8/17/23</a:t>
            </a:fld>
            <a:endParaRPr lang="en-US"/>
          </a:p>
        </p:txBody>
      </p:sp>
      <p:sp>
        <p:nvSpPr>
          <p:cNvPr id="6" name="Footer Placeholder 5">
            <a:extLst>
              <a:ext uri="{FF2B5EF4-FFF2-40B4-BE49-F238E27FC236}">
                <a16:creationId xmlns:a16="http://schemas.microsoft.com/office/drawing/2014/main" id="{D4B71730-C48A-4D06-0275-BEAEADBE83BA}"/>
              </a:ext>
            </a:extLst>
          </p:cNvPr>
          <p:cNvSpPr>
            <a:spLocks noGrp="1"/>
          </p:cNvSpPr>
          <p:nvPr>
            <p:ph type="ftr" sz="quarter" idx="11"/>
          </p:nvPr>
        </p:nvSpPr>
        <p:spPr/>
        <p:txBody>
          <a:bodyPr/>
          <a:lstStyle/>
          <a:p>
            <a:r>
              <a:rPr lang="en-US"/>
              <a:t>abhishek.chatterjee@jpl.nasa.gov</a:t>
            </a:r>
          </a:p>
        </p:txBody>
      </p:sp>
      <p:sp>
        <p:nvSpPr>
          <p:cNvPr id="7" name="Slide Number Placeholder 6">
            <a:extLst>
              <a:ext uri="{FF2B5EF4-FFF2-40B4-BE49-F238E27FC236}">
                <a16:creationId xmlns:a16="http://schemas.microsoft.com/office/drawing/2014/main" id="{25D01CBA-46A3-3827-B868-2CF38C572FD1}"/>
              </a:ext>
            </a:extLst>
          </p:cNvPr>
          <p:cNvSpPr>
            <a:spLocks noGrp="1"/>
          </p:cNvSpPr>
          <p:nvPr>
            <p:ph type="sldNum" sz="quarter" idx="12"/>
          </p:nvPr>
        </p:nvSpPr>
        <p:spPr/>
        <p:txBody>
          <a:bodyPr/>
          <a:lstStyle/>
          <a:p>
            <a:fld id="{3E3A19BA-AF2F-6241-A84F-94BE7984C440}" type="slidenum">
              <a:rPr lang="en-US" smtClean="0"/>
              <a:t>‹#›</a:t>
            </a:fld>
            <a:endParaRPr lang="en-US"/>
          </a:p>
        </p:txBody>
      </p:sp>
    </p:spTree>
    <p:extLst>
      <p:ext uri="{BB962C8B-B14F-4D97-AF65-F5344CB8AC3E}">
        <p14:creationId xmlns:p14="http://schemas.microsoft.com/office/powerpoint/2010/main" val="2495260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 Square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2700" y="0"/>
            <a:ext cx="5140325" cy="5143500"/>
          </a:xfrm>
          <a:prstGeom prst="rect">
            <a:avLst/>
          </a:prstGeom>
        </p:spPr>
        <p:txBody>
          <a:bodyPr vert="horz" anchor="ctr"/>
          <a:lstStyle>
            <a:lvl1pPr marL="0" indent="0" algn="ctr">
              <a:buNone/>
              <a:defRPr sz="1400"/>
            </a:lvl1pPr>
          </a:lstStyle>
          <a:p>
            <a:r>
              <a:rPr lang="en-US"/>
              <a:t>Click icon to add picture</a:t>
            </a:r>
            <a:endParaRPr lang="en-US" dirty="0"/>
          </a:p>
        </p:txBody>
      </p:sp>
      <p:sp>
        <p:nvSpPr>
          <p:cNvPr id="7" name="Text Placeholder 4"/>
          <p:cNvSpPr>
            <a:spLocks noGrp="1"/>
          </p:cNvSpPr>
          <p:nvPr>
            <p:ph type="body" sz="quarter" idx="3" hasCustomPrompt="1"/>
          </p:nvPr>
        </p:nvSpPr>
        <p:spPr>
          <a:xfrm>
            <a:off x="5127624" y="1210733"/>
            <a:ext cx="4016375" cy="496147"/>
          </a:xfrm>
          <a:prstGeom prst="rect">
            <a:avLst/>
          </a:prstGeom>
        </p:spPr>
        <p:txBody>
          <a:bodyPr anchor="t"/>
          <a:lstStyle>
            <a:lvl1pPr marL="0" indent="0" algn="ctr">
              <a:lnSpc>
                <a:spcPct val="100000"/>
              </a:lnSpc>
              <a:buNone/>
              <a:defRPr sz="2400" b="1" baseline="0">
                <a:solidFill>
                  <a:srgbClr val="00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Presentation Title</a:t>
            </a:r>
          </a:p>
        </p:txBody>
      </p:sp>
      <p:sp>
        <p:nvSpPr>
          <p:cNvPr id="9" name="Text Placeholder 20"/>
          <p:cNvSpPr>
            <a:spLocks noGrp="1"/>
          </p:cNvSpPr>
          <p:nvPr>
            <p:ph type="body" sz="quarter" idx="19" hasCustomPrompt="1"/>
          </p:nvPr>
        </p:nvSpPr>
        <p:spPr>
          <a:xfrm>
            <a:off x="5127623" y="1735952"/>
            <a:ext cx="4016375" cy="1000129"/>
          </a:xfrm>
          <a:prstGeom prst="rect">
            <a:avLst/>
          </a:prstGeom>
        </p:spPr>
        <p:txBody>
          <a:bodyPr>
            <a:noAutofit/>
          </a:bodyPr>
          <a:lstStyle>
            <a:lvl1pPr marL="0" marR="0" indent="0" algn="ctr"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ial"/>
                <a:cs typeface="Arial"/>
              </a:defRPr>
            </a:lvl1pPr>
          </a:lstStyle>
          <a:p>
            <a:pPr lvl="0"/>
            <a:r>
              <a:rPr lang="en-US" dirty="0"/>
              <a:t>Click to Edit Name(s) of Presenter(s)</a:t>
            </a:r>
          </a:p>
          <a:p>
            <a:pPr lvl="0"/>
            <a:r>
              <a:rPr lang="en-US" dirty="0"/>
              <a:t>Click to Edit Directorate, Division or Group</a:t>
            </a:r>
          </a:p>
          <a:p>
            <a:pPr marL="0" marR="0" lvl="0" indent="0" algn="ctr" defTabSz="457200" rtl="0" eaLnBrk="1" fontAlgn="auto" latinLnBrk="0" hangingPunct="1">
              <a:lnSpc>
                <a:spcPct val="100000"/>
              </a:lnSpc>
              <a:spcBef>
                <a:spcPct val="20000"/>
              </a:spcBef>
              <a:spcAft>
                <a:spcPts val="0"/>
              </a:spcAft>
              <a:buClrTx/>
              <a:buSzTx/>
              <a:buFontTx/>
              <a:buNone/>
              <a:tabLst/>
              <a:defRPr/>
            </a:pPr>
            <a:r>
              <a:rPr lang="en-US" dirty="0"/>
              <a:t>Click to Edit Date</a:t>
            </a:r>
          </a:p>
        </p:txBody>
      </p:sp>
      <p:pic>
        <p:nvPicPr>
          <p:cNvPr id="10" name="Picture 9"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2477" y="4277360"/>
            <a:ext cx="2833047" cy="607082"/>
          </a:xfrm>
          <a:prstGeom prst="rect">
            <a:avLst/>
          </a:prstGeom>
        </p:spPr>
      </p:pic>
    </p:spTree>
    <p:extLst>
      <p:ext uri="{BB962C8B-B14F-4D97-AF65-F5344CB8AC3E}">
        <p14:creationId xmlns:p14="http://schemas.microsoft.com/office/powerpoint/2010/main" val="1035894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6915-6C3A-4D0F-79FB-7D0EDCF2B7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B3A16-56CC-ED6E-75EB-71096E97E8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778D7-F047-7275-A11D-373A8B7F94B0}"/>
              </a:ext>
            </a:extLst>
          </p:cNvPr>
          <p:cNvSpPr>
            <a:spLocks noGrp="1"/>
          </p:cNvSpPr>
          <p:nvPr>
            <p:ph type="dt" sz="half" idx="10"/>
          </p:nvPr>
        </p:nvSpPr>
        <p:spPr/>
        <p:txBody>
          <a:bodyPr/>
          <a:lstStyle/>
          <a:p>
            <a:fld id="{7A3A7DE0-3D81-7347-95A7-7FEEE9A6E86B}" type="datetime1">
              <a:rPr lang="en-US" smtClean="0"/>
              <a:t>8/17/23</a:t>
            </a:fld>
            <a:endParaRPr lang="en-US"/>
          </a:p>
        </p:txBody>
      </p:sp>
      <p:sp>
        <p:nvSpPr>
          <p:cNvPr id="5" name="Footer Placeholder 4">
            <a:extLst>
              <a:ext uri="{FF2B5EF4-FFF2-40B4-BE49-F238E27FC236}">
                <a16:creationId xmlns:a16="http://schemas.microsoft.com/office/drawing/2014/main" id="{9E2137D4-639A-3C88-5DCA-4B56AF820782}"/>
              </a:ext>
            </a:extLst>
          </p:cNvPr>
          <p:cNvSpPr>
            <a:spLocks noGrp="1"/>
          </p:cNvSpPr>
          <p:nvPr>
            <p:ph type="ftr" sz="quarter" idx="11"/>
          </p:nvPr>
        </p:nvSpPr>
        <p:spPr/>
        <p:txBody>
          <a:bodyPr/>
          <a:lstStyle/>
          <a:p>
            <a:r>
              <a:rPr lang="en-US"/>
              <a:t>abhishek.chatterjee@jpl.nasa.gov</a:t>
            </a:r>
          </a:p>
        </p:txBody>
      </p:sp>
      <p:sp>
        <p:nvSpPr>
          <p:cNvPr id="6" name="Slide Number Placeholder 5">
            <a:extLst>
              <a:ext uri="{FF2B5EF4-FFF2-40B4-BE49-F238E27FC236}">
                <a16:creationId xmlns:a16="http://schemas.microsoft.com/office/drawing/2014/main" id="{79538C02-0318-3EB1-AC63-173A7C09B769}"/>
              </a:ext>
            </a:extLst>
          </p:cNvPr>
          <p:cNvSpPr>
            <a:spLocks noGrp="1"/>
          </p:cNvSpPr>
          <p:nvPr>
            <p:ph type="sldNum" sz="quarter" idx="12"/>
          </p:nvPr>
        </p:nvSpPr>
        <p:spPr/>
        <p:txBody>
          <a:bodyPr/>
          <a:lstStyle/>
          <a:p>
            <a:fld id="{3E3A19BA-AF2F-6241-A84F-94BE7984C440}" type="slidenum">
              <a:rPr lang="en-US" smtClean="0"/>
              <a:t>‹#›</a:t>
            </a:fld>
            <a:endParaRPr lang="en-US"/>
          </a:p>
        </p:txBody>
      </p:sp>
    </p:spTree>
    <p:extLst>
      <p:ext uri="{BB962C8B-B14F-4D97-AF65-F5344CB8AC3E}">
        <p14:creationId xmlns:p14="http://schemas.microsoft.com/office/powerpoint/2010/main" val="585049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BF66EA-E15B-C284-37FC-4F78783768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9F4B97-03CB-A0C1-2C6B-685F78F037C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6E975-A9CF-B36C-4A18-F7F2FC1FCC27}"/>
              </a:ext>
            </a:extLst>
          </p:cNvPr>
          <p:cNvSpPr>
            <a:spLocks noGrp="1"/>
          </p:cNvSpPr>
          <p:nvPr>
            <p:ph type="dt" sz="half" idx="10"/>
          </p:nvPr>
        </p:nvSpPr>
        <p:spPr/>
        <p:txBody>
          <a:bodyPr/>
          <a:lstStyle/>
          <a:p>
            <a:fld id="{4A9622E6-0F6D-704F-B2AB-A0AFD4ACB80F}" type="datetime1">
              <a:rPr lang="en-US" smtClean="0"/>
              <a:t>8/17/23</a:t>
            </a:fld>
            <a:endParaRPr lang="en-US"/>
          </a:p>
        </p:txBody>
      </p:sp>
      <p:sp>
        <p:nvSpPr>
          <p:cNvPr id="5" name="Footer Placeholder 4">
            <a:extLst>
              <a:ext uri="{FF2B5EF4-FFF2-40B4-BE49-F238E27FC236}">
                <a16:creationId xmlns:a16="http://schemas.microsoft.com/office/drawing/2014/main" id="{33DF0018-EF4F-5D70-CAF4-9C924F564FA7}"/>
              </a:ext>
            </a:extLst>
          </p:cNvPr>
          <p:cNvSpPr>
            <a:spLocks noGrp="1"/>
          </p:cNvSpPr>
          <p:nvPr>
            <p:ph type="ftr" sz="quarter" idx="11"/>
          </p:nvPr>
        </p:nvSpPr>
        <p:spPr/>
        <p:txBody>
          <a:bodyPr/>
          <a:lstStyle/>
          <a:p>
            <a:r>
              <a:rPr lang="en-US"/>
              <a:t>abhishek.chatterjee@jpl.nasa.gov</a:t>
            </a:r>
          </a:p>
        </p:txBody>
      </p:sp>
      <p:sp>
        <p:nvSpPr>
          <p:cNvPr id="6" name="Slide Number Placeholder 5">
            <a:extLst>
              <a:ext uri="{FF2B5EF4-FFF2-40B4-BE49-F238E27FC236}">
                <a16:creationId xmlns:a16="http://schemas.microsoft.com/office/drawing/2014/main" id="{3018C704-BF71-C268-6EF0-D5833B85B89B}"/>
              </a:ext>
            </a:extLst>
          </p:cNvPr>
          <p:cNvSpPr>
            <a:spLocks noGrp="1"/>
          </p:cNvSpPr>
          <p:nvPr>
            <p:ph type="sldNum" sz="quarter" idx="12"/>
          </p:nvPr>
        </p:nvSpPr>
        <p:spPr/>
        <p:txBody>
          <a:bodyPr/>
          <a:lstStyle/>
          <a:p>
            <a:fld id="{3E3A19BA-AF2F-6241-A84F-94BE7984C440}" type="slidenum">
              <a:rPr lang="en-US" smtClean="0"/>
              <a:t>‹#›</a:t>
            </a:fld>
            <a:endParaRPr lang="en-US"/>
          </a:p>
        </p:txBody>
      </p:sp>
    </p:spTree>
    <p:extLst>
      <p:ext uri="{BB962C8B-B14F-4D97-AF65-F5344CB8AC3E}">
        <p14:creationId xmlns:p14="http://schemas.microsoft.com/office/powerpoint/2010/main" val="6995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ission Logo Slide">
    <p:spTree>
      <p:nvGrpSpPr>
        <p:cNvPr id="1" name=""/>
        <p:cNvGrpSpPr/>
        <p:nvPr/>
      </p:nvGrpSpPr>
      <p:grpSpPr>
        <a:xfrm>
          <a:off x="0" y="0"/>
          <a:ext cx="0" cy="0"/>
          <a:chOff x="0" y="0"/>
          <a:chExt cx="0" cy="0"/>
        </a:xfrm>
      </p:grpSpPr>
      <p:cxnSp>
        <p:nvCxnSpPr>
          <p:cNvPr id="4" name="Straight Connector 3"/>
          <p:cNvCxnSpPr/>
          <p:nvPr userDrawn="1"/>
        </p:nvCxnSpPr>
        <p:spPr>
          <a:xfrm flipH="1" flipV="1">
            <a:off x="5890626" y="1340395"/>
            <a:ext cx="2" cy="3193140"/>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add Mission or Project Name</a:t>
            </a:r>
          </a:p>
        </p:txBody>
      </p:sp>
      <p:sp>
        <p:nvSpPr>
          <p:cNvPr id="27" name="Content Placeholder 3"/>
          <p:cNvSpPr>
            <a:spLocks noGrp="1"/>
          </p:cNvSpPr>
          <p:nvPr>
            <p:ph sz="quarter" idx="18" hasCustomPrompt="1"/>
          </p:nvPr>
        </p:nvSpPr>
        <p:spPr>
          <a:xfrm>
            <a:off x="1026160" y="1340395"/>
            <a:ext cx="3886017" cy="3193140"/>
          </a:xfrm>
          <a:prstGeom prst="rect">
            <a:avLst/>
          </a:prstGeom>
        </p:spPr>
        <p:txBody>
          <a:bodyPr vert="horz"/>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Mission logo</a:t>
            </a:r>
          </a:p>
        </p:txBody>
      </p:sp>
      <p:sp>
        <p:nvSpPr>
          <p:cNvPr id="28" name="Content Placeholder 3"/>
          <p:cNvSpPr>
            <a:spLocks noGrp="1"/>
          </p:cNvSpPr>
          <p:nvPr>
            <p:ph sz="quarter" idx="19" hasCustomPrompt="1"/>
          </p:nvPr>
        </p:nvSpPr>
        <p:spPr>
          <a:xfrm>
            <a:off x="6521956" y="1340395"/>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9" name="Content Placeholder 3"/>
          <p:cNvSpPr>
            <a:spLocks noGrp="1"/>
          </p:cNvSpPr>
          <p:nvPr>
            <p:ph sz="quarter" idx="20" hasCustomPrompt="1"/>
          </p:nvPr>
        </p:nvSpPr>
        <p:spPr>
          <a:xfrm>
            <a:off x="6521956" y="243840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30" name="Content Placeholder 3"/>
          <p:cNvSpPr>
            <a:spLocks noGrp="1"/>
          </p:cNvSpPr>
          <p:nvPr>
            <p:ph sz="quarter" idx="21" hasCustomPrompt="1"/>
          </p:nvPr>
        </p:nvSpPr>
        <p:spPr>
          <a:xfrm>
            <a:off x="6521956" y="353713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 name="Date Placeholder 1"/>
          <p:cNvSpPr>
            <a:spLocks noGrp="1"/>
          </p:cNvSpPr>
          <p:nvPr>
            <p:ph type="dt" sz="half" idx="22"/>
          </p:nvPr>
        </p:nvSpPr>
        <p:spPr/>
        <p:txBody>
          <a:bodyPr/>
          <a:lstStyle/>
          <a:p>
            <a:fld id="{BCD387DE-3357-7940-B405-05DCD7548BAA}" type="datetime1">
              <a:rPr lang="en-US" smtClean="0"/>
              <a:t>8/17/23</a:t>
            </a:fld>
            <a:endParaRPr lang="en-US"/>
          </a:p>
        </p:txBody>
      </p:sp>
      <p:sp>
        <p:nvSpPr>
          <p:cNvPr id="3" name="Footer Placeholder 2"/>
          <p:cNvSpPr>
            <a:spLocks noGrp="1"/>
          </p:cNvSpPr>
          <p:nvPr>
            <p:ph type="ftr" sz="quarter" idx="23"/>
          </p:nvPr>
        </p:nvSpPr>
        <p:spPr/>
        <p:txBody>
          <a:bodyPr/>
          <a:lstStyle/>
          <a:p>
            <a:r>
              <a:rPr lang="en-US"/>
              <a:t>abhishek.chatterjee@jpl.nasa.gov</a:t>
            </a:r>
          </a:p>
        </p:txBody>
      </p:sp>
      <p:sp>
        <p:nvSpPr>
          <p:cNvPr id="5" name="Slide Number Placeholder 4"/>
          <p:cNvSpPr>
            <a:spLocks noGrp="1"/>
          </p:cNvSpPr>
          <p:nvPr>
            <p:ph type="sldNum" sz="quarter" idx="24"/>
          </p:nvPr>
        </p:nvSpPr>
        <p:spPr/>
        <p:txBody>
          <a:bodyPr/>
          <a:lstStyle/>
          <a:p>
            <a:fld id="{95819BC3-7E48-734B-B255-F05E5B733943}" type="slidenum">
              <a:rPr lang="en-US" smtClean="0"/>
              <a:pPr/>
              <a:t>‹#›</a:t>
            </a:fld>
            <a:endParaRPr lang="en-US"/>
          </a:p>
        </p:txBody>
      </p:sp>
      <p:sp>
        <p:nvSpPr>
          <p:cNvPr id="14"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420676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4B12DC89-5DB1-B740-B42C-89BDC0065501}" type="datetime1">
              <a:rPr lang="en-US" smtClean="0"/>
              <a:t>8/17/23</a:t>
            </a:fld>
            <a:endParaRPr lang="en-US"/>
          </a:p>
        </p:txBody>
      </p:sp>
      <p:sp>
        <p:nvSpPr>
          <p:cNvPr id="3" name="Footer Placeholder 2"/>
          <p:cNvSpPr>
            <a:spLocks noGrp="1"/>
          </p:cNvSpPr>
          <p:nvPr>
            <p:ph type="ftr" sz="quarter" idx="11"/>
          </p:nvPr>
        </p:nvSpPr>
        <p:spPr/>
        <p:txBody>
          <a:bodyPr/>
          <a:lstStyle/>
          <a:p>
            <a:r>
              <a:rPr lang="en-US"/>
              <a:t>abhishek.chatterjee@jpl.nasa.gov</a:t>
            </a:r>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8"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5076439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sp>
        <p:nvSpPr>
          <p:cNvPr id="13"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EB62B69D-2B61-4F46-8724-0617EBB49707}" type="datetime1">
              <a:rPr lang="en-US" smtClean="0"/>
              <a:t>8/17/23</a:t>
            </a:fld>
            <a:endParaRPr lang="en-US"/>
          </a:p>
        </p:txBody>
      </p:sp>
      <p:sp>
        <p:nvSpPr>
          <p:cNvPr id="3" name="Footer Placeholder 2"/>
          <p:cNvSpPr>
            <a:spLocks noGrp="1"/>
          </p:cNvSpPr>
          <p:nvPr>
            <p:ph type="ftr" sz="quarter" idx="16"/>
          </p:nvPr>
        </p:nvSpPr>
        <p:spPr/>
        <p:txBody>
          <a:bodyPr/>
          <a:lstStyle/>
          <a:p>
            <a:r>
              <a:rPr lang="en-US"/>
              <a:t>abhishek.chatterjee@jpl.nasa.gov</a:t>
            </a:r>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9"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6647782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1088" y="1161143"/>
            <a:ext cx="8364762" cy="3558495"/>
          </a:xfrm>
          <a:prstGeom prst="rect">
            <a:avLst/>
          </a:prstGeom>
        </p:spPr>
        <p:txBody>
          <a:bodyPr vert="horz"/>
          <a:lstStyle>
            <a:lvl1pPr>
              <a:defRPr>
                <a:latin typeface="Arno Pro" panose="02020502040506020403" pitchFamily="18" charset="0"/>
              </a:defRPr>
            </a:lvl1pPr>
            <a:lvl2pPr>
              <a:defRPr>
                <a:latin typeface="Arno Pro" panose="02020502040506020403" pitchFamily="18" charset="0"/>
              </a:defRPr>
            </a:lvl2pPr>
            <a:lvl3pPr>
              <a:defRPr>
                <a:latin typeface="Arno Pro" panose="02020502040506020403" pitchFamily="18" charset="0"/>
              </a:defRPr>
            </a:lvl3pPr>
            <a:lvl4pPr>
              <a:defRPr>
                <a:latin typeface="Arno Pro" panose="02020502040506020403" pitchFamily="18" charset="0"/>
              </a:defRPr>
            </a:lvl4pPr>
            <a:lvl5pPr>
              <a:defRPr>
                <a:latin typeface="Arno Pro" panose="02020502040506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no Pro" panose="02020502040506020403" pitchFamily="18" charset="0"/>
                <a:cs typeface="Arial"/>
              </a:defRPr>
            </a:lvl1pPr>
          </a:lstStyle>
          <a:p>
            <a:r>
              <a:rPr lang="en-US" dirty="0"/>
              <a:t>Click to Edit Header</a:t>
            </a:r>
          </a:p>
        </p:txBody>
      </p:sp>
      <p:sp>
        <p:nvSpPr>
          <p:cNvPr id="2" name="Date Placeholder 1"/>
          <p:cNvSpPr>
            <a:spLocks noGrp="1"/>
          </p:cNvSpPr>
          <p:nvPr>
            <p:ph type="dt" sz="half" idx="18"/>
          </p:nvPr>
        </p:nvSpPr>
        <p:spPr/>
        <p:txBody>
          <a:bodyPr/>
          <a:lstStyle>
            <a:lvl1pPr>
              <a:defRPr>
                <a:latin typeface="Arno Pro" panose="02020502040506020403" pitchFamily="18" charset="0"/>
              </a:defRPr>
            </a:lvl1pPr>
          </a:lstStyle>
          <a:p>
            <a:fld id="{EB903942-90D3-974A-A60F-6EDFB1B5C414}" type="datetime1">
              <a:rPr lang="en-US" smtClean="0"/>
              <a:t>8/17/23</a:t>
            </a:fld>
            <a:endParaRPr lang="en-US"/>
          </a:p>
        </p:txBody>
      </p:sp>
      <p:sp>
        <p:nvSpPr>
          <p:cNvPr id="4" name="Footer Placeholder 3"/>
          <p:cNvSpPr>
            <a:spLocks noGrp="1"/>
          </p:cNvSpPr>
          <p:nvPr>
            <p:ph type="ftr" sz="quarter" idx="19"/>
          </p:nvPr>
        </p:nvSpPr>
        <p:spPr/>
        <p:txBody>
          <a:bodyPr/>
          <a:lstStyle>
            <a:lvl1pPr>
              <a:defRPr>
                <a:latin typeface="Arno Pro" panose="02020502040506020403" pitchFamily="18" charset="0"/>
              </a:defRPr>
            </a:lvl1pPr>
          </a:lstStyle>
          <a:p>
            <a:r>
              <a:rPr lang="en-US"/>
              <a:t>abhishek.chatterjee@jpl.nasa.gov</a:t>
            </a:r>
          </a:p>
        </p:txBody>
      </p:sp>
      <p:sp>
        <p:nvSpPr>
          <p:cNvPr id="5" name="Slide Number Placeholder 4"/>
          <p:cNvSpPr>
            <a:spLocks noGrp="1"/>
          </p:cNvSpPr>
          <p:nvPr>
            <p:ph type="sldNum" sz="quarter" idx="20"/>
          </p:nvPr>
        </p:nvSpPr>
        <p:spPr/>
        <p:txBody>
          <a:bodyPr/>
          <a:lstStyle>
            <a:lvl1pPr>
              <a:defRPr>
                <a:latin typeface="Arno Pro" panose="02020502040506020403" pitchFamily="18" charset="0"/>
              </a:defRPr>
            </a:lvl1p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latin typeface="Arno Pro" panose="02020502040506020403" pitchFamily="18" charset="0"/>
              </a:rPr>
              <a:t>jpl.nasa.gov</a:t>
            </a:r>
          </a:p>
        </p:txBody>
      </p:sp>
    </p:spTree>
    <p:extLst>
      <p:ext uri="{BB962C8B-B14F-4D97-AF65-F5344CB8AC3E}">
        <p14:creationId xmlns:p14="http://schemas.microsoft.com/office/powerpoint/2010/main" val="3363071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er/Subhead/Text">
    <p:spTree>
      <p:nvGrpSpPr>
        <p:cNvPr id="1" name=""/>
        <p:cNvGrpSpPr/>
        <p:nvPr/>
      </p:nvGrpSpPr>
      <p:grpSpPr>
        <a:xfrm>
          <a:off x="0" y="0"/>
          <a:ext cx="0" cy="0"/>
          <a:chOff x="0" y="0"/>
          <a:chExt cx="0" cy="0"/>
        </a:xfrm>
      </p:grpSpPr>
      <p:sp>
        <p:nvSpPr>
          <p:cNvPr id="12" name="TextBox 11"/>
          <p:cNvSpPr txBox="1"/>
          <p:nvPr userDrawn="1"/>
        </p:nvSpPr>
        <p:spPr>
          <a:xfrm>
            <a:off x="5893115" y="156956"/>
            <a:ext cx="3085397" cy="688528"/>
          </a:xfrm>
          <a:prstGeom prst="rect">
            <a:avLst/>
          </a:prstGeom>
          <a:solidFill>
            <a:schemeClr val="accent5"/>
          </a:solidFill>
          <a:effectLst>
            <a:softEdge rad="76200"/>
          </a:effectLst>
        </p:spPr>
        <p:txBody>
          <a:bodyPr wrap="square" rtlCol="0" anchor="ctr" anchorCtr="0">
            <a:noAutofit/>
          </a:bodyPr>
          <a:lstStyle/>
          <a:p>
            <a:pPr algn="l"/>
            <a:r>
              <a:rPr lang="en-US" sz="1600" b="1" dirty="0">
                <a:solidFill>
                  <a:schemeClr val="bg1"/>
                </a:solidFill>
                <a:effectLst>
                  <a:outerShdw blurRad="38100" dist="38100" dir="2700000" algn="tl">
                    <a:srgbClr val="000000">
                      <a:alpha val="43137"/>
                    </a:srgbClr>
                  </a:outerShdw>
                </a:effectLst>
                <a:latin typeface="Arno Pro" panose="02020502040506020403" pitchFamily="18" charset="0"/>
              </a:rPr>
              <a:t> OCO-3</a:t>
            </a:r>
          </a:p>
          <a:p>
            <a:pPr algn="l"/>
            <a:r>
              <a:rPr lang="en-US" sz="1400" dirty="0">
                <a:solidFill>
                  <a:schemeClr val="bg1"/>
                </a:solidFill>
                <a:effectLst>
                  <a:outerShdw blurRad="38100" dist="38100" dir="2700000" algn="tl">
                    <a:srgbClr val="000000">
                      <a:alpha val="43137"/>
                    </a:srgbClr>
                  </a:outerShdw>
                </a:effectLst>
                <a:latin typeface="Arno Pro" panose="02020502040506020403" pitchFamily="18" charset="0"/>
              </a:rPr>
              <a:t> </a:t>
            </a:r>
            <a:r>
              <a:rPr lang="en-US" sz="1200" dirty="0">
                <a:solidFill>
                  <a:schemeClr val="bg1"/>
                </a:solidFill>
                <a:effectLst>
                  <a:outerShdw blurRad="38100" dist="38100" dir="2700000" algn="tl">
                    <a:srgbClr val="000000">
                      <a:alpha val="43137"/>
                    </a:srgbClr>
                  </a:outerShdw>
                </a:effectLst>
                <a:latin typeface="Arno Pro" panose="02020502040506020403" pitchFamily="18" charset="0"/>
              </a:rPr>
              <a:t>2023 Earth Science Senior Review</a:t>
            </a:r>
          </a:p>
        </p:txBody>
      </p:sp>
      <p:pic>
        <p:nvPicPr>
          <p:cNvPr id="13" name="Picture 12"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r="74528"/>
          <a:stretch/>
        </p:blipFill>
        <p:spPr>
          <a:xfrm>
            <a:off x="8217802" y="215000"/>
            <a:ext cx="645211" cy="542794"/>
          </a:xfrm>
          <a:prstGeom prst="rect">
            <a:avLst/>
          </a:prstGeom>
        </p:spPr>
      </p:pic>
      <p:sp>
        <p:nvSpPr>
          <p:cNvPr id="3" name="Text Placeholder 2"/>
          <p:cNvSpPr>
            <a:spLocks noGrp="1"/>
          </p:cNvSpPr>
          <p:nvPr>
            <p:ph type="body" sz="quarter" idx="17"/>
          </p:nvPr>
        </p:nvSpPr>
        <p:spPr>
          <a:xfrm>
            <a:off x="341297" y="1127272"/>
            <a:ext cx="8572889" cy="3558495"/>
          </a:xfrm>
          <a:prstGeom prst="rect">
            <a:avLst/>
          </a:prstGeom>
        </p:spPr>
        <p:txBody>
          <a:bodyPr vert="horz"/>
          <a:lstStyle>
            <a:lvl1pPr>
              <a:defRPr sz="2000">
                <a:solidFill>
                  <a:schemeClr val="accent5"/>
                </a:solidFill>
                <a:latin typeface="Arial" panose="020B0604020202020204" pitchFamily="34" charset="0"/>
                <a:cs typeface="Arial" panose="020B0604020202020204" pitchFamily="34" charset="0"/>
              </a:defRPr>
            </a:lvl1pPr>
            <a:lvl2pPr>
              <a:defRPr sz="1800">
                <a:solidFill>
                  <a:schemeClr val="accent5"/>
                </a:solidFill>
                <a:latin typeface="Arial" panose="020B0604020202020204" pitchFamily="34" charset="0"/>
                <a:cs typeface="Arial" panose="020B0604020202020204" pitchFamily="34" charset="0"/>
              </a:defRPr>
            </a:lvl2pPr>
            <a:lvl3pPr>
              <a:defRPr sz="1600">
                <a:solidFill>
                  <a:schemeClr val="accent5"/>
                </a:solidFill>
                <a:latin typeface="Arial" panose="020B0604020202020204" pitchFamily="34" charset="0"/>
                <a:cs typeface="Arial" panose="020B0604020202020204" pitchFamily="34" charset="0"/>
              </a:defRPr>
            </a:lvl3pPr>
            <a:lvl4pPr>
              <a:defRPr sz="1400">
                <a:solidFill>
                  <a:schemeClr val="accent5"/>
                </a:solidFill>
                <a:latin typeface="Arial" panose="020B0604020202020204" pitchFamily="34" charset="0"/>
                <a:cs typeface="Arial" panose="020B0604020202020204" pitchFamily="34" charset="0"/>
              </a:defRPr>
            </a:lvl4pPr>
            <a:lvl5pPr>
              <a:defRPr sz="1200">
                <a:solidFill>
                  <a:schemeClr val="accent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4" hasCustomPrompt="1"/>
          </p:nvPr>
        </p:nvSpPr>
        <p:spPr>
          <a:xfrm>
            <a:off x="330383" y="596000"/>
            <a:ext cx="5590766" cy="350262"/>
          </a:xfrm>
          <a:prstGeom prst="rect">
            <a:avLst/>
          </a:prstGeom>
        </p:spPr>
        <p:txBody>
          <a:bodyPr vert="horz" anchor="ctr"/>
          <a:lstStyle>
            <a:lvl1pPr marL="0" indent="0">
              <a:buFontTx/>
              <a:buNone/>
              <a:defRPr sz="1800" baseline="0">
                <a:solidFill>
                  <a:schemeClr val="accent5"/>
                </a:solidFill>
                <a:latin typeface="Arial" panose="020B0604020202020204" pitchFamily="34" charset="0"/>
                <a:cs typeface="Arial" panose="020B0604020202020204" pitchFamily="34" charset="0"/>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7752" y="121104"/>
            <a:ext cx="5606515" cy="470362"/>
          </a:xfrm>
          <a:prstGeom prst="rect">
            <a:avLst/>
          </a:prstGeom>
        </p:spPr>
        <p:txBody>
          <a:bodyPr anchor="ctr">
            <a:noAutofit/>
          </a:bodyPr>
          <a:lstStyle>
            <a:lvl1pPr algn="l">
              <a:defRPr sz="2400" b="1" i="0" cap="none">
                <a:solidFill>
                  <a:schemeClr val="accent5"/>
                </a:solidFill>
                <a:effectLst/>
                <a:latin typeface="Arial" panose="020B0604020202020204" pitchFamily="34" charset="0"/>
                <a:cs typeface="Arial" panose="020B0604020202020204" pitchFamily="34" charset="0"/>
              </a:defRPr>
            </a:lvl1pPr>
          </a:lstStyle>
          <a:p>
            <a:r>
              <a:rPr lang="en-US" dirty="0"/>
              <a:t>Click to Edit Header</a:t>
            </a:r>
          </a:p>
        </p:txBody>
      </p:sp>
      <p:sp>
        <p:nvSpPr>
          <p:cNvPr id="2" name="Date Placeholder 1"/>
          <p:cNvSpPr>
            <a:spLocks noGrp="1"/>
          </p:cNvSpPr>
          <p:nvPr>
            <p:ph type="dt" sz="half" idx="18"/>
          </p:nvPr>
        </p:nvSpPr>
        <p:spPr>
          <a:xfrm>
            <a:off x="341297" y="4797743"/>
            <a:ext cx="2133600" cy="274637"/>
          </a:xfrm>
        </p:spPr>
        <p:txBody>
          <a:bodyPr vert="horz" lIns="91440" tIns="45720" rIns="91440" bIns="45720" rtlCol="0" anchor="t">
            <a:noAutofit/>
          </a:bodyPr>
          <a:lstStyle>
            <a:lvl1pPr algn="l">
              <a:defRPr lang="en-US" sz="1000" b="1" i="0" kern="500" cap="none" spc="200" smtClean="0">
                <a:solidFill>
                  <a:schemeClr val="accent3"/>
                </a:solidFill>
                <a:latin typeface="Arial"/>
                <a:ea typeface="+mj-ea"/>
                <a:cs typeface="Arial"/>
              </a:defRPr>
            </a:lvl1pPr>
          </a:lstStyle>
          <a:p>
            <a:pPr>
              <a:spcBef>
                <a:spcPct val="0"/>
              </a:spcBef>
            </a:pPr>
            <a:fld id="{BF1D1CB4-8CAD-5445-BD28-9B0FD1311863}" type="datetime1">
              <a:rPr lang="en-US" smtClean="0"/>
              <a:t>8/17/23</a:t>
            </a:fld>
            <a:endParaRPr lang="en-US" dirty="0"/>
          </a:p>
        </p:txBody>
      </p:sp>
      <p:sp>
        <p:nvSpPr>
          <p:cNvPr id="4" name="Footer Placeholder 3"/>
          <p:cNvSpPr>
            <a:spLocks noGrp="1"/>
          </p:cNvSpPr>
          <p:nvPr>
            <p:ph type="ftr" sz="quarter" idx="19"/>
          </p:nvPr>
        </p:nvSpPr>
        <p:spPr>
          <a:xfrm>
            <a:off x="3621901" y="4797743"/>
            <a:ext cx="2895600" cy="274637"/>
          </a:xfrm>
        </p:spPr>
        <p:txBody>
          <a:bodyPr/>
          <a:lstStyle>
            <a:lvl1pPr>
              <a:defRPr>
                <a:latin typeface="Arno Pro" panose="02020502040506020403" pitchFamily="18" charset="0"/>
              </a:defRPr>
            </a:lvl1pPr>
          </a:lstStyle>
          <a:p>
            <a:r>
              <a:rPr lang="en-US"/>
              <a:t>abhishek.chatterjee@jpl.nasa.gov</a:t>
            </a:r>
            <a:endParaRPr lang="en-US" dirty="0"/>
          </a:p>
        </p:txBody>
      </p:sp>
      <p:sp>
        <p:nvSpPr>
          <p:cNvPr id="5" name="Slide Number Placeholder 4"/>
          <p:cNvSpPr>
            <a:spLocks noGrp="1"/>
          </p:cNvSpPr>
          <p:nvPr>
            <p:ph type="sldNum" sz="quarter" idx="20"/>
          </p:nvPr>
        </p:nvSpPr>
        <p:spPr>
          <a:xfrm>
            <a:off x="7664506" y="4797743"/>
            <a:ext cx="1249680" cy="274637"/>
          </a:xfrm>
        </p:spPr>
        <p:txBody>
          <a:bodyPr anchor="t">
            <a:noAutofit/>
          </a:bodyPr>
          <a:lstStyle>
            <a:lvl1pPr>
              <a:defRPr lang="en-US" sz="1000" b="1" i="0" kern="500" cap="none" spc="200" smtClean="0">
                <a:solidFill>
                  <a:schemeClr val="accent3"/>
                </a:solidFill>
                <a:latin typeface="Arial"/>
                <a:ea typeface="+mj-ea"/>
                <a:cs typeface="Arial"/>
              </a:defRPr>
            </a:lvl1pPr>
          </a:lstStyle>
          <a:p>
            <a:pPr>
              <a:spcBef>
                <a:spcPct val="0"/>
              </a:spcBef>
            </a:pPr>
            <a:fld id="{95819BC3-7E48-734B-B255-F05E5B733943}" type="slidenum">
              <a:rPr lang="en-US" smtClean="0"/>
              <a:pPr>
                <a:spcBef>
                  <a:spcPct val="0"/>
                </a:spcBef>
              </a:pPr>
              <a:t>‹#›</a:t>
            </a:fld>
            <a:endParaRPr lang="en-US"/>
          </a:p>
        </p:txBody>
      </p:sp>
      <p:sp>
        <p:nvSpPr>
          <p:cNvPr id="6" name="Rectangle 5"/>
          <p:cNvSpPr/>
          <p:nvPr userDrawn="1"/>
        </p:nvSpPr>
        <p:spPr>
          <a:xfrm>
            <a:off x="311573" y="932371"/>
            <a:ext cx="8636480" cy="82926"/>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Tree>
    <p:extLst>
      <p:ext uri="{BB962C8B-B14F-4D97-AF65-F5344CB8AC3E}">
        <p14:creationId xmlns:p14="http://schemas.microsoft.com/office/powerpoint/2010/main" val="3743139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400B22E7-E6BF-B74E-86A1-76C537620D7C}" type="datetime1">
              <a:rPr lang="en-US" smtClean="0"/>
              <a:t>8/17/23</a:t>
            </a:fld>
            <a:endParaRPr lang="en-US"/>
          </a:p>
        </p:txBody>
      </p:sp>
      <p:sp>
        <p:nvSpPr>
          <p:cNvPr id="4" name="Footer Placeholder 3"/>
          <p:cNvSpPr>
            <a:spLocks noGrp="1"/>
          </p:cNvSpPr>
          <p:nvPr>
            <p:ph type="ftr" sz="quarter" idx="22"/>
          </p:nvPr>
        </p:nvSpPr>
        <p:spPr/>
        <p:txBody>
          <a:bodyPr/>
          <a:lstStyle/>
          <a:p>
            <a:r>
              <a:rPr lang="en-US"/>
              <a:t>abhishek.chatterjee@jpl.nasa.gov</a:t>
            </a:r>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5499904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Subhead/Content/Text">
    <p:spTree>
      <p:nvGrpSpPr>
        <p:cNvPr id="1" name=""/>
        <p:cNvGrpSpPr/>
        <p:nvPr/>
      </p:nvGrpSpPr>
      <p:grpSpPr>
        <a:xfrm>
          <a:off x="0" y="0"/>
          <a:ext cx="0" cy="0"/>
          <a:chOff x="0" y="0"/>
          <a:chExt cx="0" cy="0"/>
        </a:xfrm>
      </p:grpSpPr>
      <p:sp>
        <p:nvSpPr>
          <p:cNvPr id="3" name="Text Placeholder 2"/>
          <p:cNvSpPr>
            <a:spLocks noGrp="1"/>
          </p:cNvSpPr>
          <p:nvPr>
            <p:ph type="body" sz="quarter" idx="18" hasCustomPrompt="1"/>
          </p:nvPr>
        </p:nvSpPr>
        <p:spPr>
          <a:xfrm>
            <a:off x="4799314" y="1161145"/>
            <a:ext cx="4008438" cy="3558494"/>
          </a:xfrm>
          <a:prstGeom prst="rect">
            <a:avLst/>
          </a:prstGeom>
        </p:spPr>
        <p:txBody>
          <a:bodyPr vert="horz"/>
          <a:lstStyle/>
          <a:p>
            <a:pPr lvl="0"/>
            <a:r>
              <a:rPr lang="en-US" dirty="0"/>
              <a:t>Click to add text</a:t>
            </a:r>
          </a:p>
        </p:txBody>
      </p:sp>
      <p:sp>
        <p:nvSpPr>
          <p:cNvPr id="5" name="Content Placeholder 4"/>
          <p:cNvSpPr>
            <a:spLocks noGrp="1"/>
          </p:cNvSpPr>
          <p:nvPr>
            <p:ph sz="quarter" idx="20" hasCustomPrompt="1"/>
          </p:nvPr>
        </p:nvSpPr>
        <p:spPr>
          <a:xfrm>
            <a:off x="341088" y="1161144"/>
            <a:ext cx="4023901" cy="3558494"/>
          </a:xfrm>
          <a:prstGeom prst="rect">
            <a:avLst/>
          </a:prstGeom>
        </p:spPr>
        <p:txBody>
          <a:bodyPr vert="horz"/>
          <a:lstStyle/>
          <a:p>
            <a:pPr lvl="0"/>
            <a:r>
              <a:rPr lang="en-US" dirty="0"/>
              <a:t>Click to add content</a:t>
            </a:r>
          </a:p>
        </p:txBody>
      </p:sp>
      <p:sp>
        <p:nvSpPr>
          <p:cNvPr id="9"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0"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21"/>
          </p:nvPr>
        </p:nvSpPr>
        <p:spPr/>
        <p:txBody>
          <a:bodyPr/>
          <a:lstStyle/>
          <a:p>
            <a:fld id="{B0F9C844-05EB-344B-9C3D-46851FFFFEBC}" type="datetime1">
              <a:rPr lang="en-US" smtClean="0"/>
              <a:t>8/17/23</a:t>
            </a:fld>
            <a:endParaRPr lang="en-US"/>
          </a:p>
        </p:txBody>
      </p:sp>
      <p:sp>
        <p:nvSpPr>
          <p:cNvPr id="4" name="Footer Placeholder 3"/>
          <p:cNvSpPr>
            <a:spLocks noGrp="1"/>
          </p:cNvSpPr>
          <p:nvPr>
            <p:ph type="ftr" sz="quarter" idx="22"/>
          </p:nvPr>
        </p:nvSpPr>
        <p:spPr/>
        <p:txBody>
          <a:bodyPr/>
          <a:lstStyle/>
          <a:p>
            <a:r>
              <a:rPr lang="en-US"/>
              <a:t>abhishek.chatterjee@jpl.nasa.gov</a:t>
            </a:r>
          </a:p>
        </p:txBody>
      </p:sp>
      <p:sp>
        <p:nvSpPr>
          <p:cNvPr id="6" name="Slide Number Placeholder 5"/>
          <p:cNvSpPr>
            <a:spLocks noGrp="1"/>
          </p:cNvSpPr>
          <p:nvPr>
            <p:ph type="sldNum" sz="quarter" idx="23"/>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441518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4"/>
          </p:nvPr>
        </p:nvSpPr>
        <p:spPr/>
        <p:txBody>
          <a:bodyPr/>
          <a:lstStyle/>
          <a:p>
            <a:fld id="{6934F75B-C8AF-C54F-8530-3235F61FBFF5}" type="datetime1">
              <a:rPr lang="en-US" smtClean="0"/>
              <a:t>8/17/23</a:t>
            </a:fld>
            <a:endParaRPr lang="en-US"/>
          </a:p>
        </p:txBody>
      </p:sp>
      <p:sp>
        <p:nvSpPr>
          <p:cNvPr id="3" name="Footer Placeholder 2"/>
          <p:cNvSpPr>
            <a:spLocks noGrp="1"/>
          </p:cNvSpPr>
          <p:nvPr>
            <p:ph type="ftr" sz="quarter" idx="15"/>
          </p:nvPr>
        </p:nvSpPr>
        <p:spPr/>
        <p:txBody>
          <a:bodyPr/>
          <a:lstStyle/>
          <a:p>
            <a:r>
              <a:rPr lang="en-US"/>
              <a:t>abhishek.chatterjee@jpl.nasa.gov</a:t>
            </a:r>
          </a:p>
        </p:txBody>
      </p:sp>
      <p:sp>
        <p:nvSpPr>
          <p:cNvPr id="4" name="Slide Number Placeholder 3"/>
          <p:cNvSpPr>
            <a:spLocks noGrp="1"/>
          </p:cNvSpPr>
          <p:nvPr>
            <p:ph type="sldNum" sz="quarter" idx="16"/>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028607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 Horizontal Image">
    <p:spTree>
      <p:nvGrpSpPr>
        <p:cNvPr id="1" name=""/>
        <p:cNvGrpSpPr/>
        <p:nvPr/>
      </p:nvGrpSpPr>
      <p:grpSpPr>
        <a:xfrm>
          <a:off x="0" y="0"/>
          <a:ext cx="0" cy="0"/>
          <a:chOff x="0" y="0"/>
          <a:chExt cx="0" cy="0"/>
        </a:xfrm>
      </p:grpSpPr>
      <p:sp>
        <p:nvSpPr>
          <p:cNvPr id="13" name="Picture Placeholder 5"/>
          <p:cNvSpPr>
            <a:spLocks noGrp="1"/>
          </p:cNvSpPr>
          <p:nvPr>
            <p:ph type="pic" sz="quarter" idx="10"/>
          </p:nvPr>
        </p:nvSpPr>
        <p:spPr>
          <a:xfrm>
            <a:off x="0" y="0"/>
            <a:ext cx="9144000" cy="3529263"/>
          </a:xfrm>
          <a:prstGeom prst="rect">
            <a:avLst/>
          </a:prstGeom>
        </p:spPr>
        <p:txBody>
          <a:bodyPr vert="horz" anchor="ctr"/>
          <a:lstStyle>
            <a:lvl1pPr marL="0" indent="0" algn="ctr">
              <a:buNone/>
              <a:defRPr sz="1400"/>
            </a:lvl1pPr>
          </a:lstStyle>
          <a:p>
            <a:r>
              <a:rPr lang="en-US"/>
              <a:t>Click icon to add picture</a:t>
            </a:r>
            <a:endParaRPr lang="en-US" dirty="0"/>
          </a:p>
        </p:txBody>
      </p:sp>
      <p:sp>
        <p:nvSpPr>
          <p:cNvPr id="14" name="Text Placeholder 4"/>
          <p:cNvSpPr>
            <a:spLocks noGrp="1"/>
          </p:cNvSpPr>
          <p:nvPr>
            <p:ph type="body" sz="quarter" idx="3" hasCustomPrompt="1"/>
          </p:nvPr>
        </p:nvSpPr>
        <p:spPr>
          <a:xfrm>
            <a:off x="368119" y="3904542"/>
            <a:ext cx="5674998" cy="475338"/>
          </a:xfrm>
          <a:prstGeom prst="rect">
            <a:avLst/>
          </a:prstGeom>
        </p:spPr>
        <p:txBody>
          <a:bodyPr anchor="t"/>
          <a:lstStyle>
            <a:lvl1pPr marL="0" indent="0">
              <a:buNone/>
              <a:defRPr sz="2400" b="1" baseline="0">
                <a:solidFill>
                  <a:srgbClr val="000000"/>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Presentation Title</a:t>
            </a:r>
          </a:p>
        </p:txBody>
      </p:sp>
      <p:sp>
        <p:nvSpPr>
          <p:cNvPr id="15" name="Text Placeholder 20"/>
          <p:cNvSpPr>
            <a:spLocks noGrp="1"/>
          </p:cNvSpPr>
          <p:nvPr>
            <p:ph type="body" sz="quarter" idx="18" hasCustomPrompt="1"/>
          </p:nvPr>
        </p:nvSpPr>
        <p:spPr>
          <a:xfrm>
            <a:off x="379235" y="4379880"/>
            <a:ext cx="5655970" cy="465140"/>
          </a:xfrm>
          <a:prstGeom prst="rect">
            <a:avLst/>
          </a:prstGeom>
        </p:spPr>
        <p:txBody>
          <a:bodyPr>
            <a:no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baseline="0">
                <a:solidFill>
                  <a:srgbClr val="000000"/>
                </a:solidFill>
                <a:latin typeface="Arial"/>
                <a:cs typeface="Arial"/>
              </a:defRPr>
            </a:lvl1pPr>
          </a:lstStyle>
          <a:p>
            <a:pPr lvl="0"/>
            <a:r>
              <a:rPr lang="en-US" dirty="0"/>
              <a:t>Click to Edit Name(s) of Presenter(s), Directorate/Division and Date</a:t>
            </a:r>
          </a:p>
        </p:txBody>
      </p:sp>
      <p:pic>
        <p:nvPicPr>
          <p:cNvPr id="6" name="Picture 5"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5205" y="4035699"/>
            <a:ext cx="2833047" cy="607082"/>
          </a:xfrm>
          <a:prstGeom prst="rect">
            <a:avLst/>
          </a:prstGeom>
        </p:spPr>
      </p:pic>
    </p:spTree>
    <p:extLst>
      <p:ext uri="{BB962C8B-B14F-4D97-AF65-F5344CB8AC3E}">
        <p14:creationId xmlns:p14="http://schemas.microsoft.com/office/powerpoint/2010/main" val="36818743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Subhead/Content">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0" y="1161143"/>
            <a:ext cx="9144000" cy="3558494"/>
          </a:xfrm>
          <a:prstGeom prst="rect">
            <a:avLst/>
          </a:prstGeom>
        </p:spPr>
        <p:txBody>
          <a:bodyPr vert="horz" anchor="ctr"/>
          <a:lstStyle>
            <a:lvl1pPr marL="0" indent="0" algn="ctr">
              <a:buFontTx/>
              <a:buNone/>
              <a:defRPr sz="1600">
                <a:solidFill>
                  <a:srgbClr val="000000"/>
                </a:solidFill>
              </a:defRPr>
            </a:lvl1pPr>
          </a:lstStyle>
          <a:p>
            <a:endParaRPr lang="en-US" dirty="0"/>
          </a:p>
          <a:p>
            <a:r>
              <a:rPr lang="en-US" dirty="0"/>
              <a:t>\</a:t>
            </a:r>
          </a:p>
          <a:p>
            <a:r>
              <a:rPr lang="en-US" dirty="0"/>
              <a:t>Click Icon to Add Picture</a:t>
            </a:r>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9D666CDA-BD0A-8F49-BD5D-96386D7BF8E3}" type="datetime1">
              <a:rPr lang="en-US" smtClean="0"/>
              <a:t>8/17/23</a:t>
            </a:fld>
            <a:endParaRPr lang="en-US"/>
          </a:p>
        </p:txBody>
      </p:sp>
      <p:sp>
        <p:nvSpPr>
          <p:cNvPr id="3" name="Footer Placeholder 2"/>
          <p:cNvSpPr>
            <a:spLocks noGrp="1"/>
          </p:cNvSpPr>
          <p:nvPr>
            <p:ph type="ftr" sz="quarter" idx="16"/>
          </p:nvPr>
        </p:nvSpPr>
        <p:spPr/>
        <p:txBody>
          <a:bodyPr/>
          <a:lstStyle/>
          <a:p>
            <a:r>
              <a:rPr lang="en-US"/>
              <a:t>abhishek.chatterjee@jpl.nasa.gov</a:t>
            </a:r>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429903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er/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7E1968F1-40A0-1D4D-9CF4-F62019AF3193}" type="datetime1">
              <a:rPr lang="en-US" smtClean="0"/>
              <a:t>8/17/23</a:t>
            </a:fld>
            <a:endParaRPr lang="en-US"/>
          </a:p>
        </p:txBody>
      </p:sp>
      <p:sp>
        <p:nvSpPr>
          <p:cNvPr id="3" name="Footer Placeholder 2"/>
          <p:cNvSpPr>
            <a:spLocks noGrp="1"/>
          </p:cNvSpPr>
          <p:nvPr>
            <p:ph type="ftr" sz="quarter" idx="11"/>
          </p:nvPr>
        </p:nvSpPr>
        <p:spPr/>
        <p:txBody>
          <a:bodyPr/>
          <a:lstStyle/>
          <a:p>
            <a:r>
              <a:rPr lang="en-US"/>
              <a:t>abhishek.chatterjee@jpl.nasa.gov</a:t>
            </a:r>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213274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Subhead/Black Strip">
    <p:spTree>
      <p:nvGrpSpPr>
        <p:cNvPr id="1" name=""/>
        <p:cNvGrpSpPr/>
        <p:nvPr/>
      </p:nvGrpSpPr>
      <p:grpSpPr>
        <a:xfrm>
          <a:off x="0" y="0"/>
          <a:ext cx="0" cy="0"/>
          <a:chOff x="0" y="0"/>
          <a:chExt cx="0" cy="0"/>
        </a:xfrm>
      </p:grpSpPr>
      <p:sp>
        <p:nvSpPr>
          <p:cNvPr id="17" name="Rectangle 16"/>
          <p:cNvSpPr/>
          <p:nvPr userDrawn="1"/>
        </p:nvSpPr>
        <p:spPr>
          <a:xfrm>
            <a:off x="0" y="1161143"/>
            <a:ext cx="9144000" cy="355849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15" name="Content Placeholder 3"/>
          <p:cNvSpPr>
            <a:spLocks noGrp="1"/>
          </p:cNvSpPr>
          <p:nvPr>
            <p:ph sz="quarter" idx="18" hasCustomPrompt="1"/>
          </p:nvPr>
        </p:nvSpPr>
        <p:spPr>
          <a:xfrm>
            <a:off x="934403"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16" name="Content Placeholder 3"/>
          <p:cNvSpPr>
            <a:spLocks noGrp="1"/>
          </p:cNvSpPr>
          <p:nvPr>
            <p:ph sz="quarter" idx="19" hasCustomPrompt="1"/>
          </p:nvPr>
        </p:nvSpPr>
        <p:spPr>
          <a:xfrm>
            <a:off x="4929414" y="1599202"/>
            <a:ext cx="3363277" cy="2718798"/>
          </a:xfrm>
          <a:prstGeom prst="rect">
            <a:avLst/>
          </a:prstGeom>
        </p:spPr>
        <p:txBody>
          <a:bodyPr vert="horz"/>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content</a:t>
            </a:r>
          </a:p>
        </p:txBody>
      </p:sp>
      <p:sp>
        <p:nvSpPr>
          <p:cNvPr id="2" name="Date Placeholder 1"/>
          <p:cNvSpPr>
            <a:spLocks noGrp="1"/>
          </p:cNvSpPr>
          <p:nvPr>
            <p:ph type="dt" sz="half" idx="20"/>
          </p:nvPr>
        </p:nvSpPr>
        <p:spPr/>
        <p:txBody>
          <a:bodyPr/>
          <a:lstStyle/>
          <a:p>
            <a:fld id="{C9EB43CA-3953-F54C-A843-E6CEDC79DEEB}" type="datetime1">
              <a:rPr lang="en-US" smtClean="0"/>
              <a:t>8/17/23</a:t>
            </a:fld>
            <a:endParaRPr lang="en-US"/>
          </a:p>
        </p:txBody>
      </p:sp>
      <p:sp>
        <p:nvSpPr>
          <p:cNvPr id="3" name="Footer Placeholder 2"/>
          <p:cNvSpPr>
            <a:spLocks noGrp="1"/>
          </p:cNvSpPr>
          <p:nvPr>
            <p:ph type="ftr" sz="quarter" idx="21"/>
          </p:nvPr>
        </p:nvSpPr>
        <p:spPr/>
        <p:txBody>
          <a:bodyPr/>
          <a:lstStyle/>
          <a:p>
            <a:r>
              <a:rPr lang="en-US"/>
              <a:t>abhishek.chatterjee@jpl.nasa.gov</a:t>
            </a:r>
          </a:p>
        </p:txBody>
      </p:sp>
      <p:sp>
        <p:nvSpPr>
          <p:cNvPr id="4" name="Slide Number Placeholder 3"/>
          <p:cNvSpPr>
            <a:spLocks noGrp="1"/>
          </p:cNvSpPr>
          <p:nvPr>
            <p:ph type="sldNum" sz="quarter" idx="22"/>
          </p:nvPr>
        </p:nvSpPr>
        <p:spPr/>
        <p:txBody>
          <a:bodyPr/>
          <a:lstStyle/>
          <a:p>
            <a:fld id="{95819BC3-7E48-734B-B255-F05E5B733943}" type="slidenum">
              <a:rPr lang="en-US" smtClean="0"/>
              <a:pPr/>
              <a:t>‹#›</a:t>
            </a:fld>
            <a:endParaRPr lang="en-US"/>
          </a:p>
        </p:txBody>
      </p:sp>
      <p:sp>
        <p:nvSpPr>
          <p:cNvPr id="11"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956454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37F23F-D89B-2444-A263-01484862BB24}" type="datetime1">
              <a:rPr lang="en-US" smtClean="0"/>
              <a:t>8/17/23</a:t>
            </a:fld>
            <a:endParaRPr lang="en-US"/>
          </a:p>
        </p:txBody>
      </p:sp>
      <p:sp>
        <p:nvSpPr>
          <p:cNvPr id="3" name="Footer Placeholder 2"/>
          <p:cNvSpPr>
            <a:spLocks noGrp="1"/>
          </p:cNvSpPr>
          <p:nvPr>
            <p:ph type="ftr" sz="quarter" idx="11"/>
          </p:nvPr>
        </p:nvSpPr>
        <p:spPr/>
        <p:txBody>
          <a:bodyPr/>
          <a:lstStyle/>
          <a:p>
            <a:r>
              <a:rPr lang="en-US"/>
              <a:t>abhishek.chatterjee@jpl.nasa.gov</a:t>
            </a:r>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6"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3540017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5" name="Text Placeholder 4"/>
          <p:cNvSpPr>
            <a:spLocks noGrp="1"/>
          </p:cNvSpPr>
          <p:nvPr>
            <p:ph type="body" sz="quarter" idx="3" hasCustomPrompt="1"/>
          </p:nvPr>
        </p:nvSpPr>
        <p:spPr>
          <a:xfrm>
            <a:off x="0" y="2239365"/>
            <a:ext cx="9144000" cy="664770"/>
          </a:xfrm>
          <a:prstGeom prst="rect">
            <a:avLst/>
          </a:prstGeom>
        </p:spPr>
        <p:txBody>
          <a:bodyPr anchor="ctr"/>
          <a:lstStyle>
            <a:lvl1pPr marL="0" indent="0" algn="ctr">
              <a:buNone/>
              <a:defRPr sz="2800" b="0" i="0" baseline="0">
                <a:solidFill>
                  <a:schemeClr val="accent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Chapter Divider</a:t>
            </a:r>
          </a:p>
        </p:txBody>
      </p:sp>
      <p:sp>
        <p:nvSpPr>
          <p:cNvPr id="8" name="Rectangle 7"/>
          <p:cNvSpPr/>
          <p:nvPr userDrawn="1"/>
        </p:nvSpPr>
        <p:spPr>
          <a:xfrm>
            <a:off x="341298" y="932370"/>
            <a:ext cx="8572889" cy="83631"/>
          </a:xfrm>
          <a:prstGeom prst="rect">
            <a:avLst/>
          </a:prstGeom>
          <a:gradFill flip="none" rotWithShape="1">
            <a:gsLst>
              <a:gs pos="0">
                <a:schemeClr val="accent5"/>
              </a:gs>
              <a:gs pos="100000">
                <a:schemeClr val="accent4">
                  <a:lumMod val="10000"/>
                  <a:lumOff val="90000"/>
                </a:schemeClr>
              </a:gs>
              <a:gs pos="100000">
                <a:srgbClr val="826244"/>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5" name="TextBox 14"/>
          <p:cNvSpPr txBox="1"/>
          <p:nvPr userDrawn="1"/>
        </p:nvSpPr>
        <p:spPr>
          <a:xfrm>
            <a:off x="5893115" y="156956"/>
            <a:ext cx="3085397" cy="688528"/>
          </a:xfrm>
          <a:prstGeom prst="rect">
            <a:avLst/>
          </a:prstGeom>
          <a:solidFill>
            <a:schemeClr val="accent5"/>
          </a:solidFill>
          <a:effectLst>
            <a:softEdge rad="76200"/>
          </a:effectLst>
        </p:spPr>
        <p:txBody>
          <a:bodyPr wrap="square" rtlCol="0" anchor="ctr" anchorCtr="0">
            <a:noAutofit/>
          </a:bodyPr>
          <a:lstStyle/>
          <a:p>
            <a:pPr algn="l"/>
            <a:r>
              <a:rPr lang="en-US" sz="1600" b="1" dirty="0">
                <a:solidFill>
                  <a:schemeClr val="bg1"/>
                </a:solidFill>
                <a:effectLst>
                  <a:outerShdw blurRad="38100" dist="38100" dir="2700000" algn="tl">
                    <a:srgbClr val="000000">
                      <a:alpha val="43137"/>
                    </a:srgbClr>
                  </a:outerShdw>
                </a:effectLst>
                <a:latin typeface="Arno Pro" panose="02020502040506020403" pitchFamily="18" charset="0"/>
              </a:rPr>
              <a:t> OCO-3</a:t>
            </a:r>
          </a:p>
          <a:p>
            <a:pPr algn="l"/>
            <a:r>
              <a:rPr lang="en-US" sz="1400" dirty="0">
                <a:solidFill>
                  <a:schemeClr val="bg1"/>
                </a:solidFill>
                <a:effectLst>
                  <a:outerShdw blurRad="38100" dist="38100" dir="2700000" algn="tl">
                    <a:srgbClr val="000000">
                      <a:alpha val="43137"/>
                    </a:srgbClr>
                  </a:outerShdw>
                </a:effectLst>
                <a:latin typeface="Arno Pro" panose="02020502040506020403" pitchFamily="18" charset="0"/>
              </a:rPr>
              <a:t> </a:t>
            </a:r>
            <a:r>
              <a:rPr lang="en-US" sz="1200" dirty="0">
                <a:solidFill>
                  <a:schemeClr val="bg1"/>
                </a:solidFill>
                <a:effectLst>
                  <a:outerShdw blurRad="38100" dist="38100" dir="2700000" algn="tl">
                    <a:srgbClr val="000000">
                      <a:alpha val="43137"/>
                    </a:srgbClr>
                  </a:outerShdw>
                </a:effectLst>
                <a:latin typeface="Arno Pro" panose="02020502040506020403" pitchFamily="18" charset="0"/>
              </a:rPr>
              <a:t>2023 Earth Science Senior Review</a:t>
            </a:r>
          </a:p>
        </p:txBody>
      </p:sp>
      <p:pic>
        <p:nvPicPr>
          <p:cNvPr id="17" name="Picture 16" descr="Tribrand_ColorBlackText_RGB_small_040615.eps"/>
          <p:cNvPicPr>
            <a:picLocks noChangeAspect="1"/>
          </p:cNvPicPr>
          <p:nvPr userDrawn="1"/>
        </p:nvPicPr>
        <p:blipFill rotWithShape="1">
          <a:blip r:embed="rId2">
            <a:extLst>
              <a:ext uri="{28A0092B-C50C-407E-A947-70E740481C1C}">
                <a14:useLocalDpi xmlns:a14="http://schemas.microsoft.com/office/drawing/2010/main" val="0"/>
              </a:ext>
            </a:extLst>
          </a:blip>
          <a:srcRect r="74528"/>
          <a:stretch/>
        </p:blipFill>
        <p:spPr>
          <a:xfrm>
            <a:off x="8217802" y="215000"/>
            <a:ext cx="645211" cy="542794"/>
          </a:xfrm>
          <a:prstGeom prst="rect">
            <a:avLst/>
          </a:prstGeom>
        </p:spPr>
      </p:pic>
    </p:spTree>
    <p:extLst>
      <p:ext uri="{BB962C8B-B14F-4D97-AF65-F5344CB8AC3E}">
        <p14:creationId xmlns:p14="http://schemas.microsoft.com/office/powerpoint/2010/main" val="1751274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35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3" name="Picture 2" descr="Tribrand_ColorBlackText_RGB_small_040615.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7507" y="1786796"/>
            <a:ext cx="3556449" cy="762097"/>
          </a:xfrm>
          <a:prstGeom prst="rect">
            <a:avLst/>
          </a:prstGeom>
        </p:spPr>
      </p:pic>
      <p:sp>
        <p:nvSpPr>
          <p:cNvPr id="4" name="TextBox 3"/>
          <p:cNvSpPr txBox="1"/>
          <p:nvPr userDrawn="1"/>
        </p:nvSpPr>
        <p:spPr>
          <a:xfrm>
            <a:off x="1" y="2976387"/>
            <a:ext cx="9144000" cy="338554"/>
          </a:xfrm>
          <a:prstGeom prst="rect">
            <a:avLst/>
          </a:prstGeom>
          <a:noFill/>
        </p:spPr>
        <p:txBody>
          <a:bodyPr wrap="square" rtlCol="0">
            <a:spAutoFit/>
          </a:bodyPr>
          <a:lstStyle/>
          <a:p>
            <a:pPr algn="ctr"/>
            <a:r>
              <a:rPr lang="en-US" sz="1600" kern="800" spc="200" dirty="0">
                <a:solidFill>
                  <a:srgbClr val="BA0C2F"/>
                </a:solidFill>
              </a:rPr>
              <a:t>jpl.nasa.gov</a:t>
            </a:r>
          </a:p>
        </p:txBody>
      </p:sp>
      <p:cxnSp>
        <p:nvCxnSpPr>
          <p:cNvPr id="5" name="Straight Connector 4"/>
          <p:cNvCxnSpPr/>
          <p:nvPr userDrawn="1"/>
        </p:nvCxnSpPr>
        <p:spPr>
          <a:xfrm>
            <a:off x="2924848" y="2750422"/>
            <a:ext cx="3294305"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073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ssion Logo Slide">
    <p:spTree>
      <p:nvGrpSpPr>
        <p:cNvPr id="1" name=""/>
        <p:cNvGrpSpPr/>
        <p:nvPr/>
      </p:nvGrpSpPr>
      <p:grpSpPr>
        <a:xfrm>
          <a:off x="0" y="0"/>
          <a:ext cx="0" cy="0"/>
          <a:chOff x="0" y="0"/>
          <a:chExt cx="0" cy="0"/>
        </a:xfrm>
      </p:grpSpPr>
      <p:cxnSp>
        <p:nvCxnSpPr>
          <p:cNvPr id="4" name="Straight Connector 3"/>
          <p:cNvCxnSpPr/>
          <p:nvPr userDrawn="1"/>
        </p:nvCxnSpPr>
        <p:spPr>
          <a:xfrm flipH="1" flipV="1">
            <a:off x="5890626" y="1340395"/>
            <a:ext cx="2" cy="3193140"/>
          </a:xfrm>
          <a:prstGeom prst="line">
            <a:avLst/>
          </a:prstGeom>
          <a:ln w="12700" cap="flat" cmpd="sng" algn="ctr">
            <a:solidFill>
              <a:schemeClr val="bg1">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add Mission or Project Name</a:t>
            </a:r>
          </a:p>
        </p:txBody>
      </p:sp>
      <p:sp>
        <p:nvSpPr>
          <p:cNvPr id="27" name="Content Placeholder 3"/>
          <p:cNvSpPr>
            <a:spLocks noGrp="1"/>
          </p:cNvSpPr>
          <p:nvPr>
            <p:ph sz="quarter" idx="18" hasCustomPrompt="1"/>
          </p:nvPr>
        </p:nvSpPr>
        <p:spPr>
          <a:xfrm>
            <a:off x="1026160" y="1340395"/>
            <a:ext cx="3886017" cy="3193140"/>
          </a:xfrm>
          <a:prstGeom prst="rect">
            <a:avLst/>
          </a:prstGeom>
        </p:spPr>
        <p:txBody>
          <a:bodyPr vert="horz"/>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Mission logo</a:t>
            </a:r>
          </a:p>
        </p:txBody>
      </p:sp>
      <p:sp>
        <p:nvSpPr>
          <p:cNvPr id="28" name="Content Placeholder 3"/>
          <p:cNvSpPr>
            <a:spLocks noGrp="1"/>
          </p:cNvSpPr>
          <p:nvPr>
            <p:ph sz="quarter" idx="19" hasCustomPrompt="1"/>
          </p:nvPr>
        </p:nvSpPr>
        <p:spPr>
          <a:xfrm>
            <a:off x="6521956" y="1340395"/>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9" name="Content Placeholder 3"/>
          <p:cNvSpPr>
            <a:spLocks noGrp="1"/>
          </p:cNvSpPr>
          <p:nvPr>
            <p:ph sz="quarter" idx="20" hasCustomPrompt="1"/>
          </p:nvPr>
        </p:nvSpPr>
        <p:spPr>
          <a:xfrm>
            <a:off x="6521956" y="243840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30" name="Content Placeholder 3"/>
          <p:cNvSpPr>
            <a:spLocks noGrp="1"/>
          </p:cNvSpPr>
          <p:nvPr>
            <p:ph sz="quarter" idx="21" hasCustomPrompt="1"/>
          </p:nvPr>
        </p:nvSpPr>
        <p:spPr>
          <a:xfrm>
            <a:off x="6521956" y="3537130"/>
            <a:ext cx="1986400" cy="996405"/>
          </a:xfrm>
          <a:prstGeom prst="rect">
            <a:avLst/>
          </a:prstGeom>
        </p:spPr>
        <p:txBody>
          <a:bodyPr vert="horz"/>
          <a:lstStyle>
            <a:lvl1pP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add NASA, JPL or other partner logo</a:t>
            </a:r>
          </a:p>
        </p:txBody>
      </p:sp>
      <p:sp>
        <p:nvSpPr>
          <p:cNvPr id="2" name="Date Placeholder 1"/>
          <p:cNvSpPr>
            <a:spLocks noGrp="1"/>
          </p:cNvSpPr>
          <p:nvPr>
            <p:ph type="dt" sz="half" idx="22"/>
          </p:nvPr>
        </p:nvSpPr>
        <p:spPr/>
        <p:txBody>
          <a:bodyPr/>
          <a:lstStyle/>
          <a:p>
            <a:fld id="{9E821430-8126-C14A-A51D-648705E5304B}" type="datetime1">
              <a:rPr lang="en-US" smtClean="0"/>
              <a:t>8/17/23</a:t>
            </a:fld>
            <a:endParaRPr lang="en-US"/>
          </a:p>
        </p:txBody>
      </p:sp>
      <p:sp>
        <p:nvSpPr>
          <p:cNvPr id="3" name="Footer Placeholder 2"/>
          <p:cNvSpPr>
            <a:spLocks noGrp="1"/>
          </p:cNvSpPr>
          <p:nvPr>
            <p:ph type="ftr" sz="quarter" idx="23"/>
          </p:nvPr>
        </p:nvSpPr>
        <p:spPr/>
        <p:txBody>
          <a:bodyPr/>
          <a:lstStyle/>
          <a:p>
            <a:r>
              <a:rPr lang="en-US"/>
              <a:t>abhishek.chatterjee@jpl.nasa.gov</a:t>
            </a:r>
          </a:p>
        </p:txBody>
      </p:sp>
      <p:sp>
        <p:nvSpPr>
          <p:cNvPr id="5" name="Slide Number Placeholder 4"/>
          <p:cNvSpPr>
            <a:spLocks noGrp="1"/>
          </p:cNvSpPr>
          <p:nvPr>
            <p:ph type="sldNum" sz="quarter" idx="24"/>
          </p:nvPr>
        </p:nvSpPr>
        <p:spPr/>
        <p:txBody>
          <a:bodyPr/>
          <a:lstStyle/>
          <a:p>
            <a:fld id="{95819BC3-7E48-734B-B255-F05E5B733943}" type="slidenum">
              <a:rPr lang="en-US" smtClean="0"/>
              <a:pPr/>
              <a:t>‹#›</a:t>
            </a:fld>
            <a:endParaRPr lang="en-US"/>
          </a:p>
        </p:txBody>
      </p:sp>
      <p:sp>
        <p:nvSpPr>
          <p:cNvPr id="14"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1352587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0"/>
          </p:nvPr>
        </p:nvSpPr>
        <p:spPr/>
        <p:txBody>
          <a:bodyPr/>
          <a:lstStyle/>
          <a:p>
            <a:fld id="{EBD63437-945D-6042-9238-F72D27822598}" type="datetime1">
              <a:rPr lang="en-US" smtClean="0"/>
              <a:t>8/17/23</a:t>
            </a:fld>
            <a:endParaRPr lang="en-US"/>
          </a:p>
        </p:txBody>
      </p:sp>
      <p:sp>
        <p:nvSpPr>
          <p:cNvPr id="3" name="Footer Placeholder 2"/>
          <p:cNvSpPr>
            <a:spLocks noGrp="1"/>
          </p:cNvSpPr>
          <p:nvPr>
            <p:ph type="ftr" sz="quarter" idx="11"/>
          </p:nvPr>
        </p:nvSpPr>
        <p:spPr/>
        <p:txBody>
          <a:bodyPr/>
          <a:lstStyle/>
          <a:p>
            <a:r>
              <a:rPr lang="en-US"/>
              <a:t>abhishek.chatterjee@jpl.nasa.gov</a:t>
            </a:r>
          </a:p>
        </p:txBody>
      </p:sp>
      <p:sp>
        <p:nvSpPr>
          <p:cNvPr id="4" name="Slide Number Placeholder 3"/>
          <p:cNvSpPr>
            <a:spLocks noGrp="1"/>
          </p:cNvSpPr>
          <p:nvPr>
            <p:ph type="sldNum" sz="quarter" idx="12"/>
          </p:nvPr>
        </p:nvSpPr>
        <p:spPr/>
        <p:txBody>
          <a:bodyPr/>
          <a:lstStyle/>
          <a:p>
            <a:fld id="{95819BC3-7E48-734B-B255-F05E5B733943}" type="slidenum">
              <a:rPr lang="en-US" smtClean="0"/>
              <a:pPr/>
              <a:t>‹#›</a:t>
            </a:fld>
            <a:endParaRPr lang="en-US"/>
          </a:p>
        </p:txBody>
      </p:sp>
      <p:sp>
        <p:nvSpPr>
          <p:cNvPr id="8"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134493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sp>
        <p:nvSpPr>
          <p:cNvPr id="13" name="Text Placeholder 13"/>
          <p:cNvSpPr>
            <a:spLocks noGrp="1"/>
          </p:cNvSpPr>
          <p:nvPr>
            <p:ph type="body" sz="quarter" idx="14" hasCustomPrompt="1"/>
          </p:nvPr>
        </p:nvSpPr>
        <p:spPr>
          <a:xfrm>
            <a:off x="341087" y="665739"/>
            <a:ext cx="8573101" cy="350262"/>
          </a:xfrm>
          <a:prstGeom prst="rect">
            <a:avLst/>
          </a:prstGeom>
        </p:spPr>
        <p:txBody>
          <a:bodyPr vert="horz"/>
          <a:lstStyle>
            <a:lvl1pPr marL="0" indent="0">
              <a:buFontTx/>
              <a:buNone/>
              <a:defRPr sz="18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ial"/>
                <a:cs typeface="Arial"/>
              </a:defRPr>
            </a:lvl1pPr>
          </a:lstStyle>
          <a:p>
            <a:r>
              <a:rPr lang="en-US" dirty="0"/>
              <a:t>Click to Edit Header</a:t>
            </a:r>
          </a:p>
        </p:txBody>
      </p:sp>
      <p:sp>
        <p:nvSpPr>
          <p:cNvPr id="2" name="Date Placeholder 1"/>
          <p:cNvSpPr>
            <a:spLocks noGrp="1"/>
          </p:cNvSpPr>
          <p:nvPr>
            <p:ph type="dt" sz="half" idx="15"/>
          </p:nvPr>
        </p:nvSpPr>
        <p:spPr/>
        <p:txBody>
          <a:bodyPr/>
          <a:lstStyle/>
          <a:p>
            <a:fld id="{C86E799E-08A6-154B-8759-963575763C3E}" type="datetime1">
              <a:rPr lang="en-US" smtClean="0"/>
              <a:t>8/17/23</a:t>
            </a:fld>
            <a:endParaRPr lang="en-US"/>
          </a:p>
        </p:txBody>
      </p:sp>
      <p:sp>
        <p:nvSpPr>
          <p:cNvPr id="3" name="Footer Placeholder 2"/>
          <p:cNvSpPr>
            <a:spLocks noGrp="1"/>
          </p:cNvSpPr>
          <p:nvPr>
            <p:ph type="ftr" sz="quarter" idx="16"/>
          </p:nvPr>
        </p:nvSpPr>
        <p:spPr/>
        <p:txBody>
          <a:bodyPr/>
          <a:lstStyle/>
          <a:p>
            <a:r>
              <a:rPr lang="en-US"/>
              <a:t>abhishek.chatterjee@jpl.nasa.gov</a:t>
            </a:r>
          </a:p>
        </p:txBody>
      </p:sp>
      <p:sp>
        <p:nvSpPr>
          <p:cNvPr id="4" name="Slide Number Placeholder 3"/>
          <p:cNvSpPr>
            <a:spLocks noGrp="1"/>
          </p:cNvSpPr>
          <p:nvPr>
            <p:ph type="sldNum" sz="quarter" idx="17"/>
          </p:nvPr>
        </p:nvSpPr>
        <p:spPr/>
        <p:txBody>
          <a:bodyPr/>
          <a:lstStyle/>
          <a:p>
            <a:fld id="{95819BC3-7E48-734B-B255-F05E5B733943}" type="slidenum">
              <a:rPr lang="en-US" smtClean="0"/>
              <a:pPr/>
              <a:t>‹#›</a:t>
            </a:fld>
            <a:endParaRPr lang="en-US"/>
          </a:p>
        </p:txBody>
      </p:sp>
      <p:sp>
        <p:nvSpPr>
          <p:cNvPr id="9"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rPr>
              <a:t>jpl.nasa.gov</a:t>
            </a:r>
          </a:p>
        </p:txBody>
      </p:sp>
    </p:spTree>
    <p:extLst>
      <p:ext uri="{BB962C8B-B14F-4D97-AF65-F5344CB8AC3E}">
        <p14:creationId xmlns:p14="http://schemas.microsoft.com/office/powerpoint/2010/main" val="290760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Text">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41088" y="1161143"/>
            <a:ext cx="8364762" cy="3558495"/>
          </a:xfrm>
          <a:prstGeom prst="rect">
            <a:avLst/>
          </a:prstGeom>
        </p:spPr>
        <p:txBody>
          <a:bodyPr vert="horz"/>
          <a:lstStyle>
            <a:lvl1pPr>
              <a:defRPr>
                <a:latin typeface="Arno Pro" panose="02020502040506020403" pitchFamily="18" charset="0"/>
              </a:defRPr>
            </a:lvl1pPr>
            <a:lvl2pPr>
              <a:defRPr>
                <a:latin typeface="Arno Pro" panose="02020502040506020403" pitchFamily="18" charset="0"/>
              </a:defRPr>
            </a:lvl2pPr>
            <a:lvl3pPr>
              <a:defRPr>
                <a:latin typeface="Arno Pro" panose="02020502040506020403" pitchFamily="18" charset="0"/>
              </a:defRPr>
            </a:lvl3pPr>
            <a:lvl4pPr>
              <a:defRPr>
                <a:latin typeface="Arno Pro" panose="02020502040506020403" pitchFamily="18" charset="0"/>
              </a:defRPr>
            </a:lvl4pPr>
            <a:lvl5pPr>
              <a:defRPr>
                <a:latin typeface="Arno Pro" panose="020205020405060204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ctrTitle" hasCustomPrompt="1"/>
          </p:nvPr>
        </p:nvSpPr>
        <p:spPr>
          <a:xfrm>
            <a:off x="320978" y="243757"/>
            <a:ext cx="8593211" cy="470362"/>
          </a:xfrm>
          <a:prstGeom prst="rect">
            <a:avLst/>
          </a:prstGeom>
        </p:spPr>
        <p:txBody>
          <a:bodyPr anchor="t">
            <a:noAutofit/>
          </a:bodyPr>
          <a:lstStyle>
            <a:lvl1pPr algn="l">
              <a:defRPr sz="2400" b="1" i="0" cap="none">
                <a:solidFill>
                  <a:srgbClr val="000000"/>
                </a:solidFill>
                <a:latin typeface="Arno Pro" panose="02020502040506020403" pitchFamily="18" charset="0"/>
                <a:cs typeface="Arial"/>
              </a:defRPr>
            </a:lvl1pPr>
          </a:lstStyle>
          <a:p>
            <a:r>
              <a:rPr lang="en-US" dirty="0"/>
              <a:t>Click to Edit Header</a:t>
            </a:r>
          </a:p>
        </p:txBody>
      </p:sp>
      <p:sp>
        <p:nvSpPr>
          <p:cNvPr id="2" name="Date Placeholder 1"/>
          <p:cNvSpPr>
            <a:spLocks noGrp="1"/>
          </p:cNvSpPr>
          <p:nvPr>
            <p:ph type="dt" sz="half" idx="18"/>
          </p:nvPr>
        </p:nvSpPr>
        <p:spPr/>
        <p:txBody>
          <a:bodyPr/>
          <a:lstStyle>
            <a:lvl1pPr>
              <a:defRPr>
                <a:latin typeface="Arno Pro" panose="02020502040506020403" pitchFamily="18" charset="0"/>
              </a:defRPr>
            </a:lvl1pPr>
          </a:lstStyle>
          <a:p>
            <a:fld id="{56340018-D202-2646-81E9-CE69D8D04372}" type="datetime1">
              <a:rPr lang="en-US" smtClean="0"/>
              <a:t>8/17/23</a:t>
            </a:fld>
            <a:endParaRPr lang="en-US"/>
          </a:p>
        </p:txBody>
      </p:sp>
      <p:sp>
        <p:nvSpPr>
          <p:cNvPr id="4" name="Footer Placeholder 3"/>
          <p:cNvSpPr>
            <a:spLocks noGrp="1"/>
          </p:cNvSpPr>
          <p:nvPr>
            <p:ph type="ftr" sz="quarter" idx="19"/>
          </p:nvPr>
        </p:nvSpPr>
        <p:spPr/>
        <p:txBody>
          <a:bodyPr/>
          <a:lstStyle>
            <a:lvl1pPr>
              <a:defRPr>
                <a:latin typeface="Arno Pro" panose="02020502040506020403" pitchFamily="18" charset="0"/>
              </a:defRPr>
            </a:lvl1pPr>
          </a:lstStyle>
          <a:p>
            <a:r>
              <a:rPr lang="en-US"/>
              <a:t>abhishek.chatterjee@jpl.nasa.gov</a:t>
            </a:r>
          </a:p>
        </p:txBody>
      </p:sp>
      <p:sp>
        <p:nvSpPr>
          <p:cNvPr id="5" name="Slide Number Placeholder 4"/>
          <p:cNvSpPr>
            <a:spLocks noGrp="1"/>
          </p:cNvSpPr>
          <p:nvPr>
            <p:ph type="sldNum" sz="quarter" idx="20"/>
          </p:nvPr>
        </p:nvSpPr>
        <p:spPr/>
        <p:txBody>
          <a:bodyPr/>
          <a:lstStyle>
            <a:lvl1pPr>
              <a:defRPr>
                <a:latin typeface="Arno Pro" panose="02020502040506020403" pitchFamily="18" charset="0"/>
              </a:defRPr>
            </a:lvl1pPr>
          </a:lstStyle>
          <a:p>
            <a:fld id="{95819BC3-7E48-734B-B255-F05E5B733943}" type="slidenum">
              <a:rPr lang="en-US" smtClean="0"/>
              <a:pPr/>
              <a:t>‹#›</a:t>
            </a:fld>
            <a:endParaRPr lang="en-US"/>
          </a:p>
        </p:txBody>
      </p:sp>
      <p:sp>
        <p:nvSpPr>
          <p:cNvPr id="10" name="Title 5"/>
          <p:cNvSpPr txBox="1">
            <a:spLocks/>
          </p:cNvSpPr>
          <p:nvPr userDrawn="1"/>
        </p:nvSpPr>
        <p:spPr>
          <a:xfrm>
            <a:off x="7747001" y="4798449"/>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a:solidFill>
                  <a:schemeClr val="accent3"/>
                </a:solidFill>
                <a:latin typeface="Arno Pro" panose="02020502040506020403" pitchFamily="18" charset="0"/>
              </a:rPr>
              <a:t>jpl.nasa.gov</a:t>
            </a:r>
          </a:p>
        </p:txBody>
      </p:sp>
    </p:spTree>
    <p:extLst>
      <p:ext uri="{BB962C8B-B14F-4D97-AF65-F5344CB8AC3E}">
        <p14:creationId xmlns:p14="http://schemas.microsoft.com/office/powerpoint/2010/main" val="972480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282265"/>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5" r:id="rId3"/>
    <p:sldLayoutId id="2147483707" r:id="rId4"/>
    <p:sldLayoutId id="2147483718" r:id="rId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341298" y="4797743"/>
            <a:ext cx="2133600" cy="274637"/>
          </a:xfrm>
          <a:prstGeom prst="rect">
            <a:avLst/>
          </a:prstGeom>
        </p:spPr>
        <p:txBody>
          <a:bodyPr vert="horz" lIns="91440" tIns="45720" rIns="91440" bIns="45720" rtlCol="0" anchor="ctr"/>
          <a:lstStyle>
            <a:lvl1pPr algn="l">
              <a:defRPr sz="700">
                <a:solidFill>
                  <a:schemeClr val="tx1">
                    <a:lumMod val="50000"/>
                    <a:lumOff val="50000"/>
                  </a:schemeClr>
                </a:solidFill>
              </a:defRPr>
            </a:lvl1pPr>
          </a:lstStyle>
          <a:p>
            <a:fld id="{8B4BE59D-BA33-1C45-9F91-CE28FA3FDBE7}" type="datetime1">
              <a:rPr lang="en-US" smtClean="0"/>
              <a:t>8/17/23</a:t>
            </a:fld>
            <a:endParaRPr lang="en-US" dirty="0"/>
          </a:p>
        </p:txBody>
      </p:sp>
      <p:sp>
        <p:nvSpPr>
          <p:cNvPr id="4" name="Footer Placeholder 3"/>
          <p:cNvSpPr>
            <a:spLocks noGrp="1"/>
          </p:cNvSpPr>
          <p:nvPr>
            <p:ph type="ftr" sz="quarter" idx="3"/>
          </p:nvPr>
        </p:nvSpPr>
        <p:spPr>
          <a:xfrm>
            <a:off x="3124200" y="4797743"/>
            <a:ext cx="2895600" cy="274637"/>
          </a:xfrm>
          <a:prstGeom prst="rect">
            <a:avLst/>
          </a:prstGeom>
        </p:spPr>
        <p:txBody>
          <a:bodyPr vert="horz" lIns="91440" tIns="45720" rIns="91440" bIns="45720" rtlCol="0" anchor="ctr"/>
          <a:lstStyle>
            <a:lvl1pPr algn="ctr">
              <a:defRPr sz="700">
                <a:solidFill>
                  <a:schemeClr val="tx1">
                    <a:lumMod val="50000"/>
                    <a:lumOff val="50000"/>
                  </a:schemeClr>
                </a:solidFill>
              </a:defRPr>
            </a:lvl1pPr>
          </a:lstStyle>
          <a:p>
            <a:r>
              <a:rPr lang="en-US"/>
              <a:t>abhishek.chatterjee@jpl.nasa.gov</a:t>
            </a:r>
          </a:p>
        </p:txBody>
      </p:sp>
      <p:sp>
        <p:nvSpPr>
          <p:cNvPr id="5" name="Slide Number Placeholder 4"/>
          <p:cNvSpPr>
            <a:spLocks noGrp="1"/>
          </p:cNvSpPr>
          <p:nvPr>
            <p:ph type="sldNum" sz="quarter" idx="4"/>
          </p:nvPr>
        </p:nvSpPr>
        <p:spPr>
          <a:xfrm>
            <a:off x="6553200" y="4797743"/>
            <a:ext cx="1249680" cy="274637"/>
          </a:xfrm>
          <a:prstGeom prst="rect">
            <a:avLst/>
          </a:prstGeom>
        </p:spPr>
        <p:txBody>
          <a:bodyPr vert="horz" lIns="91440" tIns="45720" rIns="91440" bIns="45720" rtlCol="0" anchor="ctr"/>
          <a:lstStyle>
            <a:lvl1pPr algn="r">
              <a:defRPr sz="700">
                <a:solidFill>
                  <a:schemeClr val="tx1">
                    <a:lumMod val="50000"/>
                    <a:lumOff val="50000"/>
                  </a:schemeClr>
                </a:solidFill>
              </a:defRPr>
            </a:lvl1pPr>
          </a:lstStyle>
          <a:p>
            <a:fld id="{95819BC3-7E48-734B-B255-F05E5B733943}" type="slidenum">
              <a:rPr lang="en-US" smtClean="0"/>
              <a:pPr/>
              <a:t>‹#›</a:t>
            </a:fld>
            <a:endParaRPr lang="en-US"/>
          </a:p>
        </p:txBody>
      </p:sp>
    </p:spTree>
    <p:extLst>
      <p:ext uri="{BB962C8B-B14F-4D97-AF65-F5344CB8AC3E}">
        <p14:creationId xmlns:p14="http://schemas.microsoft.com/office/powerpoint/2010/main" val="6448422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0" r:id="rId3"/>
    <p:sldLayoutId id="2147483723" r:id="rId4"/>
    <p:sldLayoutId id="2147483731" r:id="rId5"/>
    <p:sldLayoutId id="2147483724" r:id="rId6"/>
    <p:sldLayoutId id="2147483732" r:id="rId7"/>
    <p:sldLayoutId id="2147483725" r:id="rId8"/>
    <p:sldLayoutId id="2147483733" r:id="rId9"/>
    <p:sldLayoutId id="2147483726" r:id="rId10"/>
    <p:sldLayoutId id="2147483734" r:id="rId11"/>
    <p:sldLayoutId id="2147483727" r:id="rId12"/>
    <p:sldLayoutId id="2147483728" r:id="rId13"/>
    <p:sldLayoutId id="2147483729" r:id="rId14"/>
    <p:sldLayoutId id="2147483762" r:id="rId1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A3D5F-130F-582A-F1BD-99AA6527324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432DFD-D502-0BD7-2ED6-53451701975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FAA44-5FCE-9B2B-CDF9-476F95E4051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1E8D92-AA9C-A645-A465-33066721B650}" type="datetime1">
              <a:rPr lang="en-US" smtClean="0"/>
              <a:t>8/17/23</a:t>
            </a:fld>
            <a:endParaRPr lang="en-US"/>
          </a:p>
        </p:txBody>
      </p:sp>
      <p:sp>
        <p:nvSpPr>
          <p:cNvPr id="5" name="Footer Placeholder 4">
            <a:extLst>
              <a:ext uri="{FF2B5EF4-FFF2-40B4-BE49-F238E27FC236}">
                <a16:creationId xmlns:a16="http://schemas.microsoft.com/office/drawing/2014/main" id="{C9DE316A-29D2-0DF9-0BBB-440138DDA7D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abhishek.chatterjee@jpl.nasa.gov</a:t>
            </a:r>
          </a:p>
        </p:txBody>
      </p:sp>
      <p:sp>
        <p:nvSpPr>
          <p:cNvPr id="6" name="Slide Number Placeholder 5">
            <a:extLst>
              <a:ext uri="{FF2B5EF4-FFF2-40B4-BE49-F238E27FC236}">
                <a16:creationId xmlns:a16="http://schemas.microsoft.com/office/drawing/2014/main" id="{F28F9783-ACA8-8997-06F4-90D92FB63AB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E3A19BA-AF2F-6241-A84F-94BE7984C440}" type="slidenum">
              <a:rPr lang="en-US" smtClean="0"/>
              <a:t>‹#›</a:t>
            </a:fld>
            <a:endParaRPr lang="en-US"/>
          </a:p>
        </p:txBody>
      </p:sp>
    </p:spTree>
    <p:extLst>
      <p:ext uri="{BB962C8B-B14F-4D97-AF65-F5344CB8AC3E}">
        <p14:creationId xmlns:p14="http://schemas.microsoft.com/office/powerpoint/2010/main" val="200929320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341298" y="4797743"/>
            <a:ext cx="2133600" cy="274637"/>
          </a:xfrm>
          <a:prstGeom prst="rect">
            <a:avLst/>
          </a:prstGeom>
        </p:spPr>
        <p:txBody>
          <a:bodyPr vert="horz" lIns="91440" tIns="45720" rIns="91440" bIns="45720" rtlCol="0" anchor="ctr"/>
          <a:lstStyle>
            <a:lvl1pPr algn="l">
              <a:defRPr sz="700">
                <a:solidFill>
                  <a:schemeClr val="tx1">
                    <a:lumMod val="50000"/>
                    <a:lumOff val="50000"/>
                  </a:schemeClr>
                </a:solidFill>
              </a:defRPr>
            </a:lvl1pPr>
          </a:lstStyle>
          <a:p>
            <a:fld id="{D5253360-B331-8143-8009-3FDB8C74BE4E}" type="datetime1">
              <a:rPr lang="en-US" smtClean="0"/>
              <a:t>8/17/23</a:t>
            </a:fld>
            <a:endParaRPr lang="en-US" dirty="0"/>
          </a:p>
        </p:txBody>
      </p:sp>
      <p:sp>
        <p:nvSpPr>
          <p:cNvPr id="4" name="Footer Placeholder 3"/>
          <p:cNvSpPr>
            <a:spLocks noGrp="1"/>
          </p:cNvSpPr>
          <p:nvPr>
            <p:ph type="ftr" sz="quarter" idx="3"/>
          </p:nvPr>
        </p:nvSpPr>
        <p:spPr>
          <a:xfrm>
            <a:off x="3124200" y="4797743"/>
            <a:ext cx="2895600" cy="274637"/>
          </a:xfrm>
          <a:prstGeom prst="rect">
            <a:avLst/>
          </a:prstGeom>
        </p:spPr>
        <p:txBody>
          <a:bodyPr vert="horz" lIns="91440" tIns="45720" rIns="91440" bIns="45720" rtlCol="0" anchor="ctr"/>
          <a:lstStyle>
            <a:lvl1pPr algn="ctr">
              <a:defRPr sz="700">
                <a:solidFill>
                  <a:schemeClr val="tx1">
                    <a:lumMod val="50000"/>
                    <a:lumOff val="50000"/>
                  </a:schemeClr>
                </a:solidFill>
              </a:defRPr>
            </a:lvl1pPr>
          </a:lstStyle>
          <a:p>
            <a:r>
              <a:rPr lang="en-US"/>
              <a:t>abhishek.chatterjee@jpl.nasa.gov</a:t>
            </a:r>
          </a:p>
        </p:txBody>
      </p:sp>
      <p:sp>
        <p:nvSpPr>
          <p:cNvPr id="5" name="Slide Number Placeholder 4"/>
          <p:cNvSpPr>
            <a:spLocks noGrp="1"/>
          </p:cNvSpPr>
          <p:nvPr>
            <p:ph type="sldNum" sz="quarter" idx="4"/>
          </p:nvPr>
        </p:nvSpPr>
        <p:spPr>
          <a:xfrm>
            <a:off x="6553200" y="4797743"/>
            <a:ext cx="1249680" cy="274637"/>
          </a:xfrm>
          <a:prstGeom prst="rect">
            <a:avLst/>
          </a:prstGeom>
        </p:spPr>
        <p:txBody>
          <a:bodyPr vert="horz" lIns="91440" tIns="45720" rIns="91440" bIns="45720" rtlCol="0" anchor="ctr"/>
          <a:lstStyle>
            <a:lvl1pPr algn="r">
              <a:defRPr sz="700">
                <a:solidFill>
                  <a:schemeClr val="tx1">
                    <a:lumMod val="50000"/>
                    <a:lumOff val="50000"/>
                  </a:schemeClr>
                </a:solidFill>
              </a:defRPr>
            </a:lvl1pPr>
          </a:lstStyle>
          <a:p>
            <a:fld id="{95819BC3-7E48-734B-B255-F05E5B733943}" type="slidenum">
              <a:rPr lang="en-US" smtClean="0"/>
              <a:pPr/>
              <a:t>‹#›</a:t>
            </a:fld>
            <a:endParaRPr lang="en-US"/>
          </a:p>
        </p:txBody>
      </p:sp>
    </p:spTree>
    <p:extLst>
      <p:ext uri="{BB962C8B-B14F-4D97-AF65-F5344CB8AC3E}">
        <p14:creationId xmlns:p14="http://schemas.microsoft.com/office/powerpoint/2010/main" val="40368001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mailto:abhishek.chatterjee@jpl.nasa.gov" TargetMode="External"/><Relationship Id="rId2" Type="http://schemas.openxmlformats.org/officeDocument/2006/relationships/image" Target="../media/image14.png"/><Relationship Id="rId1" Type="http://schemas.openxmlformats.org/officeDocument/2006/relationships/slideLayout" Target="../slideLayouts/slideLayout20.xml"/><Relationship Id="rId5" Type="http://schemas.openxmlformats.org/officeDocument/2006/relationships/hyperlink" Target="https://ocov3.jpl.nasa.gov/sams/" TargetMode="External"/><Relationship Id="rId4" Type="http://schemas.openxmlformats.org/officeDocument/2006/relationships/hyperlink" Target="https://ocov3.jpl.nas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2FD4B7-08B1-A3E3-6036-859B2EABD849}"/>
              </a:ext>
            </a:extLst>
          </p:cNvPr>
          <p:cNvPicPr>
            <a:picLocks noChangeAspect="1"/>
          </p:cNvPicPr>
          <p:nvPr/>
        </p:nvPicPr>
        <p:blipFill rotWithShape="1">
          <a:blip r:embed="rId2">
            <a:alphaModFix/>
          </a:blip>
          <a:srcRect l="2112"/>
          <a:stretch/>
        </p:blipFill>
        <p:spPr>
          <a:xfrm>
            <a:off x="-45720" y="0"/>
            <a:ext cx="9235440" cy="5189099"/>
          </a:xfrm>
          <a:prstGeom prst="rect">
            <a:avLst/>
          </a:prstGeom>
        </p:spPr>
      </p:pic>
      <p:sp>
        <p:nvSpPr>
          <p:cNvPr id="6" name="TextBox 5">
            <a:extLst>
              <a:ext uri="{FF2B5EF4-FFF2-40B4-BE49-F238E27FC236}">
                <a16:creationId xmlns:a16="http://schemas.microsoft.com/office/drawing/2014/main" id="{06F1EB5B-B71E-AB79-30E1-B5D52D66E967}"/>
              </a:ext>
            </a:extLst>
          </p:cNvPr>
          <p:cNvSpPr txBox="1"/>
          <p:nvPr/>
        </p:nvSpPr>
        <p:spPr>
          <a:xfrm>
            <a:off x="267317" y="3408363"/>
            <a:ext cx="6734119" cy="523220"/>
          </a:xfrm>
          <a:prstGeom prst="rect">
            <a:avLst/>
          </a:prstGeom>
          <a:solidFill>
            <a:schemeClr val="tx1">
              <a:lumMod val="50000"/>
              <a:lumOff val="50000"/>
              <a:alpha val="40374"/>
            </a:schemeClr>
          </a:solidFill>
        </p:spPr>
        <p:txBody>
          <a:bodyPr wrap="square" rtlCol="0" anchor="ctr">
            <a:spAutoFit/>
          </a:bodyPr>
          <a:lstStyle/>
          <a:p>
            <a:pPr algn="ctr"/>
            <a:r>
              <a:rPr lang="en-US" sz="2800" b="1" dirty="0">
                <a:solidFill>
                  <a:schemeClr val="bg1"/>
                </a:solidFill>
                <a:effectLst/>
                <a:latin typeface="Roboto" panose="02000000000000000000" pitchFamily="2" charset="0"/>
              </a:rPr>
              <a:t>Orbiting Carbon Observatory-3 (OCO-3) </a:t>
            </a:r>
            <a:endParaRPr lang="en-US" sz="2800" dirty="0">
              <a:solidFill>
                <a:schemeClr val="bg1"/>
              </a:solidFill>
              <a:effectLst/>
            </a:endParaRPr>
          </a:p>
        </p:txBody>
      </p:sp>
      <p:pic>
        <p:nvPicPr>
          <p:cNvPr id="12" name="Picture 11">
            <a:extLst>
              <a:ext uri="{FF2B5EF4-FFF2-40B4-BE49-F238E27FC236}">
                <a16:creationId xmlns:a16="http://schemas.microsoft.com/office/drawing/2014/main" id="{20E5B2EF-8E84-4E18-8097-8A58A4F87A05}"/>
              </a:ext>
            </a:extLst>
          </p:cNvPr>
          <p:cNvPicPr>
            <a:picLocks noChangeAspect="1"/>
          </p:cNvPicPr>
          <p:nvPr/>
        </p:nvPicPr>
        <p:blipFill>
          <a:blip r:embed="rId3"/>
          <a:stretch>
            <a:fillRect/>
          </a:stretch>
        </p:blipFill>
        <p:spPr>
          <a:xfrm>
            <a:off x="124300" y="-109493"/>
            <a:ext cx="2094699" cy="1199876"/>
          </a:xfrm>
          <a:prstGeom prst="rect">
            <a:avLst/>
          </a:prstGeom>
        </p:spPr>
      </p:pic>
      <p:sp>
        <p:nvSpPr>
          <p:cNvPr id="16" name="TextBox 15">
            <a:extLst>
              <a:ext uri="{FF2B5EF4-FFF2-40B4-BE49-F238E27FC236}">
                <a16:creationId xmlns:a16="http://schemas.microsoft.com/office/drawing/2014/main" id="{58B4A0D7-ECFC-D953-B988-7A0832724723}"/>
              </a:ext>
            </a:extLst>
          </p:cNvPr>
          <p:cNvSpPr txBox="1"/>
          <p:nvPr/>
        </p:nvSpPr>
        <p:spPr>
          <a:xfrm>
            <a:off x="7412689" y="3999620"/>
            <a:ext cx="704513" cy="184666"/>
          </a:xfrm>
          <a:prstGeom prst="rect">
            <a:avLst/>
          </a:prstGeom>
          <a:noFill/>
        </p:spPr>
        <p:txBody>
          <a:bodyPr wrap="square" rtlCol="0">
            <a:spAutoFit/>
          </a:bodyPr>
          <a:lstStyle/>
          <a:p>
            <a:pPr defTabSz="685800"/>
            <a:r>
              <a:rPr lang="en-US" sz="600" dirty="0">
                <a:solidFill>
                  <a:srgbClr val="FFC000">
                    <a:lumMod val="40000"/>
                    <a:lumOff val="60000"/>
                  </a:srgbClr>
                </a:solidFill>
                <a:latin typeface="Arial" panose="020B0604020202020204" pitchFamily="34" charset="0"/>
                <a:cs typeface="Arial" panose="020B0604020202020204" pitchFamily="34" charset="0"/>
              </a:rPr>
              <a:t>MEXICO CITY</a:t>
            </a:r>
          </a:p>
        </p:txBody>
      </p:sp>
      <p:sp>
        <p:nvSpPr>
          <p:cNvPr id="17" name="TextBox 16">
            <a:extLst>
              <a:ext uri="{FF2B5EF4-FFF2-40B4-BE49-F238E27FC236}">
                <a16:creationId xmlns:a16="http://schemas.microsoft.com/office/drawing/2014/main" id="{70C7E1FD-B422-C120-58E8-DAFB6F138D3F}"/>
              </a:ext>
            </a:extLst>
          </p:cNvPr>
          <p:cNvSpPr txBox="1"/>
          <p:nvPr/>
        </p:nvSpPr>
        <p:spPr>
          <a:xfrm>
            <a:off x="2016589" y="1288862"/>
            <a:ext cx="834179" cy="184666"/>
          </a:xfrm>
          <a:prstGeom prst="rect">
            <a:avLst/>
          </a:prstGeom>
          <a:noFill/>
        </p:spPr>
        <p:txBody>
          <a:bodyPr wrap="square" rtlCol="0">
            <a:spAutoFit/>
          </a:bodyPr>
          <a:lstStyle/>
          <a:p>
            <a:pPr defTabSz="685800"/>
            <a:r>
              <a:rPr lang="en-US" sz="600" dirty="0">
                <a:solidFill>
                  <a:srgbClr val="FFC000">
                    <a:lumMod val="40000"/>
                    <a:lumOff val="60000"/>
                  </a:srgbClr>
                </a:solidFill>
                <a:latin typeface="Arial" panose="020B0604020202020204" pitchFamily="34" charset="0"/>
                <a:cs typeface="Arial" panose="020B0604020202020204" pitchFamily="34" charset="0"/>
              </a:rPr>
              <a:t>LOS ANGELES</a:t>
            </a:r>
          </a:p>
        </p:txBody>
      </p:sp>
      <p:sp>
        <p:nvSpPr>
          <p:cNvPr id="2" name="TextBox 1">
            <a:extLst>
              <a:ext uri="{FF2B5EF4-FFF2-40B4-BE49-F238E27FC236}">
                <a16:creationId xmlns:a16="http://schemas.microsoft.com/office/drawing/2014/main" id="{40859693-20E1-7A0F-9FD5-84E605DE834E}"/>
              </a:ext>
            </a:extLst>
          </p:cNvPr>
          <p:cNvSpPr txBox="1"/>
          <p:nvPr/>
        </p:nvSpPr>
        <p:spPr>
          <a:xfrm>
            <a:off x="267317" y="4391064"/>
            <a:ext cx="7756095" cy="338554"/>
          </a:xfrm>
          <a:prstGeom prst="rect">
            <a:avLst/>
          </a:prstGeom>
          <a:solidFill>
            <a:schemeClr val="tx1">
              <a:lumMod val="50000"/>
              <a:lumOff val="50000"/>
              <a:alpha val="40374"/>
            </a:schemeClr>
          </a:solidFill>
        </p:spPr>
        <p:txBody>
          <a:bodyPr wrap="square" rtlCol="0">
            <a:spAutoFit/>
          </a:bodyPr>
          <a:lstStyle/>
          <a:p>
            <a:pPr algn="ctr"/>
            <a:r>
              <a:rPr lang="en-US" sz="1600" b="1" dirty="0">
                <a:solidFill>
                  <a:schemeClr val="bg1"/>
                </a:solidFill>
                <a:effectLst/>
                <a:latin typeface="Roboto" panose="02000000000000000000" pitchFamily="2" charset="0"/>
              </a:rPr>
              <a:t>Abhishek Chatterjee</a:t>
            </a:r>
            <a:r>
              <a:rPr lang="en-US" sz="1600" dirty="0">
                <a:solidFill>
                  <a:schemeClr val="bg1"/>
                </a:solidFill>
                <a:effectLst/>
                <a:latin typeface="Roboto" panose="02000000000000000000" pitchFamily="2" charset="0"/>
              </a:rPr>
              <a:t> (OCO-3 PS), Vivienne Payne (OCO-3 DPS), OCO Science Team</a:t>
            </a:r>
            <a:endParaRPr lang="en-US" sz="1600" dirty="0">
              <a:solidFill>
                <a:schemeClr val="bg1"/>
              </a:solidFill>
              <a:effectLst/>
            </a:endParaRPr>
          </a:p>
        </p:txBody>
      </p:sp>
    </p:spTree>
    <p:extLst>
      <p:ext uri="{BB962C8B-B14F-4D97-AF65-F5344CB8AC3E}">
        <p14:creationId xmlns:p14="http://schemas.microsoft.com/office/powerpoint/2010/main" val="179459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E90603E-ECC0-1B8D-F583-59D51F29375B}"/>
              </a:ext>
            </a:extLst>
          </p:cNvPr>
          <p:cNvSpPr>
            <a:spLocks noGrp="1"/>
          </p:cNvSpPr>
          <p:nvPr>
            <p:ph type="dt" sz="half" idx="18"/>
          </p:nvPr>
        </p:nvSpPr>
        <p:spPr/>
        <p:txBody>
          <a:bodyPr/>
          <a:lstStyle/>
          <a:p>
            <a:pPr>
              <a:spcBef>
                <a:spcPct val="0"/>
              </a:spcBef>
            </a:pPr>
            <a:fld id="{DE45B276-275F-6447-8534-916FB645FABD}" type="datetime1">
              <a:rPr lang="en-US" smtClean="0"/>
              <a:t>8/17/23</a:t>
            </a:fld>
            <a:endParaRPr lang="en-US" dirty="0"/>
          </a:p>
        </p:txBody>
      </p:sp>
      <p:sp>
        <p:nvSpPr>
          <p:cNvPr id="6" name="Slide Number Placeholder 5">
            <a:extLst>
              <a:ext uri="{FF2B5EF4-FFF2-40B4-BE49-F238E27FC236}">
                <a16:creationId xmlns:a16="http://schemas.microsoft.com/office/drawing/2014/main" id="{D8F084DF-709B-6329-B87A-D5A572A7612A}"/>
              </a:ext>
            </a:extLst>
          </p:cNvPr>
          <p:cNvSpPr>
            <a:spLocks noGrp="1"/>
          </p:cNvSpPr>
          <p:nvPr>
            <p:ph type="sldNum" sz="quarter" idx="20"/>
          </p:nvPr>
        </p:nvSpPr>
        <p:spPr/>
        <p:txBody>
          <a:bodyPr/>
          <a:lstStyle/>
          <a:p>
            <a:pPr>
              <a:spcBef>
                <a:spcPct val="0"/>
              </a:spcBef>
            </a:pPr>
            <a:fld id="{95819BC3-7E48-734B-B255-F05E5B733943}" type="slidenum">
              <a:rPr lang="en-US" smtClean="0"/>
              <a:pPr>
                <a:spcBef>
                  <a:spcPct val="0"/>
                </a:spcBef>
              </a:pPr>
              <a:t>2</a:t>
            </a:fld>
            <a:endParaRPr lang="en-US"/>
          </a:p>
        </p:txBody>
      </p:sp>
      <p:pic>
        <p:nvPicPr>
          <p:cNvPr id="3" name="20220719_OCO3_belchatow_writeons_1080p.mp4">
            <a:hlinkClick r:id="" action="ppaction://media"/>
            <a:extLst>
              <a:ext uri="{FF2B5EF4-FFF2-40B4-BE49-F238E27FC236}">
                <a16:creationId xmlns:a16="http://schemas.microsoft.com/office/drawing/2014/main" id="{B6572BBA-BA44-BCF0-0B72-FFDCA10088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297" y="1571421"/>
            <a:ext cx="5486400" cy="3086100"/>
          </a:xfrm>
          <a:prstGeom prst="rect">
            <a:avLst/>
          </a:prstGeom>
        </p:spPr>
      </p:pic>
      <p:sp>
        <p:nvSpPr>
          <p:cNvPr id="9" name="Title 8">
            <a:extLst>
              <a:ext uri="{FF2B5EF4-FFF2-40B4-BE49-F238E27FC236}">
                <a16:creationId xmlns:a16="http://schemas.microsoft.com/office/drawing/2014/main" id="{538C4B9E-7BF9-CFAE-26AB-CA79FA9F1F22}"/>
              </a:ext>
            </a:extLst>
          </p:cNvPr>
          <p:cNvSpPr>
            <a:spLocks noGrp="1"/>
          </p:cNvSpPr>
          <p:nvPr>
            <p:ph type="ctrTitle"/>
          </p:nvPr>
        </p:nvSpPr>
        <p:spPr/>
        <p:txBody>
          <a:bodyPr/>
          <a:lstStyle/>
          <a:p>
            <a:pPr algn="ctr"/>
            <a:r>
              <a:rPr lang="en-US" sz="2200" dirty="0">
                <a:solidFill>
                  <a:schemeClr val="accent5">
                    <a:lumMod val="75000"/>
                  </a:schemeClr>
                </a:solidFill>
              </a:rPr>
              <a:t>OCO-3 has a unique fourth </a:t>
            </a:r>
            <a:r>
              <a:rPr lang="en-US" sz="2200" i="1" dirty="0">
                <a:solidFill>
                  <a:schemeClr val="accent5">
                    <a:lumMod val="75000"/>
                  </a:schemeClr>
                </a:solidFill>
              </a:rPr>
              <a:t>observing</a:t>
            </a:r>
            <a:r>
              <a:rPr lang="en-US" sz="2200" dirty="0">
                <a:solidFill>
                  <a:schemeClr val="accent5">
                    <a:lumMod val="75000"/>
                  </a:schemeClr>
                </a:solidFill>
              </a:rPr>
              <a:t> mode</a:t>
            </a:r>
            <a:endParaRPr lang="en-US" sz="2200" dirty="0"/>
          </a:p>
        </p:txBody>
      </p:sp>
      <p:pic>
        <p:nvPicPr>
          <p:cNvPr id="8" name="Picture 7">
            <a:extLst>
              <a:ext uri="{FF2B5EF4-FFF2-40B4-BE49-F238E27FC236}">
                <a16:creationId xmlns:a16="http://schemas.microsoft.com/office/drawing/2014/main" id="{9DFC76B2-6E22-2F1A-1156-BBCADF1EC1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238" b="18955"/>
          <a:stretch/>
        </p:blipFill>
        <p:spPr bwMode="auto">
          <a:xfrm>
            <a:off x="5941872" y="2079498"/>
            <a:ext cx="3108960" cy="16751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B1FE1B79-AED5-41D4-7932-88975040C9A5}"/>
              </a:ext>
            </a:extLst>
          </p:cNvPr>
          <p:cNvGraphicFramePr>
            <a:graphicFrameLocks noGrp="1"/>
          </p:cNvGraphicFramePr>
          <p:nvPr>
            <p:extLst>
              <p:ext uri="{D42A27DB-BD31-4B8C-83A1-F6EECF244321}">
                <p14:modId xmlns:p14="http://schemas.microsoft.com/office/powerpoint/2010/main" val="536485875"/>
              </p:ext>
            </p:extLst>
          </p:nvPr>
        </p:nvGraphicFramePr>
        <p:xfrm>
          <a:off x="6249234" y="3894862"/>
          <a:ext cx="2494236" cy="762659"/>
        </p:xfrm>
        <a:graphic>
          <a:graphicData uri="http://schemas.openxmlformats.org/drawingml/2006/table">
            <a:tbl>
              <a:tblPr firstRow="1" bandRow="1">
                <a:tableStyleId>{5940675A-B579-460E-94D1-54222C63F5DA}</a:tableStyleId>
              </a:tblPr>
              <a:tblGrid>
                <a:gridCol w="1055049">
                  <a:extLst>
                    <a:ext uri="{9D8B030D-6E8A-4147-A177-3AD203B41FA5}">
                      <a16:colId xmlns:a16="http://schemas.microsoft.com/office/drawing/2014/main" val="1188535032"/>
                    </a:ext>
                  </a:extLst>
                </a:gridCol>
                <a:gridCol w="1439187">
                  <a:extLst>
                    <a:ext uri="{9D8B030D-6E8A-4147-A177-3AD203B41FA5}">
                      <a16:colId xmlns:a16="http://schemas.microsoft.com/office/drawing/2014/main" val="2035757349"/>
                    </a:ext>
                  </a:extLst>
                </a:gridCol>
              </a:tblGrid>
              <a:tr h="240523">
                <a:tc>
                  <a:txBody>
                    <a:bodyPr/>
                    <a:lstStyle/>
                    <a:p>
                      <a:pPr algn="ctr"/>
                      <a:endParaRPr lang="en-US" sz="1000" dirty="0">
                        <a:ln>
                          <a:noFill/>
                        </a:ln>
                        <a:solidFill>
                          <a:schemeClr val="tx1"/>
                        </a:solidFill>
                      </a:endParaRPr>
                    </a:p>
                  </a:txBody>
                  <a:tcPr>
                    <a:lnL w="28575" cap="flat" cmpd="sng" algn="ctr">
                      <a:solidFill>
                        <a:srgbClr val="ED8A3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28575" cap="flat" cmpd="sng" algn="ctr">
                      <a:solidFill>
                        <a:srgbClr val="ED8A34"/>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1" dirty="0">
                          <a:ln>
                            <a:noFill/>
                          </a:ln>
                          <a:solidFill>
                            <a:schemeClr val="tx1"/>
                          </a:solidFill>
                        </a:rPr>
                        <a:t>OCO-3 vs. TCCON</a:t>
                      </a:r>
                    </a:p>
                  </a:txBody>
                  <a:tcPr>
                    <a:lnL w="12700" cap="flat" cmpd="sng" algn="ctr">
                      <a:solidFill>
                        <a:schemeClr val="bg1">
                          <a:lumMod val="75000"/>
                        </a:schemeClr>
                      </a:solidFill>
                      <a:prstDash val="solid"/>
                      <a:round/>
                      <a:headEnd type="none" w="med" len="med"/>
                      <a:tailEnd type="none" w="med" len="med"/>
                    </a:lnL>
                    <a:lnR w="28575" cap="flat" cmpd="sng" algn="ctr">
                      <a:solidFill>
                        <a:srgbClr val="ED8A34"/>
                      </a:solidFill>
                      <a:prstDash val="solid"/>
                      <a:round/>
                      <a:headEnd type="none" w="med" len="med"/>
                      <a:tailEnd type="none" w="med" len="med"/>
                    </a:lnR>
                    <a:lnT w="28575" cap="flat" cmpd="sng" algn="ctr">
                      <a:solidFill>
                        <a:srgbClr val="ED8A34"/>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0939003"/>
                  </a:ext>
                </a:extLst>
              </a:tr>
              <a:tr h="274979">
                <a:tc>
                  <a:txBody>
                    <a:bodyPr/>
                    <a:lstStyle/>
                    <a:p>
                      <a:pPr algn="ctr"/>
                      <a:r>
                        <a:rPr lang="en-US" sz="1000" b="1" dirty="0">
                          <a:ln>
                            <a:noFill/>
                          </a:ln>
                          <a:solidFill>
                            <a:schemeClr val="tx1"/>
                          </a:solidFill>
                        </a:rPr>
                        <a:t>Bias [ppm]</a:t>
                      </a:r>
                    </a:p>
                  </a:txBody>
                  <a:tcPr>
                    <a:lnL w="28575" cap="flat" cmpd="sng" algn="ctr">
                      <a:solidFill>
                        <a:srgbClr val="ED8A3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ln>
                            <a:noFill/>
                          </a:ln>
                          <a:solidFill>
                            <a:schemeClr val="tx1"/>
                          </a:solidFill>
                        </a:rPr>
                        <a:t>0.09</a:t>
                      </a:r>
                    </a:p>
                  </a:txBody>
                  <a:tcPr>
                    <a:lnL w="12700" cap="flat" cmpd="sng" algn="ctr">
                      <a:solidFill>
                        <a:schemeClr val="bg1">
                          <a:lumMod val="75000"/>
                        </a:schemeClr>
                      </a:solidFill>
                      <a:prstDash val="solid"/>
                      <a:round/>
                      <a:headEnd type="none" w="med" len="med"/>
                      <a:tailEnd type="none" w="med" len="med"/>
                    </a:lnL>
                    <a:lnR w="28575" cap="flat" cmpd="sng" algn="ctr">
                      <a:solidFill>
                        <a:srgbClr val="ED8A3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1705594"/>
                  </a:ext>
                </a:extLst>
              </a:tr>
              <a:tr h="214685">
                <a:tc>
                  <a:txBody>
                    <a:bodyPr/>
                    <a:lstStyle/>
                    <a:p>
                      <a:pPr algn="ctr"/>
                      <a:r>
                        <a:rPr lang="en-US" sz="1000" b="1" dirty="0">
                          <a:ln>
                            <a:noFill/>
                          </a:ln>
                          <a:solidFill>
                            <a:schemeClr val="tx1"/>
                          </a:solidFill>
                        </a:rPr>
                        <a:t>RMS [ppm]</a:t>
                      </a:r>
                    </a:p>
                  </a:txBody>
                  <a:tcPr>
                    <a:lnL w="28575" cap="flat" cmpd="sng" algn="ctr">
                      <a:solidFill>
                        <a:srgbClr val="ED8A34"/>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rgbClr val="ED8A3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ln>
                            <a:noFill/>
                          </a:ln>
                          <a:solidFill>
                            <a:schemeClr val="tx1"/>
                          </a:solidFill>
                        </a:rPr>
                        <a:t>0.85</a:t>
                      </a:r>
                    </a:p>
                  </a:txBody>
                  <a:tcPr>
                    <a:lnL w="12700" cap="flat" cmpd="sng" algn="ctr">
                      <a:solidFill>
                        <a:schemeClr val="bg1">
                          <a:lumMod val="75000"/>
                        </a:schemeClr>
                      </a:solidFill>
                      <a:prstDash val="solid"/>
                      <a:round/>
                      <a:headEnd type="none" w="med" len="med"/>
                      <a:tailEnd type="none" w="med" len="med"/>
                    </a:lnL>
                    <a:lnR w="28575" cap="flat" cmpd="sng" algn="ctr">
                      <a:solidFill>
                        <a:srgbClr val="ED8A34"/>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28575" cap="flat" cmpd="sng" algn="ctr">
                      <a:solidFill>
                        <a:srgbClr val="ED8A3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3738151"/>
                  </a:ext>
                </a:extLst>
              </a:tr>
            </a:tbl>
          </a:graphicData>
        </a:graphic>
      </p:graphicFrame>
      <p:sp>
        <p:nvSpPr>
          <p:cNvPr id="11" name="TextBox 10">
            <a:extLst>
              <a:ext uri="{FF2B5EF4-FFF2-40B4-BE49-F238E27FC236}">
                <a16:creationId xmlns:a16="http://schemas.microsoft.com/office/drawing/2014/main" id="{6C28D531-8142-9BAF-3DC6-553665E675F4}"/>
              </a:ext>
            </a:extLst>
          </p:cNvPr>
          <p:cNvSpPr txBox="1"/>
          <p:nvPr/>
        </p:nvSpPr>
        <p:spPr>
          <a:xfrm>
            <a:off x="5941872" y="1292945"/>
            <a:ext cx="3108960" cy="646331"/>
          </a:xfrm>
          <a:prstGeom prst="rect">
            <a:avLst/>
          </a:prstGeom>
          <a:solidFill>
            <a:srgbClr val="CEF0FE"/>
          </a:solidFill>
          <a:ln>
            <a:solidFill>
              <a:srgbClr val="CEF0FE"/>
            </a:solidFill>
          </a:ln>
        </p:spPr>
        <p:txBody>
          <a:bodyPr wrap="square" rtlCol="0">
            <a:spAutoFit/>
          </a:bodyPr>
          <a:lstStyle/>
          <a:p>
            <a:pPr algn="ctr"/>
            <a:r>
              <a:rPr lang="en-US" sz="1200" dirty="0"/>
              <a:t>OCO-3 data has a </a:t>
            </a:r>
            <a:r>
              <a:rPr lang="en-US" sz="1200" b="0" u="none" strike="noStrike" dirty="0">
                <a:solidFill>
                  <a:srgbClr val="000000"/>
                </a:solidFill>
              </a:rPr>
              <a:t>precision &amp; accuracy</a:t>
            </a:r>
            <a:r>
              <a:rPr lang="en-US" sz="1200" b="0" u="none" strike="noStrike" baseline="0" dirty="0">
                <a:solidFill>
                  <a:srgbClr val="000000"/>
                </a:solidFill>
              </a:rPr>
              <a:t> of &lt; 0.3% (~1.2 ppm) to enable </a:t>
            </a:r>
            <a:r>
              <a:rPr lang="en-US" sz="1200" b="0" i="1" u="none" strike="noStrike" baseline="0" dirty="0">
                <a:solidFill>
                  <a:srgbClr val="000000"/>
                </a:solidFill>
              </a:rPr>
              <a:t>both natural and anthropogenic</a:t>
            </a:r>
            <a:r>
              <a:rPr lang="en-US" sz="1200" b="0" u="none" strike="noStrike" baseline="0" dirty="0">
                <a:solidFill>
                  <a:srgbClr val="000000"/>
                </a:solidFill>
              </a:rPr>
              <a:t> carbon cycle studies</a:t>
            </a:r>
            <a:endParaRPr lang="en-US" sz="1200" dirty="0"/>
          </a:p>
        </p:txBody>
      </p:sp>
      <p:sp>
        <p:nvSpPr>
          <p:cNvPr id="12" name="TextBox 11">
            <a:extLst>
              <a:ext uri="{FF2B5EF4-FFF2-40B4-BE49-F238E27FC236}">
                <a16:creationId xmlns:a16="http://schemas.microsoft.com/office/drawing/2014/main" id="{5CAC325C-0F20-3A91-7E84-9F5755DD48B6}"/>
              </a:ext>
            </a:extLst>
          </p:cNvPr>
          <p:cNvSpPr txBox="1"/>
          <p:nvPr/>
        </p:nvSpPr>
        <p:spPr>
          <a:xfrm>
            <a:off x="1047878" y="1162756"/>
            <a:ext cx="4073237" cy="338554"/>
          </a:xfrm>
          <a:prstGeom prst="rect">
            <a:avLst/>
          </a:prstGeom>
          <a:noFill/>
        </p:spPr>
        <p:txBody>
          <a:bodyPr wrap="square" rtlCol="0">
            <a:spAutoFit/>
          </a:bodyPr>
          <a:lstStyle/>
          <a:p>
            <a:pPr algn="ctr"/>
            <a:r>
              <a:rPr lang="en-US" sz="1600" dirty="0">
                <a:latin typeface="Roboto" panose="02000000000000000000" pitchFamily="2" charset="0"/>
                <a:ea typeface="Roboto" panose="02000000000000000000" pitchFamily="2" charset="0"/>
              </a:rPr>
              <a:t>Snapshot Area Mapping (SAM) mode</a:t>
            </a:r>
          </a:p>
        </p:txBody>
      </p:sp>
    </p:spTree>
    <p:extLst>
      <p:ext uri="{BB962C8B-B14F-4D97-AF65-F5344CB8AC3E}">
        <p14:creationId xmlns:p14="http://schemas.microsoft.com/office/powerpoint/2010/main" val="159391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remove"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B56340-877A-9935-38A5-70183AF88C20}"/>
              </a:ext>
            </a:extLst>
          </p:cNvPr>
          <p:cNvSpPr>
            <a:spLocks noGrp="1"/>
          </p:cNvSpPr>
          <p:nvPr>
            <p:ph type="sldNum" sz="quarter" idx="20"/>
          </p:nvPr>
        </p:nvSpPr>
        <p:spPr/>
        <p:txBody>
          <a:bodyPr/>
          <a:lstStyle/>
          <a:p>
            <a:pPr>
              <a:spcBef>
                <a:spcPct val="0"/>
              </a:spcBef>
            </a:pPr>
            <a:fld id="{95819BC3-7E48-734B-B255-F05E5B733943}" type="slidenum">
              <a:rPr lang="en-US" smtClean="0"/>
              <a:pPr>
                <a:spcBef>
                  <a:spcPct val="0"/>
                </a:spcBef>
              </a:pPr>
              <a:t>3</a:t>
            </a:fld>
            <a:endParaRPr lang="en-US"/>
          </a:p>
        </p:txBody>
      </p:sp>
      <p:pic>
        <p:nvPicPr>
          <p:cNvPr id="11" name="Picture 10">
            <a:extLst>
              <a:ext uri="{FF2B5EF4-FFF2-40B4-BE49-F238E27FC236}">
                <a16:creationId xmlns:a16="http://schemas.microsoft.com/office/drawing/2014/main" id="{60901561-9BA6-0498-5287-8A2B516A80E4}"/>
              </a:ext>
            </a:extLst>
          </p:cNvPr>
          <p:cNvPicPr>
            <a:picLocks noChangeAspect="1"/>
          </p:cNvPicPr>
          <p:nvPr/>
        </p:nvPicPr>
        <p:blipFill>
          <a:blip r:embed="rId5"/>
          <a:stretch>
            <a:fillRect/>
          </a:stretch>
        </p:blipFill>
        <p:spPr>
          <a:xfrm>
            <a:off x="615137" y="1206646"/>
            <a:ext cx="4572000" cy="3048000"/>
          </a:xfrm>
          <a:prstGeom prst="rect">
            <a:avLst/>
          </a:prstGeom>
        </p:spPr>
      </p:pic>
      <p:sp>
        <p:nvSpPr>
          <p:cNvPr id="12" name="Rectangle 1">
            <a:extLst>
              <a:ext uri="{FF2B5EF4-FFF2-40B4-BE49-F238E27FC236}">
                <a16:creationId xmlns:a16="http://schemas.microsoft.com/office/drawing/2014/main" id="{3979978C-DDF9-3C47-7475-DD35CDE1044F}"/>
              </a:ext>
            </a:extLst>
          </p:cNvPr>
          <p:cNvSpPr>
            <a:spLocks noChangeArrowheads="1"/>
          </p:cNvSpPr>
          <p:nvPr/>
        </p:nvSpPr>
        <p:spPr bwMode="auto">
          <a:xfrm>
            <a:off x="924659" y="2878804"/>
            <a:ext cx="327003" cy="229494"/>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a:endParaRPr lang="en-US" altLang="x-none" sz="788">
              <a:solidFill>
                <a:srgbClr val="FFFFFF"/>
              </a:solidFill>
              <a:latin typeface="Calibri" panose="020F0502020204030204"/>
            </a:endParaRPr>
          </a:p>
        </p:txBody>
      </p:sp>
      <p:pic>
        <p:nvPicPr>
          <p:cNvPr id="14" name="oco3_fossil0005_20210219.mp4">
            <a:hlinkClick r:id="" action="ppaction://media"/>
            <a:extLst>
              <a:ext uri="{FF2B5EF4-FFF2-40B4-BE49-F238E27FC236}">
                <a16:creationId xmlns:a16="http://schemas.microsoft.com/office/drawing/2014/main" id="{456F4359-0813-DC3C-B7CE-B80689D73C4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63298" y="1142750"/>
            <a:ext cx="2947925" cy="3840480"/>
          </a:xfrm>
          <a:prstGeom prst="rect">
            <a:avLst/>
          </a:prstGeom>
        </p:spPr>
      </p:pic>
      <p:sp>
        <p:nvSpPr>
          <p:cNvPr id="15" name="Rectangle 1">
            <a:extLst>
              <a:ext uri="{FF2B5EF4-FFF2-40B4-BE49-F238E27FC236}">
                <a16:creationId xmlns:a16="http://schemas.microsoft.com/office/drawing/2014/main" id="{1BEA72AD-1574-4088-C9E8-286C61C5E706}"/>
              </a:ext>
            </a:extLst>
          </p:cNvPr>
          <p:cNvSpPr>
            <a:spLocks noChangeArrowheads="1"/>
          </p:cNvSpPr>
          <p:nvPr/>
        </p:nvSpPr>
        <p:spPr bwMode="auto">
          <a:xfrm>
            <a:off x="3545939" y="2441490"/>
            <a:ext cx="327003" cy="229494"/>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a:endParaRPr lang="en-US" altLang="x-none" sz="788">
              <a:solidFill>
                <a:srgbClr val="FFFFFF"/>
              </a:solidFill>
              <a:latin typeface="Calibri" panose="020F0502020204030204"/>
            </a:endParaRPr>
          </a:p>
        </p:txBody>
      </p:sp>
      <p:sp>
        <p:nvSpPr>
          <p:cNvPr id="16" name="Rectangle 1">
            <a:extLst>
              <a:ext uri="{FF2B5EF4-FFF2-40B4-BE49-F238E27FC236}">
                <a16:creationId xmlns:a16="http://schemas.microsoft.com/office/drawing/2014/main" id="{A868EB8A-0809-CDE3-3710-0C2CDF2D3012}"/>
              </a:ext>
            </a:extLst>
          </p:cNvPr>
          <p:cNvSpPr>
            <a:spLocks noChangeArrowheads="1"/>
          </p:cNvSpPr>
          <p:nvPr/>
        </p:nvSpPr>
        <p:spPr bwMode="auto">
          <a:xfrm>
            <a:off x="4366538" y="2394731"/>
            <a:ext cx="327003" cy="229494"/>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a:endParaRPr lang="en-US" altLang="x-none" sz="788">
              <a:solidFill>
                <a:srgbClr val="FFFFFF"/>
              </a:solidFill>
              <a:latin typeface="Calibri" panose="020F0502020204030204"/>
            </a:endParaRPr>
          </a:p>
        </p:txBody>
      </p:sp>
      <p:sp>
        <p:nvSpPr>
          <p:cNvPr id="2" name="Date Placeholder 1">
            <a:extLst>
              <a:ext uri="{FF2B5EF4-FFF2-40B4-BE49-F238E27FC236}">
                <a16:creationId xmlns:a16="http://schemas.microsoft.com/office/drawing/2014/main" id="{7C89C093-44AC-0CCE-3B29-296C77FC308B}"/>
              </a:ext>
            </a:extLst>
          </p:cNvPr>
          <p:cNvSpPr>
            <a:spLocks noGrp="1"/>
          </p:cNvSpPr>
          <p:nvPr>
            <p:ph type="dt" sz="half" idx="18"/>
          </p:nvPr>
        </p:nvSpPr>
        <p:spPr/>
        <p:txBody>
          <a:bodyPr/>
          <a:lstStyle/>
          <a:p>
            <a:pPr>
              <a:spcBef>
                <a:spcPct val="0"/>
              </a:spcBef>
            </a:pPr>
            <a:fld id="{65A6D9EF-9DDE-304D-9C2F-6D82B9578195}" type="datetime1">
              <a:rPr lang="en-US" smtClean="0"/>
              <a:t>8/17/23</a:t>
            </a:fld>
            <a:endParaRPr lang="en-US" dirty="0"/>
          </a:p>
        </p:txBody>
      </p:sp>
      <p:sp>
        <p:nvSpPr>
          <p:cNvPr id="13" name="TextBox 12">
            <a:extLst>
              <a:ext uri="{FF2B5EF4-FFF2-40B4-BE49-F238E27FC236}">
                <a16:creationId xmlns:a16="http://schemas.microsoft.com/office/drawing/2014/main" id="{B91251A5-5C2A-1D8E-EF1B-490AB363C3F0}"/>
              </a:ext>
            </a:extLst>
          </p:cNvPr>
          <p:cNvSpPr txBox="1"/>
          <p:nvPr/>
        </p:nvSpPr>
        <p:spPr>
          <a:xfrm>
            <a:off x="400784" y="4350917"/>
            <a:ext cx="5000706" cy="646331"/>
          </a:xfrm>
          <a:prstGeom prst="rect">
            <a:avLst/>
          </a:prstGeom>
          <a:solidFill>
            <a:schemeClr val="accent5"/>
          </a:solidFill>
        </p:spPr>
        <p:txBody>
          <a:bodyPr wrap="square" rtlCol="0">
            <a:spAutoFit/>
          </a:bodyPr>
          <a:lstStyle/>
          <a:p>
            <a:pPr algn="ctr"/>
            <a:r>
              <a:rPr lang="en-US" sz="1200" dirty="0">
                <a:solidFill>
                  <a:schemeClr val="bg1"/>
                </a:solidFill>
                <a:latin typeface="Calibri" panose="020F0502020204030204"/>
              </a:rPr>
              <a:t>Kiel et al. 2021 (</a:t>
            </a:r>
            <a:r>
              <a:rPr lang="en-US" sz="1200" i="1" dirty="0">
                <a:solidFill>
                  <a:schemeClr val="bg1"/>
                </a:solidFill>
                <a:latin typeface="Calibri" panose="020F0502020204030204"/>
              </a:rPr>
              <a:t>RSE</a:t>
            </a:r>
            <a:r>
              <a:rPr lang="en-US" sz="1200" dirty="0">
                <a:solidFill>
                  <a:schemeClr val="bg1"/>
                </a:solidFill>
                <a:latin typeface="Calibri" panose="020F0502020204030204"/>
              </a:rPr>
              <a:t>);  Wu et al. 2022 (</a:t>
            </a:r>
            <a:r>
              <a:rPr lang="en-US" sz="1200" i="1" dirty="0">
                <a:solidFill>
                  <a:schemeClr val="bg1"/>
                </a:solidFill>
                <a:latin typeface="Calibri" panose="020F0502020204030204"/>
              </a:rPr>
              <a:t>ACP</a:t>
            </a:r>
            <a:r>
              <a:rPr lang="en-US" sz="1200" dirty="0">
                <a:solidFill>
                  <a:schemeClr val="bg1"/>
                </a:solidFill>
                <a:latin typeface="Calibri" panose="020F0502020204030204"/>
              </a:rPr>
              <a:t>); </a:t>
            </a:r>
            <a:r>
              <a:rPr lang="en-US" sz="1200" kern="0" dirty="0">
                <a:solidFill>
                  <a:schemeClr val="bg1"/>
                </a:solidFill>
                <a:latin typeface="Calibri" panose="020F0502020204030204"/>
              </a:rPr>
              <a:t>Lei et al. 2022 (</a:t>
            </a:r>
            <a:r>
              <a:rPr lang="en-US" sz="1200" i="1" kern="0" dirty="0">
                <a:solidFill>
                  <a:schemeClr val="bg1"/>
                </a:solidFill>
                <a:latin typeface="Calibri" panose="020F0502020204030204"/>
              </a:rPr>
              <a:t>RSE</a:t>
            </a:r>
            <a:r>
              <a:rPr lang="en-US" sz="1200" kern="0" dirty="0">
                <a:solidFill>
                  <a:schemeClr val="bg1"/>
                </a:solidFill>
                <a:latin typeface="Calibri" panose="020F0502020204030204"/>
              </a:rPr>
              <a:t>); </a:t>
            </a:r>
            <a:r>
              <a:rPr lang="en-US" sz="1200" dirty="0">
                <a:solidFill>
                  <a:schemeClr val="bg1"/>
                </a:solidFill>
                <a:latin typeface="Calibri" panose="020F0502020204030204"/>
              </a:rPr>
              <a:t>Roten et al. 2022, 2023 (</a:t>
            </a:r>
            <a:r>
              <a:rPr lang="en-US" sz="1200" i="1" dirty="0">
                <a:solidFill>
                  <a:schemeClr val="bg1"/>
                </a:solidFill>
                <a:latin typeface="Calibri" panose="020F0502020204030204"/>
              </a:rPr>
              <a:t>ACP</a:t>
            </a:r>
            <a:r>
              <a:rPr lang="en-US" sz="1200" dirty="0">
                <a:solidFill>
                  <a:schemeClr val="bg1"/>
                </a:solidFill>
                <a:latin typeface="Calibri" panose="020F0502020204030204"/>
              </a:rPr>
              <a:t>, in review); MacDonald et al. 2023 (</a:t>
            </a:r>
            <a:r>
              <a:rPr lang="en-US" sz="1200" i="1" dirty="0">
                <a:solidFill>
                  <a:schemeClr val="bg1"/>
                </a:solidFill>
                <a:latin typeface="Calibri" panose="020F0502020204030204"/>
              </a:rPr>
              <a:t>ACP</a:t>
            </a:r>
            <a:r>
              <a:rPr lang="en-US" sz="1200" dirty="0">
                <a:solidFill>
                  <a:schemeClr val="bg1"/>
                </a:solidFill>
                <a:latin typeface="Calibri" panose="020F0502020204030204"/>
              </a:rPr>
              <a:t>); Yang et al. 2023 (</a:t>
            </a:r>
            <a:r>
              <a:rPr lang="en-US" sz="1200" i="1" dirty="0">
                <a:solidFill>
                  <a:schemeClr val="bg1"/>
                </a:solidFill>
                <a:latin typeface="Calibri" panose="020F0502020204030204"/>
              </a:rPr>
              <a:t>JGR-A</a:t>
            </a:r>
            <a:r>
              <a:rPr lang="en-US" sz="1200" dirty="0">
                <a:solidFill>
                  <a:schemeClr val="bg1"/>
                </a:solidFill>
                <a:latin typeface="Calibri" panose="020F0502020204030204"/>
              </a:rPr>
              <a:t>); Nassar et al. 2023 (</a:t>
            </a:r>
            <a:r>
              <a:rPr lang="en-US" sz="1200" i="1" dirty="0">
                <a:solidFill>
                  <a:schemeClr val="bg1"/>
                </a:solidFill>
                <a:latin typeface="Calibri" panose="020F0502020204030204"/>
              </a:rPr>
              <a:t>Frontiers in RS</a:t>
            </a:r>
            <a:r>
              <a:rPr lang="en-US" sz="1200" dirty="0">
                <a:solidFill>
                  <a:schemeClr val="bg1"/>
                </a:solidFill>
                <a:latin typeface="Calibri" panose="020F0502020204030204"/>
              </a:rPr>
              <a:t>); </a:t>
            </a:r>
            <a:r>
              <a:rPr lang="en-US" sz="1200" dirty="0" err="1">
                <a:solidFill>
                  <a:schemeClr val="bg1"/>
                </a:solidFill>
                <a:latin typeface="Calibri" panose="020F0502020204030204"/>
              </a:rPr>
              <a:t>Hakkarainen</a:t>
            </a:r>
            <a:r>
              <a:rPr lang="en-US" sz="1200" dirty="0">
                <a:solidFill>
                  <a:schemeClr val="bg1"/>
                </a:solidFill>
                <a:latin typeface="Calibri" panose="020F0502020204030204"/>
              </a:rPr>
              <a:t> et al. 2023 (</a:t>
            </a:r>
            <a:r>
              <a:rPr lang="en-US" sz="1200" i="1" dirty="0">
                <a:solidFill>
                  <a:schemeClr val="bg1"/>
                </a:solidFill>
                <a:latin typeface="Calibri" panose="020F0502020204030204"/>
              </a:rPr>
              <a:t>ERL</a:t>
            </a:r>
            <a:r>
              <a:rPr lang="en-US" sz="1200" dirty="0">
                <a:solidFill>
                  <a:schemeClr val="bg1"/>
                </a:solidFill>
                <a:latin typeface="Calibri" panose="020F0502020204030204"/>
              </a:rPr>
              <a:t>)</a:t>
            </a:r>
            <a:endParaRPr lang="en-US" sz="1200" kern="0" dirty="0">
              <a:solidFill>
                <a:schemeClr val="bg1"/>
              </a:solidFill>
              <a:latin typeface="Calibri" panose="020F0502020204030204"/>
            </a:endParaRPr>
          </a:p>
        </p:txBody>
      </p:sp>
      <p:sp>
        <p:nvSpPr>
          <p:cNvPr id="7" name="TextBox 6">
            <a:extLst>
              <a:ext uri="{FF2B5EF4-FFF2-40B4-BE49-F238E27FC236}">
                <a16:creationId xmlns:a16="http://schemas.microsoft.com/office/drawing/2014/main" id="{3EA0C287-BA6E-E00F-4EC4-F52CF49CC41F}"/>
              </a:ext>
            </a:extLst>
          </p:cNvPr>
          <p:cNvSpPr txBox="1"/>
          <p:nvPr/>
        </p:nvSpPr>
        <p:spPr>
          <a:xfrm>
            <a:off x="1156989" y="3877500"/>
            <a:ext cx="3549112" cy="276999"/>
          </a:xfrm>
          <a:prstGeom prst="rect">
            <a:avLst/>
          </a:prstGeom>
          <a:solidFill>
            <a:schemeClr val="accent4">
              <a:lumMod val="10000"/>
              <a:lumOff val="90000"/>
              <a:alpha val="30000"/>
            </a:schemeClr>
          </a:solidFill>
        </p:spPr>
        <p:txBody>
          <a:bodyPr wrap="square" rtlCol="0">
            <a:spAutoFit/>
          </a:bodyPr>
          <a:lstStyle/>
          <a:p>
            <a:r>
              <a:rPr lang="en-US" sz="1200" dirty="0">
                <a:solidFill>
                  <a:schemeClr val="bg1"/>
                </a:solidFill>
              </a:rPr>
              <a:t>+ ongoing studies for Mexico City, Paris, Seoul …</a:t>
            </a:r>
          </a:p>
        </p:txBody>
      </p:sp>
      <p:sp>
        <p:nvSpPr>
          <p:cNvPr id="3" name="TextBox 2">
            <a:extLst>
              <a:ext uri="{FF2B5EF4-FFF2-40B4-BE49-F238E27FC236}">
                <a16:creationId xmlns:a16="http://schemas.microsoft.com/office/drawing/2014/main" id="{25CF36D4-3F96-1F89-E124-F0AE452F90A5}"/>
              </a:ext>
            </a:extLst>
          </p:cNvPr>
          <p:cNvSpPr txBox="1"/>
          <p:nvPr/>
        </p:nvSpPr>
        <p:spPr>
          <a:xfrm>
            <a:off x="3709440" y="1809666"/>
            <a:ext cx="1378749" cy="461665"/>
          </a:xfrm>
          <a:prstGeom prst="rect">
            <a:avLst/>
          </a:prstGeom>
          <a:solidFill>
            <a:schemeClr val="accent4">
              <a:lumMod val="10000"/>
              <a:lumOff val="90000"/>
              <a:alpha val="30000"/>
            </a:schemeClr>
          </a:solidFill>
        </p:spPr>
        <p:txBody>
          <a:bodyPr wrap="square" rtlCol="0">
            <a:spAutoFit/>
          </a:bodyPr>
          <a:lstStyle/>
          <a:p>
            <a:pPr algn="ctr"/>
            <a:r>
              <a:rPr lang="en-US" sz="1200" dirty="0">
                <a:solidFill>
                  <a:schemeClr val="bg1"/>
                </a:solidFill>
              </a:rPr>
              <a:t>Washington DC - Baltimore</a:t>
            </a:r>
          </a:p>
        </p:txBody>
      </p:sp>
      <p:sp>
        <p:nvSpPr>
          <p:cNvPr id="5" name="TextBox 4">
            <a:extLst>
              <a:ext uri="{FF2B5EF4-FFF2-40B4-BE49-F238E27FC236}">
                <a16:creationId xmlns:a16="http://schemas.microsoft.com/office/drawing/2014/main" id="{092CA867-57F6-A2BB-7545-9ADE11F2BD99}"/>
              </a:ext>
            </a:extLst>
          </p:cNvPr>
          <p:cNvSpPr txBox="1"/>
          <p:nvPr/>
        </p:nvSpPr>
        <p:spPr>
          <a:xfrm>
            <a:off x="2474897" y="2730646"/>
            <a:ext cx="1066979" cy="276999"/>
          </a:xfrm>
          <a:prstGeom prst="rect">
            <a:avLst/>
          </a:prstGeom>
          <a:solidFill>
            <a:schemeClr val="accent4">
              <a:lumMod val="10000"/>
              <a:lumOff val="90000"/>
              <a:alpha val="30000"/>
            </a:schemeClr>
          </a:solidFill>
        </p:spPr>
        <p:txBody>
          <a:bodyPr wrap="square" rtlCol="0">
            <a:spAutoFit/>
          </a:bodyPr>
          <a:lstStyle/>
          <a:p>
            <a:pPr algn="ctr"/>
            <a:r>
              <a:rPr lang="en-US" sz="1200" dirty="0">
                <a:solidFill>
                  <a:schemeClr val="bg1"/>
                </a:solidFill>
              </a:rPr>
              <a:t>Indianapolis</a:t>
            </a:r>
          </a:p>
        </p:txBody>
      </p:sp>
      <p:sp>
        <p:nvSpPr>
          <p:cNvPr id="8" name="TextBox 7">
            <a:extLst>
              <a:ext uri="{FF2B5EF4-FFF2-40B4-BE49-F238E27FC236}">
                <a16:creationId xmlns:a16="http://schemas.microsoft.com/office/drawing/2014/main" id="{38E1EA43-5064-461A-F100-30A9647B2416}"/>
              </a:ext>
            </a:extLst>
          </p:cNvPr>
          <p:cNvSpPr txBox="1"/>
          <p:nvPr/>
        </p:nvSpPr>
        <p:spPr>
          <a:xfrm>
            <a:off x="660470" y="3167334"/>
            <a:ext cx="1378749" cy="276999"/>
          </a:xfrm>
          <a:prstGeom prst="rect">
            <a:avLst/>
          </a:prstGeom>
          <a:solidFill>
            <a:schemeClr val="accent4">
              <a:lumMod val="10000"/>
              <a:lumOff val="90000"/>
              <a:alpha val="30000"/>
            </a:schemeClr>
          </a:solidFill>
        </p:spPr>
        <p:txBody>
          <a:bodyPr wrap="square" rtlCol="0">
            <a:spAutoFit/>
          </a:bodyPr>
          <a:lstStyle/>
          <a:p>
            <a:pPr algn="ctr"/>
            <a:r>
              <a:rPr lang="en-US" sz="1200" dirty="0">
                <a:solidFill>
                  <a:schemeClr val="bg1"/>
                </a:solidFill>
              </a:rPr>
              <a:t>Los Angeles</a:t>
            </a:r>
          </a:p>
        </p:txBody>
      </p:sp>
      <p:sp>
        <p:nvSpPr>
          <p:cNvPr id="17" name="TextBox 16">
            <a:extLst>
              <a:ext uri="{FF2B5EF4-FFF2-40B4-BE49-F238E27FC236}">
                <a16:creationId xmlns:a16="http://schemas.microsoft.com/office/drawing/2014/main" id="{69AE6556-5006-AD02-55E9-827F7F1742FF}"/>
              </a:ext>
            </a:extLst>
          </p:cNvPr>
          <p:cNvSpPr txBox="1"/>
          <p:nvPr/>
        </p:nvSpPr>
        <p:spPr>
          <a:xfrm>
            <a:off x="2198730" y="2019530"/>
            <a:ext cx="1066979" cy="276999"/>
          </a:xfrm>
          <a:prstGeom prst="rect">
            <a:avLst/>
          </a:prstGeom>
          <a:solidFill>
            <a:srgbClr val="410706">
              <a:lumMod val="10000"/>
              <a:lumOff val="90000"/>
              <a:alpha val="30000"/>
            </a:srgbClr>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a:rPr>
              <a:t>Chicago</a:t>
            </a:r>
          </a:p>
        </p:txBody>
      </p:sp>
      <p:sp>
        <p:nvSpPr>
          <p:cNvPr id="18" name="Rectangle 1">
            <a:extLst>
              <a:ext uri="{FF2B5EF4-FFF2-40B4-BE49-F238E27FC236}">
                <a16:creationId xmlns:a16="http://schemas.microsoft.com/office/drawing/2014/main" id="{DABBB5E9-1B77-1C05-962D-7AECF68855D4}"/>
              </a:ext>
            </a:extLst>
          </p:cNvPr>
          <p:cNvSpPr>
            <a:spLocks noChangeArrowheads="1"/>
          </p:cNvSpPr>
          <p:nvPr/>
        </p:nvSpPr>
        <p:spPr bwMode="auto">
          <a:xfrm>
            <a:off x="3346613" y="2191957"/>
            <a:ext cx="327003" cy="229494"/>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x-none" sz="788" b="0" i="0" u="none" strike="noStrike" kern="0" cap="none" spc="0" normalizeH="0" baseline="0" noProof="0">
              <a:ln>
                <a:noFill/>
              </a:ln>
              <a:solidFill>
                <a:srgbClr val="FFFFFF"/>
              </a:solidFill>
              <a:effectLst/>
              <a:uLnTx/>
              <a:uFillTx/>
            </a:endParaRPr>
          </a:p>
        </p:txBody>
      </p:sp>
      <p:sp>
        <p:nvSpPr>
          <p:cNvPr id="19" name="TextBox 18">
            <a:extLst>
              <a:ext uri="{FF2B5EF4-FFF2-40B4-BE49-F238E27FC236}">
                <a16:creationId xmlns:a16="http://schemas.microsoft.com/office/drawing/2014/main" id="{616C94EF-8901-4F3E-BC59-9CB0CB068629}"/>
              </a:ext>
            </a:extLst>
          </p:cNvPr>
          <p:cNvSpPr txBox="1"/>
          <p:nvPr/>
        </p:nvSpPr>
        <p:spPr>
          <a:xfrm>
            <a:off x="734008" y="1917338"/>
            <a:ext cx="1142663" cy="276999"/>
          </a:xfrm>
          <a:prstGeom prst="rect">
            <a:avLst/>
          </a:prstGeom>
          <a:solidFill>
            <a:srgbClr val="410706">
              <a:lumMod val="10000"/>
              <a:lumOff val="90000"/>
              <a:alpha val="30000"/>
            </a:srgbClr>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a:rPr>
              <a:t>Salt Lake City</a:t>
            </a:r>
          </a:p>
        </p:txBody>
      </p:sp>
      <p:sp>
        <p:nvSpPr>
          <p:cNvPr id="20" name="Rectangle 1">
            <a:extLst>
              <a:ext uri="{FF2B5EF4-FFF2-40B4-BE49-F238E27FC236}">
                <a16:creationId xmlns:a16="http://schemas.microsoft.com/office/drawing/2014/main" id="{3B30CFB4-CB34-2E07-2CAA-5AD2E5CE8ECF}"/>
              </a:ext>
            </a:extLst>
          </p:cNvPr>
          <p:cNvSpPr>
            <a:spLocks noChangeArrowheads="1"/>
          </p:cNvSpPr>
          <p:nvPr/>
        </p:nvSpPr>
        <p:spPr bwMode="auto">
          <a:xfrm>
            <a:off x="1549668" y="2265718"/>
            <a:ext cx="327003" cy="277000"/>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x-none" sz="788" b="0" i="0" u="none" strike="noStrike" kern="0" cap="none" spc="0" normalizeH="0" baseline="0" noProof="0">
              <a:ln>
                <a:noFill/>
              </a:ln>
              <a:solidFill>
                <a:srgbClr val="FFFFFF"/>
              </a:solidFill>
              <a:effectLst/>
              <a:uLnTx/>
              <a:uFillTx/>
            </a:endParaRPr>
          </a:p>
        </p:txBody>
      </p:sp>
      <p:sp>
        <p:nvSpPr>
          <p:cNvPr id="23" name="Title 8">
            <a:extLst>
              <a:ext uri="{FF2B5EF4-FFF2-40B4-BE49-F238E27FC236}">
                <a16:creationId xmlns:a16="http://schemas.microsoft.com/office/drawing/2014/main" id="{BBC50AC0-331C-6D7D-81B9-E689F69D7937}"/>
              </a:ext>
            </a:extLst>
          </p:cNvPr>
          <p:cNvSpPr>
            <a:spLocks noGrp="1"/>
          </p:cNvSpPr>
          <p:nvPr>
            <p:ph type="ctrTitle"/>
          </p:nvPr>
        </p:nvSpPr>
        <p:spPr>
          <a:xfrm>
            <a:off x="939455" y="219998"/>
            <a:ext cx="7265090" cy="470362"/>
          </a:xfrm>
        </p:spPr>
        <p:txBody>
          <a:bodyPr/>
          <a:lstStyle/>
          <a:p>
            <a:pPr algn="ctr"/>
            <a:r>
              <a:rPr lang="en-US" dirty="0">
                <a:solidFill>
                  <a:schemeClr val="accent5">
                    <a:lumMod val="75000"/>
                  </a:schemeClr>
                </a:solidFill>
              </a:rPr>
              <a:t>OCO-3 tracks emissions from hotspots globally</a:t>
            </a:r>
            <a:endParaRPr lang="en-US" dirty="0"/>
          </a:p>
        </p:txBody>
      </p:sp>
    </p:spTree>
    <p:extLst>
      <p:ext uri="{BB962C8B-B14F-4D97-AF65-F5344CB8AC3E}">
        <p14:creationId xmlns:p14="http://schemas.microsoft.com/office/powerpoint/2010/main" val="238971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80" fill="hold"/>
                                        <p:tgtEl>
                                          <p:spTgt spid="14"/>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remove" display="0">
                  <p:stCondLst>
                    <p:cond delay="indefinite"/>
                  </p:stCondLst>
                </p:cTn>
                <p:tgtEl>
                  <p:spTgt spid="14"/>
                </p:tgtEl>
              </p:cMediaNode>
            </p:video>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4"/>
                                        </p:tgtEl>
                                      </p:cBhvr>
                                    </p:cmd>
                                  </p:childTnLst>
                                </p:cTn>
                              </p:par>
                            </p:childTnLst>
                          </p:cTn>
                        </p:par>
                      </p:childTnLst>
                    </p:cTn>
                  </p:par>
                </p:childTnLst>
              </p:cTn>
              <p:nextCondLst>
                <p:cond evt="onClick" delay="0">
                  <p:tgtEl>
                    <p:spTgt spid="14"/>
                  </p:tgtEl>
                </p:cond>
              </p:nextCondLst>
            </p:seq>
          </p:childTnLst>
        </p:cTn>
      </p:par>
    </p:tnLst>
    <p:bldLst>
      <p:bldP spid="7" grpId="0" animBg="1"/>
      <p:bldP spid="3" grpId="0" animBg="1"/>
      <p:bldP spid="5" grpId="0" animBg="1"/>
      <p:bldP spid="8" grpId="0" animBg="1"/>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57EC40-B9F5-7791-EAA9-18142F3FF715}"/>
              </a:ext>
            </a:extLst>
          </p:cNvPr>
          <p:cNvSpPr>
            <a:spLocks noGrp="1"/>
          </p:cNvSpPr>
          <p:nvPr>
            <p:ph type="ctrTitle"/>
          </p:nvPr>
        </p:nvSpPr>
        <p:spPr/>
        <p:txBody>
          <a:bodyPr/>
          <a:lstStyle/>
          <a:p>
            <a:pPr algn="ctr"/>
            <a:r>
              <a:rPr lang="en-US" dirty="0"/>
              <a:t>Tracking urban emissions is policy relevant</a:t>
            </a:r>
          </a:p>
        </p:txBody>
      </p:sp>
      <p:sp>
        <p:nvSpPr>
          <p:cNvPr id="4" name="Date Placeholder 3">
            <a:extLst>
              <a:ext uri="{FF2B5EF4-FFF2-40B4-BE49-F238E27FC236}">
                <a16:creationId xmlns:a16="http://schemas.microsoft.com/office/drawing/2014/main" id="{323835AA-D165-A7F0-C3CC-41711AC63A84}"/>
              </a:ext>
            </a:extLst>
          </p:cNvPr>
          <p:cNvSpPr>
            <a:spLocks noGrp="1"/>
          </p:cNvSpPr>
          <p:nvPr>
            <p:ph type="dt" sz="half" idx="18"/>
          </p:nvPr>
        </p:nvSpPr>
        <p:spPr/>
        <p:txBody>
          <a:bodyPr/>
          <a:lstStyle/>
          <a:p>
            <a:pPr>
              <a:spcBef>
                <a:spcPct val="0"/>
              </a:spcBef>
            </a:pPr>
            <a:fld id="{1B070853-C00F-D740-A847-B557AB1307F5}" type="datetime1">
              <a:rPr lang="en-US" smtClean="0"/>
              <a:t>8/17/23</a:t>
            </a:fld>
            <a:endParaRPr lang="en-US" dirty="0"/>
          </a:p>
        </p:txBody>
      </p:sp>
      <p:sp>
        <p:nvSpPr>
          <p:cNvPr id="6" name="Slide Number Placeholder 5">
            <a:extLst>
              <a:ext uri="{FF2B5EF4-FFF2-40B4-BE49-F238E27FC236}">
                <a16:creationId xmlns:a16="http://schemas.microsoft.com/office/drawing/2014/main" id="{5EAD8023-5CEF-34DC-D74B-766A1D3536B8}"/>
              </a:ext>
            </a:extLst>
          </p:cNvPr>
          <p:cNvSpPr>
            <a:spLocks noGrp="1"/>
          </p:cNvSpPr>
          <p:nvPr>
            <p:ph type="sldNum" sz="quarter" idx="20"/>
          </p:nvPr>
        </p:nvSpPr>
        <p:spPr/>
        <p:txBody>
          <a:bodyPr/>
          <a:lstStyle/>
          <a:p>
            <a:pPr>
              <a:spcBef>
                <a:spcPct val="0"/>
              </a:spcBef>
            </a:pPr>
            <a:fld id="{95819BC3-7E48-734B-B255-F05E5B733943}" type="slidenum">
              <a:rPr lang="en-US" smtClean="0"/>
              <a:pPr>
                <a:spcBef>
                  <a:spcPct val="0"/>
                </a:spcBef>
              </a:pPr>
              <a:t>4</a:t>
            </a:fld>
            <a:endParaRPr lang="en-US"/>
          </a:p>
        </p:txBody>
      </p:sp>
      <p:pic>
        <p:nvPicPr>
          <p:cNvPr id="7" name="Picture 6">
            <a:extLst>
              <a:ext uri="{FF2B5EF4-FFF2-40B4-BE49-F238E27FC236}">
                <a16:creationId xmlns:a16="http://schemas.microsoft.com/office/drawing/2014/main" id="{0C268EFB-473E-8E4B-5D52-41BDF9EE067B}"/>
              </a:ext>
            </a:extLst>
          </p:cNvPr>
          <p:cNvPicPr>
            <a:picLocks noChangeAspect="1"/>
          </p:cNvPicPr>
          <p:nvPr/>
        </p:nvPicPr>
        <p:blipFill rotWithShape="1">
          <a:blip r:embed="rId3"/>
          <a:srcRect t="21898" b="5110"/>
          <a:stretch/>
        </p:blipFill>
        <p:spPr>
          <a:xfrm>
            <a:off x="341297" y="1085829"/>
            <a:ext cx="7216053" cy="3429000"/>
          </a:xfrm>
          <a:prstGeom prst="rect">
            <a:avLst/>
          </a:prstGeom>
        </p:spPr>
      </p:pic>
      <p:pic>
        <p:nvPicPr>
          <p:cNvPr id="8" name="Picture 7">
            <a:extLst>
              <a:ext uri="{FF2B5EF4-FFF2-40B4-BE49-F238E27FC236}">
                <a16:creationId xmlns:a16="http://schemas.microsoft.com/office/drawing/2014/main" id="{CC95B4DF-F06F-1C90-3D75-7AD9BF46C51F}"/>
              </a:ext>
            </a:extLst>
          </p:cNvPr>
          <p:cNvPicPr>
            <a:picLocks noChangeAspect="1"/>
          </p:cNvPicPr>
          <p:nvPr/>
        </p:nvPicPr>
        <p:blipFill>
          <a:blip r:embed="rId4"/>
          <a:stretch>
            <a:fillRect/>
          </a:stretch>
        </p:blipFill>
        <p:spPr>
          <a:xfrm>
            <a:off x="7828576" y="3082916"/>
            <a:ext cx="921539" cy="921539"/>
          </a:xfrm>
          <a:prstGeom prst="rect">
            <a:avLst/>
          </a:prstGeom>
        </p:spPr>
      </p:pic>
      <p:sp>
        <p:nvSpPr>
          <p:cNvPr id="9" name="Rectangle 8">
            <a:extLst>
              <a:ext uri="{FF2B5EF4-FFF2-40B4-BE49-F238E27FC236}">
                <a16:creationId xmlns:a16="http://schemas.microsoft.com/office/drawing/2014/main" id="{5AA2729C-2EB1-8BA6-E6A6-214814F5EE20}"/>
              </a:ext>
            </a:extLst>
          </p:cNvPr>
          <p:cNvSpPr/>
          <p:nvPr/>
        </p:nvSpPr>
        <p:spPr>
          <a:xfrm>
            <a:off x="3361572" y="4520744"/>
            <a:ext cx="2420856" cy="276999"/>
          </a:xfrm>
          <a:prstGeom prst="rect">
            <a:avLst/>
          </a:prstGeom>
        </p:spPr>
        <p:txBody>
          <a:bodyPr wrap="none">
            <a:spAutoFit/>
          </a:bodyPr>
          <a:lstStyle/>
          <a:p>
            <a:pPr defTabSz="342900">
              <a:buClrTx/>
            </a:pPr>
            <a:r>
              <a:rPr lang="en-US" sz="1200" dirty="0">
                <a:solidFill>
                  <a:prstClr val="black"/>
                </a:solidFill>
                <a:ea typeface=""/>
                <a:cs typeface="Arial" panose="020B0604020202020204" pitchFamily="34" charset="0"/>
              </a:rPr>
              <a:t>http://www.c40.org/c40_research</a:t>
            </a:r>
          </a:p>
        </p:txBody>
      </p:sp>
      <p:pic>
        <p:nvPicPr>
          <p:cNvPr id="2" name="Picture 1">
            <a:extLst>
              <a:ext uri="{FF2B5EF4-FFF2-40B4-BE49-F238E27FC236}">
                <a16:creationId xmlns:a16="http://schemas.microsoft.com/office/drawing/2014/main" id="{6396F68D-CA94-A284-2F70-FF4544907E7A}"/>
              </a:ext>
            </a:extLst>
          </p:cNvPr>
          <p:cNvPicPr>
            <a:picLocks noChangeAspect="1"/>
          </p:cNvPicPr>
          <p:nvPr/>
        </p:nvPicPr>
        <p:blipFill>
          <a:blip r:embed="rId5"/>
          <a:stretch>
            <a:fillRect/>
          </a:stretch>
        </p:blipFill>
        <p:spPr>
          <a:xfrm>
            <a:off x="6110879" y="1109398"/>
            <a:ext cx="2846153" cy="1554480"/>
          </a:xfrm>
          <a:prstGeom prst="rect">
            <a:avLst/>
          </a:prstGeom>
        </p:spPr>
      </p:pic>
      <p:sp>
        <p:nvSpPr>
          <p:cNvPr id="5" name="TextBox 4">
            <a:extLst>
              <a:ext uri="{FF2B5EF4-FFF2-40B4-BE49-F238E27FC236}">
                <a16:creationId xmlns:a16="http://schemas.microsoft.com/office/drawing/2014/main" id="{9912CFF6-5D11-3183-10B9-D4743CA10560}"/>
              </a:ext>
            </a:extLst>
          </p:cNvPr>
          <p:cNvSpPr txBox="1"/>
          <p:nvPr/>
        </p:nvSpPr>
        <p:spPr>
          <a:xfrm>
            <a:off x="960120" y="1645894"/>
            <a:ext cx="7223760" cy="1287468"/>
          </a:xfrm>
          <a:custGeom>
            <a:avLst/>
            <a:gdLst>
              <a:gd name="connsiteX0" fmla="*/ 0 w 7223760"/>
              <a:gd name="connsiteY0" fmla="*/ 0 h 1287468"/>
              <a:gd name="connsiteX1" fmla="*/ 627911 w 7223760"/>
              <a:gd name="connsiteY1" fmla="*/ 0 h 1287468"/>
              <a:gd name="connsiteX2" fmla="*/ 1328060 w 7223760"/>
              <a:gd name="connsiteY2" fmla="*/ 0 h 1287468"/>
              <a:gd name="connsiteX3" fmla="*/ 1739259 w 7223760"/>
              <a:gd name="connsiteY3" fmla="*/ 0 h 1287468"/>
              <a:gd name="connsiteX4" fmla="*/ 2367171 w 7223760"/>
              <a:gd name="connsiteY4" fmla="*/ 0 h 1287468"/>
              <a:gd name="connsiteX5" fmla="*/ 2778369 w 7223760"/>
              <a:gd name="connsiteY5" fmla="*/ 0 h 1287468"/>
              <a:gd name="connsiteX6" fmla="*/ 3334043 w 7223760"/>
              <a:gd name="connsiteY6" fmla="*/ 0 h 1287468"/>
              <a:gd name="connsiteX7" fmla="*/ 3961955 w 7223760"/>
              <a:gd name="connsiteY7" fmla="*/ 0 h 1287468"/>
              <a:gd name="connsiteX8" fmla="*/ 4300916 w 7223760"/>
              <a:gd name="connsiteY8" fmla="*/ 0 h 1287468"/>
              <a:gd name="connsiteX9" fmla="*/ 4639877 w 7223760"/>
              <a:gd name="connsiteY9" fmla="*/ 0 h 1287468"/>
              <a:gd name="connsiteX10" fmla="*/ 5340026 w 7223760"/>
              <a:gd name="connsiteY10" fmla="*/ 0 h 1287468"/>
              <a:gd name="connsiteX11" fmla="*/ 5895700 w 7223760"/>
              <a:gd name="connsiteY11" fmla="*/ 0 h 1287468"/>
              <a:gd name="connsiteX12" fmla="*/ 6234661 w 7223760"/>
              <a:gd name="connsiteY12" fmla="*/ 0 h 1287468"/>
              <a:gd name="connsiteX13" fmla="*/ 7223760 w 7223760"/>
              <a:gd name="connsiteY13" fmla="*/ 0 h 1287468"/>
              <a:gd name="connsiteX14" fmla="*/ 7223760 w 7223760"/>
              <a:gd name="connsiteY14" fmla="*/ 454905 h 1287468"/>
              <a:gd name="connsiteX15" fmla="*/ 7223760 w 7223760"/>
              <a:gd name="connsiteY15" fmla="*/ 858312 h 1287468"/>
              <a:gd name="connsiteX16" fmla="*/ 7223760 w 7223760"/>
              <a:gd name="connsiteY16" fmla="*/ 1287468 h 1287468"/>
              <a:gd name="connsiteX17" fmla="*/ 6884799 w 7223760"/>
              <a:gd name="connsiteY17" fmla="*/ 1287468 h 1287468"/>
              <a:gd name="connsiteX18" fmla="*/ 6184650 w 7223760"/>
              <a:gd name="connsiteY18" fmla="*/ 1287468 h 1287468"/>
              <a:gd name="connsiteX19" fmla="*/ 5556738 w 7223760"/>
              <a:gd name="connsiteY19" fmla="*/ 1287468 h 1287468"/>
              <a:gd name="connsiteX20" fmla="*/ 4928827 w 7223760"/>
              <a:gd name="connsiteY20" fmla="*/ 1287468 h 1287468"/>
              <a:gd name="connsiteX21" fmla="*/ 4300916 w 7223760"/>
              <a:gd name="connsiteY21" fmla="*/ 1287468 h 1287468"/>
              <a:gd name="connsiteX22" fmla="*/ 3889717 w 7223760"/>
              <a:gd name="connsiteY22" fmla="*/ 1287468 h 1287468"/>
              <a:gd name="connsiteX23" fmla="*/ 3189568 w 7223760"/>
              <a:gd name="connsiteY23" fmla="*/ 1287468 h 1287468"/>
              <a:gd name="connsiteX24" fmla="*/ 2633894 w 7223760"/>
              <a:gd name="connsiteY24" fmla="*/ 1287468 h 1287468"/>
              <a:gd name="connsiteX25" fmla="*/ 2294933 w 7223760"/>
              <a:gd name="connsiteY25" fmla="*/ 1287468 h 1287468"/>
              <a:gd name="connsiteX26" fmla="*/ 1739259 w 7223760"/>
              <a:gd name="connsiteY26" fmla="*/ 1287468 h 1287468"/>
              <a:gd name="connsiteX27" fmla="*/ 1255823 w 7223760"/>
              <a:gd name="connsiteY27" fmla="*/ 1287468 h 1287468"/>
              <a:gd name="connsiteX28" fmla="*/ 772387 w 7223760"/>
              <a:gd name="connsiteY28" fmla="*/ 1287468 h 1287468"/>
              <a:gd name="connsiteX29" fmla="*/ 0 w 7223760"/>
              <a:gd name="connsiteY29" fmla="*/ 1287468 h 1287468"/>
              <a:gd name="connsiteX30" fmla="*/ 0 w 7223760"/>
              <a:gd name="connsiteY30" fmla="*/ 871187 h 1287468"/>
              <a:gd name="connsiteX31" fmla="*/ 0 w 7223760"/>
              <a:gd name="connsiteY31" fmla="*/ 429156 h 1287468"/>
              <a:gd name="connsiteX32" fmla="*/ 0 w 7223760"/>
              <a:gd name="connsiteY32" fmla="*/ 0 h 128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23760" h="1287468" fill="none" extrusionOk="0">
                <a:moveTo>
                  <a:pt x="0" y="0"/>
                </a:moveTo>
                <a:cubicBezTo>
                  <a:pt x="153899" y="-3910"/>
                  <a:pt x="366770" y="13607"/>
                  <a:pt x="627911" y="0"/>
                </a:cubicBezTo>
                <a:cubicBezTo>
                  <a:pt x="889052" y="-13607"/>
                  <a:pt x="1015588" y="80435"/>
                  <a:pt x="1328060" y="0"/>
                </a:cubicBezTo>
                <a:cubicBezTo>
                  <a:pt x="1640532" y="-80435"/>
                  <a:pt x="1589902" y="47855"/>
                  <a:pt x="1739259" y="0"/>
                </a:cubicBezTo>
                <a:cubicBezTo>
                  <a:pt x="1888616" y="-47855"/>
                  <a:pt x="2065124" y="11265"/>
                  <a:pt x="2367171" y="0"/>
                </a:cubicBezTo>
                <a:cubicBezTo>
                  <a:pt x="2669218" y="-11265"/>
                  <a:pt x="2673003" y="16254"/>
                  <a:pt x="2778369" y="0"/>
                </a:cubicBezTo>
                <a:cubicBezTo>
                  <a:pt x="2883735" y="-16254"/>
                  <a:pt x="3128901" y="21530"/>
                  <a:pt x="3334043" y="0"/>
                </a:cubicBezTo>
                <a:cubicBezTo>
                  <a:pt x="3539185" y="-21530"/>
                  <a:pt x="3834766" y="22222"/>
                  <a:pt x="3961955" y="0"/>
                </a:cubicBezTo>
                <a:cubicBezTo>
                  <a:pt x="4089144" y="-22222"/>
                  <a:pt x="4136923" y="2160"/>
                  <a:pt x="4300916" y="0"/>
                </a:cubicBezTo>
                <a:cubicBezTo>
                  <a:pt x="4464909" y="-2160"/>
                  <a:pt x="4505126" y="40642"/>
                  <a:pt x="4639877" y="0"/>
                </a:cubicBezTo>
                <a:cubicBezTo>
                  <a:pt x="4774628" y="-40642"/>
                  <a:pt x="5092071" y="29010"/>
                  <a:pt x="5340026" y="0"/>
                </a:cubicBezTo>
                <a:cubicBezTo>
                  <a:pt x="5587981" y="-29010"/>
                  <a:pt x="5747926" y="65493"/>
                  <a:pt x="5895700" y="0"/>
                </a:cubicBezTo>
                <a:cubicBezTo>
                  <a:pt x="6043474" y="-65493"/>
                  <a:pt x="6122770" y="13247"/>
                  <a:pt x="6234661" y="0"/>
                </a:cubicBezTo>
                <a:cubicBezTo>
                  <a:pt x="6346552" y="-13247"/>
                  <a:pt x="6757454" y="4693"/>
                  <a:pt x="7223760" y="0"/>
                </a:cubicBezTo>
                <a:cubicBezTo>
                  <a:pt x="7265765" y="156162"/>
                  <a:pt x="7186300" y="304736"/>
                  <a:pt x="7223760" y="454905"/>
                </a:cubicBezTo>
                <a:cubicBezTo>
                  <a:pt x="7261220" y="605075"/>
                  <a:pt x="7199050" y="678242"/>
                  <a:pt x="7223760" y="858312"/>
                </a:cubicBezTo>
                <a:cubicBezTo>
                  <a:pt x="7248470" y="1038382"/>
                  <a:pt x="7205003" y="1180694"/>
                  <a:pt x="7223760" y="1287468"/>
                </a:cubicBezTo>
                <a:cubicBezTo>
                  <a:pt x="7117344" y="1327064"/>
                  <a:pt x="7027339" y="1284521"/>
                  <a:pt x="6884799" y="1287468"/>
                </a:cubicBezTo>
                <a:cubicBezTo>
                  <a:pt x="6742259" y="1290415"/>
                  <a:pt x="6381226" y="1251692"/>
                  <a:pt x="6184650" y="1287468"/>
                </a:cubicBezTo>
                <a:cubicBezTo>
                  <a:pt x="5988074" y="1323244"/>
                  <a:pt x="5814391" y="1215883"/>
                  <a:pt x="5556738" y="1287468"/>
                </a:cubicBezTo>
                <a:cubicBezTo>
                  <a:pt x="5299085" y="1359053"/>
                  <a:pt x="5232091" y="1232129"/>
                  <a:pt x="4928827" y="1287468"/>
                </a:cubicBezTo>
                <a:cubicBezTo>
                  <a:pt x="4625563" y="1342807"/>
                  <a:pt x="4471956" y="1238655"/>
                  <a:pt x="4300916" y="1287468"/>
                </a:cubicBezTo>
                <a:cubicBezTo>
                  <a:pt x="4129876" y="1336281"/>
                  <a:pt x="4036159" y="1253094"/>
                  <a:pt x="3889717" y="1287468"/>
                </a:cubicBezTo>
                <a:cubicBezTo>
                  <a:pt x="3743275" y="1321842"/>
                  <a:pt x="3504092" y="1281129"/>
                  <a:pt x="3189568" y="1287468"/>
                </a:cubicBezTo>
                <a:cubicBezTo>
                  <a:pt x="2875044" y="1293807"/>
                  <a:pt x="2841146" y="1231923"/>
                  <a:pt x="2633894" y="1287468"/>
                </a:cubicBezTo>
                <a:cubicBezTo>
                  <a:pt x="2426642" y="1343013"/>
                  <a:pt x="2452593" y="1275148"/>
                  <a:pt x="2294933" y="1287468"/>
                </a:cubicBezTo>
                <a:cubicBezTo>
                  <a:pt x="2137273" y="1299788"/>
                  <a:pt x="2008893" y="1257942"/>
                  <a:pt x="1739259" y="1287468"/>
                </a:cubicBezTo>
                <a:cubicBezTo>
                  <a:pt x="1469625" y="1316994"/>
                  <a:pt x="1418717" y="1278667"/>
                  <a:pt x="1255823" y="1287468"/>
                </a:cubicBezTo>
                <a:cubicBezTo>
                  <a:pt x="1092929" y="1296269"/>
                  <a:pt x="970230" y="1240106"/>
                  <a:pt x="772387" y="1287468"/>
                </a:cubicBezTo>
                <a:cubicBezTo>
                  <a:pt x="574544" y="1334830"/>
                  <a:pt x="191366" y="1214446"/>
                  <a:pt x="0" y="1287468"/>
                </a:cubicBezTo>
                <a:cubicBezTo>
                  <a:pt x="-33677" y="1114596"/>
                  <a:pt x="39413" y="992340"/>
                  <a:pt x="0" y="871187"/>
                </a:cubicBezTo>
                <a:cubicBezTo>
                  <a:pt x="-39413" y="750034"/>
                  <a:pt x="25885" y="539226"/>
                  <a:pt x="0" y="429156"/>
                </a:cubicBezTo>
                <a:cubicBezTo>
                  <a:pt x="-25885" y="319086"/>
                  <a:pt x="25102" y="104130"/>
                  <a:pt x="0" y="0"/>
                </a:cubicBezTo>
                <a:close/>
              </a:path>
              <a:path w="7223760" h="1287468" stroke="0" extrusionOk="0">
                <a:moveTo>
                  <a:pt x="0" y="0"/>
                </a:moveTo>
                <a:cubicBezTo>
                  <a:pt x="136757" y="-38887"/>
                  <a:pt x="322906" y="47157"/>
                  <a:pt x="483436" y="0"/>
                </a:cubicBezTo>
                <a:cubicBezTo>
                  <a:pt x="643966" y="-47157"/>
                  <a:pt x="744053" y="16812"/>
                  <a:pt x="822397" y="0"/>
                </a:cubicBezTo>
                <a:cubicBezTo>
                  <a:pt x="900741" y="-16812"/>
                  <a:pt x="1284856" y="49944"/>
                  <a:pt x="1522546" y="0"/>
                </a:cubicBezTo>
                <a:cubicBezTo>
                  <a:pt x="1760236" y="-49944"/>
                  <a:pt x="1774508" y="15524"/>
                  <a:pt x="2005983" y="0"/>
                </a:cubicBezTo>
                <a:cubicBezTo>
                  <a:pt x="2237458" y="-15524"/>
                  <a:pt x="2311285" y="40178"/>
                  <a:pt x="2489419" y="0"/>
                </a:cubicBezTo>
                <a:cubicBezTo>
                  <a:pt x="2667553" y="-40178"/>
                  <a:pt x="2939258" y="36180"/>
                  <a:pt x="3189568" y="0"/>
                </a:cubicBezTo>
                <a:cubicBezTo>
                  <a:pt x="3439878" y="-36180"/>
                  <a:pt x="3504991" y="39256"/>
                  <a:pt x="3600767" y="0"/>
                </a:cubicBezTo>
                <a:cubicBezTo>
                  <a:pt x="3696543" y="-39256"/>
                  <a:pt x="3969735" y="58310"/>
                  <a:pt x="4300916" y="0"/>
                </a:cubicBezTo>
                <a:cubicBezTo>
                  <a:pt x="4632097" y="-58310"/>
                  <a:pt x="4680316" y="27007"/>
                  <a:pt x="5001065" y="0"/>
                </a:cubicBezTo>
                <a:cubicBezTo>
                  <a:pt x="5321814" y="-27007"/>
                  <a:pt x="5402397" y="28957"/>
                  <a:pt x="5556738" y="0"/>
                </a:cubicBezTo>
                <a:cubicBezTo>
                  <a:pt x="5711079" y="-28957"/>
                  <a:pt x="6042174" y="44283"/>
                  <a:pt x="6256888" y="0"/>
                </a:cubicBezTo>
                <a:cubicBezTo>
                  <a:pt x="6471602" y="-44283"/>
                  <a:pt x="6566764" y="33253"/>
                  <a:pt x="6740324" y="0"/>
                </a:cubicBezTo>
                <a:cubicBezTo>
                  <a:pt x="6913884" y="-33253"/>
                  <a:pt x="7070801" y="53808"/>
                  <a:pt x="7223760" y="0"/>
                </a:cubicBezTo>
                <a:cubicBezTo>
                  <a:pt x="7227117" y="167084"/>
                  <a:pt x="7221592" y="245343"/>
                  <a:pt x="7223760" y="442031"/>
                </a:cubicBezTo>
                <a:cubicBezTo>
                  <a:pt x="7225928" y="638719"/>
                  <a:pt x="7222639" y="689387"/>
                  <a:pt x="7223760" y="871187"/>
                </a:cubicBezTo>
                <a:cubicBezTo>
                  <a:pt x="7224881" y="1052987"/>
                  <a:pt x="7213104" y="1145053"/>
                  <a:pt x="7223760" y="1287468"/>
                </a:cubicBezTo>
                <a:cubicBezTo>
                  <a:pt x="7058776" y="1334320"/>
                  <a:pt x="6858948" y="1222240"/>
                  <a:pt x="6595849" y="1287468"/>
                </a:cubicBezTo>
                <a:cubicBezTo>
                  <a:pt x="6332750" y="1352696"/>
                  <a:pt x="6316714" y="1271265"/>
                  <a:pt x="6040175" y="1287468"/>
                </a:cubicBezTo>
                <a:cubicBezTo>
                  <a:pt x="5763636" y="1303671"/>
                  <a:pt x="5782081" y="1275025"/>
                  <a:pt x="5701214" y="1287468"/>
                </a:cubicBezTo>
                <a:cubicBezTo>
                  <a:pt x="5620347" y="1299911"/>
                  <a:pt x="5433445" y="1270634"/>
                  <a:pt x="5290015" y="1287468"/>
                </a:cubicBezTo>
                <a:cubicBezTo>
                  <a:pt x="5146585" y="1304302"/>
                  <a:pt x="4924173" y="1277538"/>
                  <a:pt x="4589866" y="1287468"/>
                </a:cubicBezTo>
                <a:cubicBezTo>
                  <a:pt x="4255559" y="1297398"/>
                  <a:pt x="4284779" y="1264232"/>
                  <a:pt x="4034192" y="1287468"/>
                </a:cubicBezTo>
                <a:cubicBezTo>
                  <a:pt x="3783605" y="1310704"/>
                  <a:pt x="3781718" y="1243889"/>
                  <a:pt x="3622993" y="1287468"/>
                </a:cubicBezTo>
                <a:cubicBezTo>
                  <a:pt x="3464268" y="1331047"/>
                  <a:pt x="3220279" y="1286626"/>
                  <a:pt x="3067320" y="1287468"/>
                </a:cubicBezTo>
                <a:cubicBezTo>
                  <a:pt x="2914361" y="1288310"/>
                  <a:pt x="2809861" y="1251125"/>
                  <a:pt x="2728359" y="1287468"/>
                </a:cubicBezTo>
                <a:cubicBezTo>
                  <a:pt x="2646857" y="1323811"/>
                  <a:pt x="2474263" y="1255913"/>
                  <a:pt x="2389398" y="1287468"/>
                </a:cubicBezTo>
                <a:cubicBezTo>
                  <a:pt x="2304533" y="1319023"/>
                  <a:pt x="2038396" y="1225128"/>
                  <a:pt x="1833724" y="1287468"/>
                </a:cubicBezTo>
                <a:cubicBezTo>
                  <a:pt x="1629052" y="1349808"/>
                  <a:pt x="1590461" y="1241130"/>
                  <a:pt x="1422525" y="1287468"/>
                </a:cubicBezTo>
                <a:cubicBezTo>
                  <a:pt x="1254589" y="1333806"/>
                  <a:pt x="1081506" y="1228135"/>
                  <a:pt x="794614" y="1287468"/>
                </a:cubicBezTo>
                <a:cubicBezTo>
                  <a:pt x="507722" y="1346801"/>
                  <a:pt x="339014" y="1260876"/>
                  <a:pt x="0" y="1287468"/>
                </a:cubicBezTo>
                <a:cubicBezTo>
                  <a:pt x="-48183" y="1108204"/>
                  <a:pt x="34565" y="1020930"/>
                  <a:pt x="0" y="845437"/>
                </a:cubicBezTo>
                <a:cubicBezTo>
                  <a:pt x="-34565" y="669944"/>
                  <a:pt x="18040" y="611084"/>
                  <a:pt x="0" y="403407"/>
                </a:cubicBezTo>
                <a:cubicBezTo>
                  <a:pt x="-18040" y="195730"/>
                  <a:pt x="26217" y="174558"/>
                  <a:pt x="0" y="0"/>
                </a:cubicBezTo>
                <a:close/>
              </a:path>
            </a:pathLst>
          </a:custGeom>
          <a:solidFill>
            <a:srgbClr val="FFF2CC"/>
          </a:solidFill>
          <a:ln w="25400">
            <a:solidFill>
              <a:srgbClr val="FFC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nchor="ctr">
            <a:spAutoFit/>
          </a:bodyPr>
          <a:lstStyle/>
          <a:p>
            <a:pPr marL="0" marR="0" lvl="0" indent="0" algn="ctr" defTabSz="914400" eaLnBrk="1" fontAlgn="auto" latinLnBrk="0" hangingPunct="1">
              <a:lnSpc>
                <a:spcPct val="150000"/>
              </a:lnSpc>
              <a:spcBef>
                <a:spcPts val="300"/>
              </a:spcBef>
              <a:spcAft>
                <a:spcPts val="300"/>
              </a:spcAft>
              <a:buClrTx/>
              <a:buSzTx/>
              <a:buFontTx/>
              <a:buNone/>
              <a:tabLst/>
              <a:defRPr/>
            </a:pPr>
            <a:r>
              <a:rPr kumimoji="0" lang="en-US" b="1" i="1" u="none" strike="noStrike" kern="0" cap="none" spc="0" normalizeH="0" baseline="0" noProof="0" dirty="0">
                <a:ln>
                  <a:noFill/>
                </a:ln>
                <a:effectLst/>
                <a:uLnTx/>
                <a:uFillTx/>
                <a:cs typeface="Arial" panose="020B0604020202020204" pitchFamily="34" charset="0"/>
              </a:rPr>
              <a:t>OCO-3 SAM data is being used to provide an independent check on estimates derived from bottom-up inventories, </a:t>
            </a:r>
            <a:r>
              <a:rPr lang="en-US" b="1" i="1" kern="0" dirty="0">
                <a:cs typeface="Arial" panose="020B0604020202020204" pitchFamily="34" charset="0"/>
              </a:rPr>
              <a:t>book-keeping and modeling studies for C40 group of cities.</a:t>
            </a:r>
            <a:endParaRPr kumimoji="0" lang="en-US" b="1" i="1" u="none" strike="noStrike" kern="0" cap="none" spc="0" normalizeH="0" baseline="0" noProof="0" dirty="0">
              <a:ln>
                <a:noFill/>
              </a:ln>
              <a:effectLst/>
              <a:uLnTx/>
              <a:uFillTx/>
              <a:cs typeface="Arial" panose="020B0604020202020204" pitchFamily="34" charset="0"/>
            </a:endParaRPr>
          </a:p>
        </p:txBody>
      </p:sp>
    </p:spTree>
    <p:extLst>
      <p:ext uri="{BB962C8B-B14F-4D97-AF65-F5344CB8AC3E}">
        <p14:creationId xmlns:p14="http://schemas.microsoft.com/office/powerpoint/2010/main" val="251580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A97D77-14B8-B105-4078-1FC1713B78F0}"/>
              </a:ext>
            </a:extLst>
          </p:cNvPr>
          <p:cNvSpPr>
            <a:spLocks noGrp="1"/>
          </p:cNvSpPr>
          <p:nvPr>
            <p:ph type="ctrTitle"/>
          </p:nvPr>
        </p:nvSpPr>
        <p:spPr/>
        <p:txBody>
          <a:bodyPr/>
          <a:lstStyle/>
          <a:p>
            <a:pPr algn="ctr"/>
            <a:r>
              <a:rPr lang="en-US" dirty="0"/>
              <a:t>OCO-3 tracks diurnal patterns of photosynthesis </a:t>
            </a:r>
          </a:p>
        </p:txBody>
      </p:sp>
      <p:pic>
        <p:nvPicPr>
          <p:cNvPr id="6" name="Picture 2">
            <a:extLst>
              <a:ext uri="{FF2B5EF4-FFF2-40B4-BE49-F238E27FC236}">
                <a16:creationId xmlns:a16="http://schemas.microsoft.com/office/drawing/2014/main" id="{088BF7B2-069B-9A8C-721B-05B55E19E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813" y="1214497"/>
            <a:ext cx="2496448" cy="2971800"/>
          </a:xfrm>
          <a:prstGeom prst="rect">
            <a:avLst/>
          </a:prstGeom>
          <a:noFill/>
          <a:effectLst>
            <a:outerShdw blurRad="50800" dist="1270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374C889-000A-039E-CF18-40E867F76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739" y="1214497"/>
            <a:ext cx="5613238" cy="2971800"/>
          </a:xfrm>
          <a:prstGeom prst="rect">
            <a:avLst/>
          </a:prstGeom>
          <a:noFill/>
          <a:effectLst>
            <a:outerShdw blurRad="50800" dist="13213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FC3E25-70D0-070D-28FD-CEE19D76D6C4}"/>
              </a:ext>
            </a:extLst>
          </p:cNvPr>
          <p:cNvSpPr txBox="1"/>
          <p:nvPr/>
        </p:nvSpPr>
        <p:spPr>
          <a:xfrm>
            <a:off x="570981" y="4433435"/>
            <a:ext cx="5024754" cy="276999"/>
          </a:xfrm>
          <a:prstGeom prst="rect">
            <a:avLst/>
          </a:prstGeom>
          <a:solidFill>
            <a:schemeClr val="accent5"/>
          </a:solidFill>
          <a:ln w="25400">
            <a:noFill/>
          </a:ln>
        </p:spPr>
        <p:txBody>
          <a:bodyPr wrap="square" rtlCol="0">
            <a:spAutoFit/>
          </a:bodyPr>
          <a:lstStyle/>
          <a:p>
            <a:pPr algn="ctr" defTabSz="457200">
              <a:defRPr/>
            </a:pPr>
            <a:r>
              <a:rPr lang="en-US" sz="1200" kern="0" dirty="0">
                <a:solidFill>
                  <a:schemeClr val="bg1"/>
                </a:solidFill>
                <a:latin typeface="Arial"/>
                <a:cs typeface="Arial" panose="020B0604020202020204" pitchFamily="34" charset="0"/>
              </a:rPr>
              <a:t>Zhang, Z. et al., 2023, </a:t>
            </a:r>
            <a:r>
              <a:rPr lang="en-US" sz="1200" i="1" kern="0" dirty="0">
                <a:solidFill>
                  <a:schemeClr val="bg1"/>
                </a:solidFill>
                <a:latin typeface="Arial"/>
                <a:cs typeface="Arial" panose="020B0604020202020204" pitchFamily="34" charset="0"/>
              </a:rPr>
              <a:t>Science Advances</a:t>
            </a:r>
            <a:r>
              <a:rPr lang="en-US" sz="1200" kern="0" dirty="0">
                <a:solidFill>
                  <a:schemeClr val="bg1"/>
                </a:solidFill>
                <a:latin typeface="Arial"/>
                <a:cs typeface="Arial" panose="020B0604020202020204" pitchFamily="34" charset="0"/>
              </a:rPr>
              <a:t>, doi:</a:t>
            </a:r>
            <a:r>
              <a:rPr lang="en-US" sz="1200" b="0" i="0" strike="noStrike" dirty="0">
                <a:solidFill>
                  <a:schemeClr val="bg1"/>
                </a:solidFill>
                <a:effectLst/>
                <a:latin typeface="Arial" panose="020B0604020202020204" pitchFamily="34" charset="0"/>
                <a:cs typeface="Arial" panose="020B0604020202020204" pitchFamily="34" charset="0"/>
              </a:rPr>
              <a:t>10.1126/sciadv.abq4974</a:t>
            </a:r>
            <a:endParaRPr lang="en-US" sz="1200" kern="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7B2BC6A-2387-5738-63B6-BCD08943E8A0}"/>
              </a:ext>
            </a:extLst>
          </p:cNvPr>
          <p:cNvSpPr txBox="1"/>
          <p:nvPr/>
        </p:nvSpPr>
        <p:spPr>
          <a:xfrm>
            <a:off x="960120" y="1848914"/>
            <a:ext cx="7223760" cy="1702967"/>
          </a:xfrm>
          <a:custGeom>
            <a:avLst/>
            <a:gdLst>
              <a:gd name="connsiteX0" fmla="*/ 0 w 7223760"/>
              <a:gd name="connsiteY0" fmla="*/ 0 h 1702967"/>
              <a:gd name="connsiteX1" fmla="*/ 627911 w 7223760"/>
              <a:gd name="connsiteY1" fmla="*/ 0 h 1702967"/>
              <a:gd name="connsiteX2" fmla="*/ 1328060 w 7223760"/>
              <a:gd name="connsiteY2" fmla="*/ 0 h 1702967"/>
              <a:gd name="connsiteX3" fmla="*/ 1739259 w 7223760"/>
              <a:gd name="connsiteY3" fmla="*/ 0 h 1702967"/>
              <a:gd name="connsiteX4" fmla="*/ 2367171 w 7223760"/>
              <a:gd name="connsiteY4" fmla="*/ 0 h 1702967"/>
              <a:gd name="connsiteX5" fmla="*/ 2778369 w 7223760"/>
              <a:gd name="connsiteY5" fmla="*/ 0 h 1702967"/>
              <a:gd name="connsiteX6" fmla="*/ 3334043 w 7223760"/>
              <a:gd name="connsiteY6" fmla="*/ 0 h 1702967"/>
              <a:gd name="connsiteX7" fmla="*/ 3961955 w 7223760"/>
              <a:gd name="connsiteY7" fmla="*/ 0 h 1702967"/>
              <a:gd name="connsiteX8" fmla="*/ 4300916 w 7223760"/>
              <a:gd name="connsiteY8" fmla="*/ 0 h 1702967"/>
              <a:gd name="connsiteX9" fmla="*/ 4639877 w 7223760"/>
              <a:gd name="connsiteY9" fmla="*/ 0 h 1702967"/>
              <a:gd name="connsiteX10" fmla="*/ 5340026 w 7223760"/>
              <a:gd name="connsiteY10" fmla="*/ 0 h 1702967"/>
              <a:gd name="connsiteX11" fmla="*/ 5895700 w 7223760"/>
              <a:gd name="connsiteY11" fmla="*/ 0 h 1702967"/>
              <a:gd name="connsiteX12" fmla="*/ 6234661 w 7223760"/>
              <a:gd name="connsiteY12" fmla="*/ 0 h 1702967"/>
              <a:gd name="connsiteX13" fmla="*/ 7223760 w 7223760"/>
              <a:gd name="connsiteY13" fmla="*/ 0 h 1702967"/>
              <a:gd name="connsiteX14" fmla="*/ 7223760 w 7223760"/>
              <a:gd name="connsiteY14" fmla="*/ 601715 h 1702967"/>
              <a:gd name="connsiteX15" fmla="*/ 7223760 w 7223760"/>
              <a:gd name="connsiteY15" fmla="*/ 1135311 h 1702967"/>
              <a:gd name="connsiteX16" fmla="*/ 7223760 w 7223760"/>
              <a:gd name="connsiteY16" fmla="*/ 1702967 h 1702967"/>
              <a:gd name="connsiteX17" fmla="*/ 6884799 w 7223760"/>
              <a:gd name="connsiteY17" fmla="*/ 1702967 h 1702967"/>
              <a:gd name="connsiteX18" fmla="*/ 6184650 w 7223760"/>
              <a:gd name="connsiteY18" fmla="*/ 1702967 h 1702967"/>
              <a:gd name="connsiteX19" fmla="*/ 5556738 w 7223760"/>
              <a:gd name="connsiteY19" fmla="*/ 1702967 h 1702967"/>
              <a:gd name="connsiteX20" fmla="*/ 4928827 w 7223760"/>
              <a:gd name="connsiteY20" fmla="*/ 1702967 h 1702967"/>
              <a:gd name="connsiteX21" fmla="*/ 4300916 w 7223760"/>
              <a:gd name="connsiteY21" fmla="*/ 1702967 h 1702967"/>
              <a:gd name="connsiteX22" fmla="*/ 3889717 w 7223760"/>
              <a:gd name="connsiteY22" fmla="*/ 1702967 h 1702967"/>
              <a:gd name="connsiteX23" fmla="*/ 3189568 w 7223760"/>
              <a:gd name="connsiteY23" fmla="*/ 1702967 h 1702967"/>
              <a:gd name="connsiteX24" fmla="*/ 2633894 w 7223760"/>
              <a:gd name="connsiteY24" fmla="*/ 1702967 h 1702967"/>
              <a:gd name="connsiteX25" fmla="*/ 2294933 w 7223760"/>
              <a:gd name="connsiteY25" fmla="*/ 1702967 h 1702967"/>
              <a:gd name="connsiteX26" fmla="*/ 1739259 w 7223760"/>
              <a:gd name="connsiteY26" fmla="*/ 1702967 h 1702967"/>
              <a:gd name="connsiteX27" fmla="*/ 1255823 w 7223760"/>
              <a:gd name="connsiteY27" fmla="*/ 1702967 h 1702967"/>
              <a:gd name="connsiteX28" fmla="*/ 772387 w 7223760"/>
              <a:gd name="connsiteY28" fmla="*/ 1702967 h 1702967"/>
              <a:gd name="connsiteX29" fmla="*/ 0 w 7223760"/>
              <a:gd name="connsiteY29" fmla="*/ 1702967 h 1702967"/>
              <a:gd name="connsiteX30" fmla="*/ 0 w 7223760"/>
              <a:gd name="connsiteY30" fmla="*/ 1152341 h 1702967"/>
              <a:gd name="connsiteX31" fmla="*/ 0 w 7223760"/>
              <a:gd name="connsiteY31" fmla="*/ 567656 h 1702967"/>
              <a:gd name="connsiteX32" fmla="*/ 0 w 7223760"/>
              <a:gd name="connsiteY32" fmla="*/ 0 h 170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23760" h="1702967" fill="none" extrusionOk="0">
                <a:moveTo>
                  <a:pt x="0" y="0"/>
                </a:moveTo>
                <a:cubicBezTo>
                  <a:pt x="153899" y="-3910"/>
                  <a:pt x="366770" y="13607"/>
                  <a:pt x="627911" y="0"/>
                </a:cubicBezTo>
                <a:cubicBezTo>
                  <a:pt x="889052" y="-13607"/>
                  <a:pt x="1015588" y="80435"/>
                  <a:pt x="1328060" y="0"/>
                </a:cubicBezTo>
                <a:cubicBezTo>
                  <a:pt x="1640532" y="-80435"/>
                  <a:pt x="1589902" y="47855"/>
                  <a:pt x="1739259" y="0"/>
                </a:cubicBezTo>
                <a:cubicBezTo>
                  <a:pt x="1888616" y="-47855"/>
                  <a:pt x="2065124" y="11265"/>
                  <a:pt x="2367171" y="0"/>
                </a:cubicBezTo>
                <a:cubicBezTo>
                  <a:pt x="2669218" y="-11265"/>
                  <a:pt x="2673003" y="16254"/>
                  <a:pt x="2778369" y="0"/>
                </a:cubicBezTo>
                <a:cubicBezTo>
                  <a:pt x="2883735" y="-16254"/>
                  <a:pt x="3128901" y="21530"/>
                  <a:pt x="3334043" y="0"/>
                </a:cubicBezTo>
                <a:cubicBezTo>
                  <a:pt x="3539185" y="-21530"/>
                  <a:pt x="3834766" y="22222"/>
                  <a:pt x="3961955" y="0"/>
                </a:cubicBezTo>
                <a:cubicBezTo>
                  <a:pt x="4089144" y="-22222"/>
                  <a:pt x="4136923" y="2160"/>
                  <a:pt x="4300916" y="0"/>
                </a:cubicBezTo>
                <a:cubicBezTo>
                  <a:pt x="4464909" y="-2160"/>
                  <a:pt x="4505126" y="40642"/>
                  <a:pt x="4639877" y="0"/>
                </a:cubicBezTo>
                <a:cubicBezTo>
                  <a:pt x="4774628" y="-40642"/>
                  <a:pt x="5092071" y="29010"/>
                  <a:pt x="5340026" y="0"/>
                </a:cubicBezTo>
                <a:cubicBezTo>
                  <a:pt x="5587981" y="-29010"/>
                  <a:pt x="5747926" y="65493"/>
                  <a:pt x="5895700" y="0"/>
                </a:cubicBezTo>
                <a:cubicBezTo>
                  <a:pt x="6043474" y="-65493"/>
                  <a:pt x="6122770" y="13247"/>
                  <a:pt x="6234661" y="0"/>
                </a:cubicBezTo>
                <a:cubicBezTo>
                  <a:pt x="6346552" y="-13247"/>
                  <a:pt x="6757454" y="4693"/>
                  <a:pt x="7223760" y="0"/>
                </a:cubicBezTo>
                <a:cubicBezTo>
                  <a:pt x="7276508" y="260326"/>
                  <a:pt x="7205639" y="391580"/>
                  <a:pt x="7223760" y="601715"/>
                </a:cubicBezTo>
                <a:cubicBezTo>
                  <a:pt x="7241881" y="811851"/>
                  <a:pt x="7217475" y="1027751"/>
                  <a:pt x="7223760" y="1135311"/>
                </a:cubicBezTo>
                <a:cubicBezTo>
                  <a:pt x="7230045" y="1242871"/>
                  <a:pt x="7162247" y="1449087"/>
                  <a:pt x="7223760" y="1702967"/>
                </a:cubicBezTo>
                <a:cubicBezTo>
                  <a:pt x="7117344" y="1742563"/>
                  <a:pt x="7027339" y="1700020"/>
                  <a:pt x="6884799" y="1702967"/>
                </a:cubicBezTo>
                <a:cubicBezTo>
                  <a:pt x="6742259" y="1705914"/>
                  <a:pt x="6381226" y="1667191"/>
                  <a:pt x="6184650" y="1702967"/>
                </a:cubicBezTo>
                <a:cubicBezTo>
                  <a:pt x="5988074" y="1738743"/>
                  <a:pt x="5814391" y="1631382"/>
                  <a:pt x="5556738" y="1702967"/>
                </a:cubicBezTo>
                <a:cubicBezTo>
                  <a:pt x="5299085" y="1774552"/>
                  <a:pt x="5232091" y="1647628"/>
                  <a:pt x="4928827" y="1702967"/>
                </a:cubicBezTo>
                <a:cubicBezTo>
                  <a:pt x="4625563" y="1758306"/>
                  <a:pt x="4471956" y="1654154"/>
                  <a:pt x="4300916" y="1702967"/>
                </a:cubicBezTo>
                <a:cubicBezTo>
                  <a:pt x="4129876" y="1751780"/>
                  <a:pt x="4036159" y="1668593"/>
                  <a:pt x="3889717" y="1702967"/>
                </a:cubicBezTo>
                <a:cubicBezTo>
                  <a:pt x="3743275" y="1737341"/>
                  <a:pt x="3504092" y="1696628"/>
                  <a:pt x="3189568" y="1702967"/>
                </a:cubicBezTo>
                <a:cubicBezTo>
                  <a:pt x="2875044" y="1709306"/>
                  <a:pt x="2841146" y="1647422"/>
                  <a:pt x="2633894" y="1702967"/>
                </a:cubicBezTo>
                <a:cubicBezTo>
                  <a:pt x="2426642" y="1758512"/>
                  <a:pt x="2452593" y="1690647"/>
                  <a:pt x="2294933" y="1702967"/>
                </a:cubicBezTo>
                <a:cubicBezTo>
                  <a:pt x="2137273" y="1715287"/>
                  <a:pt x="2008893" y="1673441"/>
                  <a:pt x="1739259" y="1702967"/>
                </a:cubicBezTo>
                <a:cubicBezTo>
                  <a:pt x="1469625" y="1732493"/>
                  <a:pt x="1418717" y="1694166"/>
                  <a:pt x="1255823" y="1702967"/>
                </a:cubicBezTo>
                <a:cubicBezTo>
                  <a:pt x="1092929" y="1711768"/>
                  <a:pt x="970230" y="1655605"/>
                  <a:pt x="772387" y="1702967"/>
                </a:cubicBezTo>
                <a:cubicBezTo>
                  <a:pt x="574544" y="1750329"/>
                  <a:pt x="191366" y="1629945"/>
                  <a:pt x="0" y="1702967"/>
                </a:cubicBezTo>
                <a:cubicBezTo>
                  <a:pt x="-58174" y="1441953"/>
                  <a:pt x="51922" y="1289194"/>
                  <a:pt x="0" y="1152341"/>
                </a:cubicBezTo>
                <a:cubicBezTo>
                  <a:pt x="-51922" y="1015488"/>
                  <a:pt x="7911" y="749118"/>
                  <a:pt x="0" y="567656"/>
                </a:cubicBezTo>
                <a:cubicBezTo>
                  <a:pt x="-7911" y="386194"/>
                  <a:pt x="15811" y="116910"/>
                  <a:pt x="0" y="0"/>
                </a:cubicBezTo>
                <a:close/>
              </a:path>
              <a:path w="7223760" h="1702967" stroke="0" extrusionOk="0">
                <a:moveTo>
                  <a:pt x="0" y="0"/>
                </a:moveTo>
                <a:cubicBezTo>
                  <a:pt x="136757" y="-38887"/>
                  <a:pt x="322906" y="47157"/>
                  <a:pt x="483436" y="0"/>
                </a:cubicBezTo>
                <a:cubicBezTo>
                  <a:pt x="643966" y="-47157"/>
                  <a:pt x="744053" y="16812"/>
                  <a:pt x="822397" y="0"/>
                </a:cubicBezTo>
                <a:cubicBezTo>
                  <a:pt x="900741" y="-16812"/>
                  <a:pt x="1284856" y="49944"/>
                  <a:pt x="1522546" y="0"/>
                </a:cubicBezTo>
                <a:cubicBezTo>
                  <a:pt x="1760236" y="-49944"/>
                  <a:pt x="1774508" y="15524"/>
                  <a:pt x="2005983" y="0"/>
                </a:cubicBezTo>
                <a:cubicBezTo>
                  <a:pt x="2237458" y="-15524"/>
                  <a:pt x="2311285" y="40178"/>
                  <a:pt x="2489419" y="0"/>
                </a:cubicBezTo>
                <a:cubicBezTo>
                  <a:pt x="2667553" y="-40178"/>
                  <a:pt x="2939258" y="36180"/>
                  <a:pt x="3189568" y="0"/>
                </a:cubicBezTo>
                <a:cubicBezTo>
                  <a:pt x="3439878" y="-36180"/>
                  <a:pt x="3504991" y="39256"/>
                  <a:pt x="3600767" y="0"/>
                </a:cubicBezTo>
                <a:cubicBezTo>
                  <a:pt x="3696543" y="-39256"/>
                  <a:pt x="3969735" y="58310"/>
                  <a:pt x="4300916" y="0"/>
                </a:cubicBezTo>
                <a:cubicBezTo>
                  <a:pt x="4632097" y="-58310"/>
                  <a:pt x="4680316" y="27007"/>
                  <a:pt x="5001065" y="0"/>
                </a:cubicBezTo>
                <a:cubicBezTo>
                  <a:pt x="5321814" y="-27007"/>
                  <a:pt x="5402397" y="28957"/>
                  <a:pt x="5556738" y="0"/>
                </a:cubicBezTo>
                <a:cubicBezTo>
                  <a:pt x="5711079" y="-28957"/>
                  <a:pt x="6042174" y="44283"/>
                  <a:pt x="6256888" y="0"/>
                </a:cubicBezTo>
                <a:cubicBezTo>
                  <a:pt x="6471602" y="-44283"/>
                  <a:pt x="6566764" y="33253"/>
                  <a:pt x="6740324" y="0"/>
                </a:cubicBezTo>
                <a:cubicBezTo>
                  <a:pt x="6913884" y="-33253"/>
                  <a:pt x="7070801" y="53808"/>
                  <a:pt x="7223760" y="0"/>
                </a:cubicBezTo>
                <a:cubicBezTo>
                  <a:pt x="7252595" y="176900"/>
                  <a:pt x="7182606" y="366558"/>
                  <a:pt x="7223760" y="584685"/>
                </a:cubicBezTo>
                <a:cubicBezTo>
                  <a:pt x="7264914" y="802813"/>
                  <a:pt x="7166048" y="958923"/>
                  <a:pt x="7223760" y="1152341"/>
                </a:cubicBezTo>
                <a:cubicBezTo>
                  <a:pt x="7281472" y="1345759"/>
                  <a:pt x="7199677" y="1494329"/>
                  <a:pt x="7223760" y="1702967"/>
                </a:cubicBezTo>
                <a:cubicBezTo>
                  <a:pt x="7058776" y="1749819"/>
                  <a:pt x="6858948" y="1637739"/>
                  <a:pt x="6595849" y="1702967"/>
                </a:cubicBezTo>
                <a:cubicBezTo>
                  <a:pt x="6332750" y="1768195"/>
                  <a:pt x="6316714" y="1686764"/>
                  <a:pt x="6040175" y="1702967"/>
                </a:cubicBezTo>
                <a:cubicBezTo>
                  <a:pt x="5763636" y="1719170"/>
                  <a:pt x="5782081" y="1690524"/>
                  <a:pt x="5701214" y="1702967"/>
                </a:cubicBezTo>
                <a:cubicBezTo>
                  <a:pt x="5620347" y="1715410"/>
                  <a:pt x="5433445" y="1686133"/>
                  <a:pt x="5290015" y="1702967"/>
                </a:cubicBezTo>
                <a:cubicBezTo>
                  <a:pt x="5146585" y="1719801"/>
                  <a:pt x="4924173" y="1693037"/>
                  <a:pt x="4589866" y="1702967"/>
                </a:cubicBezTo>
                <a:cubicBezTo>
                  <a:pt x="4255559" y="1712897"/>
                  <a:pt x="4284779" y="1679731"/>
                  <a:pt x="4034192" y="1702967"/>
                </a:cubicBezTo>
                <a:cubicBezTo>
                  <a:pt x="3783605" y="1726203"/>
                  <a:pt x="3781718" y="1659388"/>
                  <a:pt x="3622993" y="1702967"/>
                </a:cubicBezTo>
                <a:cubicBezTo>
                  <a:pt x="3464268" y="1746546"/>
                  <a:pt x="3220279" y="1702125"/>
                  <a:pt x="3067320" y="1702967"/>
                </a:cubicBezTo>
                <a:cubicBezTo>
                  <a:pt x="2914361" y="1703809"/>
                  <a:pt x="2809861" y="1666624"/>
                  <a:pt x="2728359" y="1702967"/>
                </a:cubicBezTo>
                <a:cubicBezTo>
                  <a:pt x="2646857" y="1739310"/>
                  <a:pt x="2474263" y="1671412"/>
                  <a:pt x="2389398" y="1702967"/>
                </a:cubicBezTo>
                <a:cubicBezTo>
                  <a:pt x="2304533" y="1734522"/>
                  <a:pt x="2038396" y="1640627"/>
                  <a:pt x="1833724" y="1702967"/>
                </a:cubicBezTo>
                <a:cubicBezTo>
                  <a:pt x="1629052" y="1765307"/>
                  <a:pt x="1590461" y="1656629"/>
                  <a:pt x="1422525" y="1702967"/>
                </a:cubicBezTo>
                <a:cubicBezTo>
                  <a:pt x="1254589" y="1749305"/>
                  <a:pt x="1081506" y="1643634"/>
                  <a:pt x="794614" y="1702967"/>
                </a:cubicBezTo>
                <a:cubicBezTo>
                  <a:pt x="507722" y="1762300"/>
                  <a:pt x="339014" y="1676375"/>
                  <a:pt x="0" y="1702967"/>
                </a:cubicBezTo>
                <a:cubicBezTo>
                  <a:pt x="-15320" y="1513617"/>
                  <a:pt x="62977" y="1321136"/>
                  <a:pt x="0" y="1118282"/>
                </a:cubicBezTo>
                <a:cubicBezTo>
                  <a:pt x="-62977" y="915429"/>
                  <a:pt x="69523" y="761169"/>
                  <a:pt x="0" y="533596"/>
                </a:cubicBezTo>
                <a:cubicBezTo>
                  <a:pt x="-69523" y="306023"/>
                  <a:pt x="42521" y="189950"/>
                  <a:pt x="0" y="0"/>
                </a:cubicBezTo>
                <a:close/>
              </a:path>
            </a:pathLst>
          </a:custGeom>
          <a:solidFill>
            <a:srgbClr val="FFF2CC"/>
          </a:solidFill>
          <a:ln w="25400">
            <a:solidFill>
              <a:srgbClr val="FFC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nchor="ctr">
            <a:spAutoFit/>
          </a:bodyPr>
          <a:lstStyle/>
          <a:p>
            <a:pPr algn="ctr" defTabSz="914400">
              <a:lnSpc>
                <a:spcPct val="150000"/>
              </a:lnSpc>
              <a:spcBef>
                <a:spcPts val="900"/>
              </a:spcBef>
              <a:spcAft>
                <a:spcPts val="300"/>
              </a:spcAft>
              <a:defRPr/>
            </a:pPr>
            <a:r>
              <a:rPr lang="en-US" b="1" i="1" kern="0" dirty="0">
                <a:solidFill>
                  <a:srgbClr val="000000"/>
                </a:solidFill>
                <a:cs typeface="Arial" panose="020B0604020202020204" pitchFamily="34" charset="0"/>
              </a:rPr>
              <a:t>OCO-3 SIF data (along with ECOSTRESS and other ecosystem process data) is being used to improve our understanding of the direction and magnitude of ecosystem fluxes and how plants respond to extreme events and climate change.</a:t>
            </a:r>
          </a:p>
        </p:txBody>
      </p:sp>
    </p:spTree>
    <p:extLst>
      <p:ext uri="{BB962C8B-B14F-4D97-AF65-F5344CB8AC3E}">
        <p14:creationId xmlns:p14="http://schemas.microsoft.com/office/powerpoint/2010/main" val="86115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3AED7C-6AAE-D9BA-FEA9-A591F4B31A68}"/>
              </a:ext>
            </a:extLst>
          </p:cNvPr>
          <p:cNvSpPr>
            <a:spLocks noGrp="1"/>
          </p:cNvSpPr>
          <p:nvPr>
            <p:ph type="body" sz="quarter" idx="17"/>
          </p:nvPr>
        </p:nvSpPr>
        <p:spPr>
          <a:xfrm>
            <a:off x="341297" y="1181063"/>
            <a:ext cx="8572889" cy="2351034"/>
          </a:xfrm>
        </p:spPr>
        <p:txBody>
          <a:bodyPr/>
          <a:lstStyle/>
          <a:p>
            <a:pPr marL="228600" lvl="0" indent="-228600" defTabSz="914400">
              <a:spcBef>
                <a:spcPts val="800"/>
              </a:spcBef>
              <a:spcAft>
                <a:spcPts val="300"/>
              </a:spcAft>
              <a:buFont typeface="Arial" panose="020B0604020202020204" pitchFamily="34" charset="0"/>
              <a:buChar char="•"/>
              <a:defRPr/>
            </a:pPr>
            <a:r>
              <a:rPr lang="en-US" sz="1600" dirty="0">
                <a:solidFill>
                  <a:prstClr val="black"/>
                </a:solidFill>
              </a:rPr>
              <a:t>OCO-3 is a </a:t>
            </a:r>
            <a:r>
              <a:rPr lang="en-US" sz="1600" dirty="0">
                <a:solidFill>
                  <a:srgbClr val="0070C0"/>
                </a:solidFill>
              </a:rPr>
              <a:t>key element of NASA’s greenhouse gas observational network</a:t>
            </a:r>
            <a:r>
              <a:rPr lang="en-US" sz="1600" dirty="0">
                <a:solidFill>
                  <a:prstClr val="black"/>
                </a:solidFill>
              </a:rPr>
              <a:t> to meet the needs of scientific understanding and mitigation policies.</a:t>
            </a:r>
          </a:p>
          <a:p>
            <a:pPr marL="228600" lvl="0" indent="-228600" defTabSz="914400">
              <a:spcBef>
                <a:spcPts val="800"/>
              </a:spcBef>
              <a:spcAft>
                <a:spcPts val="300"/>
              </a:spcAft>
              <a:buFont typeface="Arial" panose="020B0604020202020204" pitchFamily="34" charset="0"/>
              <a:buChar char="•"/>
              <a:defRPr/>
            </a:pPr>
            <a:r>
              <a:rPr lang="en-US" sz="1600" dirty="0">
                <a:solidFill>
                  <a:prstClr val="black"/>
                </a:solidFill>
              </a:rPr>
              <a:t>Snapshot Area Mapping (SAM) mode measurements, which are </a:t>
            </a:r>
            <a:r>
              <a:rPr lang="en-US" sz="1600" dirty="0">
                <a:solidFill>
                  <a:srgbClr val="0070C0"/>
                </a:solidFill>
              </a:rPr>
              <a:t>unique to OCO-3</a:t>
            </a:r>
            <a:r>
              <a:rPr lang="en-US" sz="1600" dirty="0">
                <a:solidFill>
                  <a:prstClr val="black"/>
                </a:solidFill>
              </a:rPr>
              <a:t>, provide an innovative </a:t>
            </a:r>
            <a:r>
              <a:rPr lang="en-US" sz="1600" dirty="0">
                <a:solidFill>
                  <a:srgbClr val="0070C0"/>
                </a:solidFill>
              </a:rPr>
              <a:t>map-like dataset</a:t>
            </a:r>
            <a:r>
              <a:rPr lang="en-US" sz="1600" dirty="0">
                <a:solidFill>
                  <a:prstClr val="black"/>
                </a:solidFill>
              </a:rPr>
              <a:t> </a:t>
            </a:r>
            <a:r>
              <a:rPr lang="en-US" sz="1600" dirty="0">
                <a:solidFill>
                  <a:srgbClr val="0070C0"/>
                </a:solidFill>
              </a:rPr>
              <a:t>for monitoring emissions at</a:t>
            </a:r>
            <a:r>
              <a:rPr lang="en-US" sz="1600" dirty="0">
                <a:solidFill>
                  <a:prstClr val="black"/>
                </a:solidFill>
              </a:rPr>
              <a:t> </a:t>
            </a:r>
            <a:r>
              <a:rPr lang="en-US" sz="1600" dirty="0">
                <a:solidFill>
                  <a:srgbClr val="0070C0"/>
                </a:solidFill>
              </a:rPr>
              <a:t>sub-regional, urban and facility scales</a:t>
            </a:r>
            <a:r>
              <a:rPr lang="en-US" sz="1600" dirty="0">
                <a:solidFill>
                  <a:prstClr val="black"/>
                </a:solidFill>
              </a:rPr>
              <a:t> - scales that are relevant to policy and decision making.</a:t>
            </a:r>
          </a:p>
          <a:p>
            <a:pPr marL="228600" lvl="0" indent="-228600" defTabSz="914400">
              <a:spcBef>
                <a:spcPts val="800"/>
              </a:spcBef>
              <a:spcAft>
                <a:spcPts val="300"/>
              </a:spcAft>
              <a:buFont typeface="Arial" panose="020B0604020202020204" pitchFamily="34" charset="0"/>
              <a:buChar char="•"/>
              <a:defRPr/>
            </a:pPr>
            <a:r>
              <a:rPr lang="en-US" sz="1600" dirty="0">
                <a:solidFill>
                  <a:prstClr val="black"/>
                </a:solidFill>
              </a:rPr>
              <a:t>OCO-3 SIF measurements, in conjunction with evapotranspiration and other ecosystem measurements, assist </a:t>
            </a:r>
            <a:r>
              <a:rPr lang="en-US" sz="1600" dirty="0">
                <a:solidFill>
                  <a:srgbClr val="000000"/>
                </a:solidFill>
              </a:rPr>
              <a:t>in</a:t>
            </a:r>
            <a:r>
              <a:rPr lang="en-US" sz="1600" dirty="0">
                <a:solidFill>
                  <a:srgbClr val="0070C0"/>
                </a:solidFill>
              </a:rPr>
              <a:t> understanding process details of terrestrial ecosystems.</a:t>
            </a:r>
          </a:p>
        </p:txBody>
      </p:sp>
      <p:sp>
        <p:nvSpPr>
          <p:cNvPr id="3" name="Title 2">
            <a:extLst>
              <a:ext uri="{FF2B5EF4-FFF2-40B4-BE49-F238E27FC236}">
                <a16:creationId xmlns:a16="http://schemas.microsoft.com/office/drawing/2014/main" id="{2EA97D77-14B8-B105-4078-1FC1713B78F0}"/>
              </a:ext>
            </a:extLst>
          </p:cNvPr>
          <p:cNvSpPr>
            <a:spLocks noGrp="1"/>
          </p:cNvSpPr>
          <p:nvPr>
            <p:ph type="ctrTitle"/>
          </p:nvPr>
        </p:nvSpPr>
        <p:spPr/>
        <p:txBody>
          <a:bodyPr/>
          <a:lstStyle/>
          <a:p>
            <a:pPr algn="ctr"/>
            <a:r>
              <a:rPr lang="en-US" dirty="0"/>
              <a:t>Key Takeaways</a:t>
            </a:r>
          </a:p>
        </p:txBody>
      </p:sp>
      <p:sp>
        <p:nvSpPr>
          <p:cNvPr id="7" name="Rectangle 6">
            <a:extLst>
              <a:ext uri="{FF2B5EF4-FFF2-40B4-BE49-F238E27FC236}">
                <a16:creationId xmlns:a16="http://schemas.microsoft.com/office/drawing/2014/main" id="{B8DF244A-6F81-23EB-3235-7D310FB2AD4F}"/>
              </a:ext>
            </a:extLst>
          </p:cNvPr>
          <p:cNvSpPr/>
          <p:nvPr/>
        </p:nvSpPr>
        <p:spPr>
          <a:xfrm>
            <a:off x="467633" y="3515848"/>
            <a:ext cx="8320216" cy="1344834"/>
          </a:xfrm>
          <a:prstGeom prst="rect">
            <a:avLst/>
          </a:prstGeom>
          <a:solidFill>
            <a:srgbClr val="FFF2CC"/>
          </a:solidFill>
          <a:ln w="25400">
            <a:solidFill>
              <a:srgbClr val="FFC000"/>
            </a:solidFill>
          </a:ln>
          <a:effectLst>
            <a:outerShdw blurRad="126422" dist="36236" dir="1680000" algn="tl" rotWithShape="0">
              <a:prstClr val="black">
                <a:alpha val="65347"/>
              </a:prst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spcAft>
                <a:spcPts val="600"/>
              </a:spcAft>
            </a:pPr>
            <a:r>
              <a:rPr lang="en-US" sz="1400" b="1" dirty="0">
                <a:solidFill>
                  <a:srgbClr val="CB6400"/>
                </a:solidFill>
              </a:rPr>
              <a:t>OCO-3 Status</a:t>
            </a:r>
          </a:p>
          <a:p>
            <a:pPr marL="171450" indent="-171450" algn="l">
              <a:spcBef>
                <a:spcPts val="300"/>
              </a:spcBef>
              <a:spcAft>
                <a:spcPts val="300"/>
              </a:spcAft>
              <a:buFont typeface="Arial" panose="020B0604020202020204" pitchFamily="34" charset="0"/>
              <a:buChar char="•"/>
            </a:pPr>
            <a:r>
              <a:rPr lang="en-US" sz="1400" b="0" i="0" dirty="0">
                <a:solidFill>
                  <a:srgbClr val="1D1C1D"/>
                </a:solidFill>
                <a:effectLst/>
              </a:rPr>
              <a:t>Planning for uninstallation and storage on the ISS around November 2023</a:t>
            </a:r>
          </a:p>
          <a:p>
            <a:pPr marL="171450" indent="-171450" algn="l">
              <a:spcBef>
                <a:spcPts val="300"/>
              </a:spcBef>
              <a:spcAft>
                <a:spcPts val="300"/>
              </a:spcAft>
              <a:buFont typeface="Arial" panose="020B0604020202020204" pitchFamily="34" charset="0"/>
              <a:buChar char="•"/>
            </a:pPr>
            <a:r>
              <a:rPr lang="en-US" sz="1400" dirty="0">
                <a:solidFill>
                  <a:srgbClr val="1D1C1D"/>
                </a:solidFill>
              </a:rPr>
              <a:t>Will be in storage for ~6 months to let ILLUMA-T complete its nominal mission</a:t>
            </a:r>
            <a:endParaRPr lang="en-US" sz="1400" b="0" i="0" dirty="0">
              <a:solidFill>
                <a:srgbClr val="1D1C1D"/>
              </a:solidFill>
              <a:effectLst/>
            </a:endParaRPr>
          </a:p>
          <a:p>
            <a:pPr marL="171450" indent="-171450" algn="l">
              <a:spcBef>
                <a:spcPts val="300"/>
              </a:spcBef>
              <a:spcAft>
                <a:spcPts val="300"/>
              </a:spcAft>
              <a:buFont typeface="Arial" panose="020B0604020202020204" pitchFamily="34" charset="0"/>
              <a:buChar char="•"/>
            </a:pPr>
            <a:r>
              <a:rPr lang="en-US" sz="1400" dirty="0">
                <a:solidFill>
                  <a:srgbClr val="1D1C1D"/>
                </a:solidFill>
              </a:rPr>
              <a:t>Expected to</a:t>
            </a:r>
            <a:r>
              <a:rPr lang="en-US" sz="1400" b="0" i="0" dirty="0">
                <a:solidFill>
                  <a:srgbClr val="1D1C1D"/>
                </a:solidFill>
                <a:effectLst/>
              </a:rPr>
              <a:t> resume operations around May-June 2024 and continue till “</a:t>
            </a:r>
            <a:r>
              <a:rPr lang="en-US" sz="1400" b="0" i="1" dirty="0">
                <a:solidFill>
                  <a:srgbClr val="1D1C1D"/>
                </a:solidFill>
                <a:effectLst/>
              </a:rPr>
              <a:t>lifetime of ISS</a:t>
            </a:r>
            <a:r>
              <a:rPr lang="en-US" sz="1400" b="0" i="0" dirty="0">
                <a:solidFill>
                  <a:srgbClr val="1D1C1D"/>
                </a:solidFill>
                <a:effectLst/>
              </a:rPr>
              <a:t>” (2029-2030) </a:t>
            </a:r>
          </a:p>
        </p:txBody>
      </p:sp>
    </p:spTree>
    <p:extLst>
      <p:ext uri="{BB962C8B-B14F-4D97-AF65-F5344CB8AC3E}">
        <p14:creationId xmlns:p14="http://schemas.microsoft.com/office/powerpoint/2010/main" val="391869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5127625" y="720812"/>
            <a:ext cx="4016375" cy="496147"/>
          </a:xfrm>
        </p:spPr>
        <p:txBody>
          <a:bodyPr/>
          <a:lstStyle/>
          <a:p>
            <a:r>
              <a:rPr lang="en-US" dirty="0"/>
              <a:t>QUESTIONS?</a:t>
            </a:r>
          </a:p>
        </p:txBody>
      </p:sp>
      <p:pic>
        <p:nvPicPr>
          <p:cNvPr id="6" name="Picture 5" descr="D2010_0210_alt-v1rgb.png"/>
          <p:cNvPicPr>
            <a:picLocks noChangeAspect="1"/>
          </p:cNvPicPr>
          <p:nvPr/>
        </p:nvPicPr>
        <p:blipFill rotWithShape="1">
          <a:blip r:embed="rId2">
            <a:extLst>
              <a:ext uri="{28A0092B-C50C-407E-A947-70E740481C1C}">
                <a14:useLocalDpi xmlns:a14="http://schemas.microsoft.com/office/drawing/2010/main" val="0"/>
              </a:ext>
            </a:extLst>
          </a:blip>
          <a:srcRect l="25029" t="41706" r="25790" b="4521"/>
          <a:stretch/>
        </p:blipFill>
        <p:spPr>
          <a:xfrm>
            <a:off x="0" y="0"/>
            <a:ext cx="5140474" cy="5143500"/>
          </a:xfrm>
          <a:prstGeom prst="rect">
            <a:avLst/>
          </a:prstGeom>
        </p:spPr>
      </p:pic>
      <p:sp>
        <p:nvSpPr>
          <p:cNvPr id="10" name="Text Placeholder 9"/>
          <p:cNvSpPr>
            <a:spLocks noGrp="1"/>
          </p:cNvSpPr>
          <p:nvPr>
            <p:ph type="body" sz="quarter" idx="19"/>
          </p:nvPr>
        </p:nvSpPr>
        <p:spPr>
          <a:xfrm>
            <a:off x="5140474" y="1937771"/>
            <a:ext cx="4022800" cy="1603592"/>
          </a:xfrm>
        </p:spPr>
        <p:txBody>
          <a:bodyPr anchor="ctr"/>
          <a:lstStyle/>
          <a:p>
            <a:pPr indent="-457200"/>
            <a:r>
              <a:rPr lang="en-US" sz="1100" dirty="0">
                <a:solidFill>
                  <a:srgbClr val="0070C0"/>
                </a:solidFill>
              </a:rPr>
              <a:t>Email</a:t>
            </a:r>
            <a:r>
              <a:rPr lang="en-US" sz="1100" dirty="0"/>
              <a:t>: </a:t>
            </a:r>
            <a:r>
              <a:rPr lang="en-US" sz="1100" dirty="0">
                <a:solidFill>
                  <a:schemeClr val="tx1"/>
                </a:solidFill>
                <a:hlinkClick r:id="rId3">
                  <a:extLst>
                    <a:ext uri="{A12FA001-AC4F-418D-AE19-62706E023703}">
                      <ahyp:hlinkClr xmlns:ahyp="http://schemas.microsoft.com/office/drawing/2018/hyperlinkcolor" val="tx"/>
                    </a:ext>
                  </a:extLst>
                </a:hlinkClick>
              </a:rPr>
              <a:t>abhishek.chatterjee@jpl.nasa.gov</a:t>
            </a:r>
            <a:endParaRPr lang="en-US" sz="1100" dirty="0">
              <a:solidFill>
                <a:schemeClr val="tx1"/>
              </a:solidFill>
            </a:endParaRPr>
          </a:p>
          <a:p>
            <a:endParaRPr lang="en-US" sz="1100" dirty="0"/>
          </a:p>
          <a:p>
            <a:r>
              <a:rPr lang="en-US" sz="1100" dirty="0">
                <a:solidFill>
                  <a:srgbClr val="0070C0"/>
                </a:solidFill>
              </a:rPr>
              <a:t>OCO3 Webpage</a:t>
            </a:r>
            <a:r>
              <a:rPr lang="en-US" sz="1100" dirty="0"/>
              <a:t> - </a:t>
            </a:r>
            <a:r>
              <a:rPr lang="en-US" sz="1100" dirty="0">
                <a:hlinkClick r:id="rId4"/>
              </a:rPr>
              <a:t>https://ocov3.jpl.nasa.gov/</a:t>
            </a:r>
            <a:endParaRPr lang="en-US" sz="1100" dirty="0"/>
          </a:p>
          <a:p>
            <a:endParaRPr lang="en-US" sz="1100" dirty="0"/>
          </a:p>
          <a:p>
            <a:r>
              <a:rPr lang="en-US" sz="1100" dirty="0">
                <a:solidFill>
                  <a:srgbClr val="0070C0"/>
                </a:solidFill>
              </a:rPr>
              <a:t>OCO3 SAM Webpage</a:t>
            </a:r>
            <a:r>
              <a:rPr lang="en-US" sz="1100" dirty="0"/>
              <a:t> - </a:t>
            </a:r>
            <a:r>
              <a:rPr lang="en-US" sz="1100" dirty="0">
                <a:hlinkClick r:id="rId5"/>
              </a:rPr>
              <a:t>https://ocov3.jpl.nasa.gov/sams/</a:t>
            </a:r>
            <a:endParaRPr lang="en-US" sz="1100" dirty="0"/>
          </a:p>
          <a:p>
            <a:endParaRPr lang="en-US" sz="1100" dirty="0"/>
          </a:p>
          <a:p>
            <a:endParaRPr lang="en-US" sz="1100" dirty="0"/>
          </a:p>
        </p:txBody>
      </p:sp>
    </p:spTree>
    <p:extLst>
      <p:ext uri="{BB962C8B-B14F-4D97-AF65-F5344CB8AC3E}">
        <p14:creationId xmlns:p14="http://schemas.microsoft.com/office/powerpoint/2010/main" val="368651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3076BB-EC0B-1A76-E3EF-50A9C8F175B2}"/>
              </a:ext>
            </a:extLst>
          </p:cNvPr>
          <p:cNvPicPr>
            <a:picLocks noChangeAspect="1"/>
          </p:cNvPicPr>
          <p:nvPr/>
        </p:nvPicPr>
        <p:blipFill>
          <a:blip r:embed="rId3"/>
          <a:stretch>
            <a:fillRect/>
          </a:stretch>
        </p:blipFill>
        <p:spPr>
          <a:xfrm>
            <a:off x="539496" y="1213580"/>
            <a:ext cx="8065008" cy="3471481"/>
          </a:xfrm>
          <a:prstGeom prst="rect">
            <a:avLst/>
          </a:prstGeom>
        </p:spPr>
      </p:pic>
      <p:sp>
        <p:nvSpPr>
          <p:cNvPr id="8" name="Title 7">
            <a:extLst>
              <a:ext uri="{FF2B5EF4-FFF2-40B4-BE49-F238E27FC236}">
                <a16:creationId xmlns:a16="http://schemas.microsoft.com/office/drawing/2014/main" id="{9461F3D9-015D-D1DE-FDE7-FD27F96D64CE}"/>
              </a:ext>
            </a:extLst>
          </p:cNvPr>
          <p:cNvSpPr>
            <a:spLocks noGrp="1"/>
          </p:cNvSpPr>
          <p:nvPr>
            <p:ph type="ctrTitle"/>
          </p:nvPr>
        </p:nvSpPr>
        <p:spPr/>
        <p:txBody>
          <a:bodyPr/>
          <a:lstStyle/>
          <a:p>
            <a:pPr algn="ctr"/>
            <a:r>
              <a:rPr lang="en-US" sz="2200" dirty="0">
                <a:solidFill>
                  <a:schemeClr val="accent5">
                    <a:lumMod val="75000"/>
                  </a:schemeClr>
                </a:solidFill>
              </a:rPr>
              <a:t>Locations of OCO-3 SAMs across the globe</a:t>
            </a:r>
            <a:endParaRPr lang="en-US" sz="2200" dirty="0"/>
          </a:p>
        </p:txBody>
      </p:sp>
      <p:sp>
        <p:nvSpPr>
          <p:cNvPr id="5" name="Date Placeholder 4">
            <a:extLst>
              <a:ext uri="{FF2B5EF4-FFF2-40B4-BE49-F238E27FC236}">
                <a16:creationId xmlns:a16="http://schemas.microsoft.com/office/drawing/2014/main" id="{6FFCDD1E-F0E2-5B35-B8CB-01404678031B}"/>
              </a:ext>
            </a:extLst>
          </p:cNvPr>
          <p:cNvSpPr>
            <a:spLocks noGrp="1"/>
          </p:cNvSpPr>
          <p:nvPr>
            <p:ph type="dt" sz="half" idx="18"/>
          </p:nvPr>
        </p:nvSpPr>
        <p:spPr/>
        <p:txBody>
          <a:bodyPr/>
          <a:lstStyle/>
          <a:p>
            <a:pPr>
              <a:spcBef>
                <a:spcPct val="0"/>
              </a:spcBef>
            </a:pPr>
            <a:fld id="{12C11D94-6B60-464C-AB65-2E4774EF72E2}" type="datetime1">
              <a:rPr lang="en-US" smtClean="0"/>
              <a:t>8/17/23</a:t>
            </a:fld>
            <a:endParaRPr lang="en-US" dirty="0"/>
          </a:p>
        </p:txBody>
      </p:sp>
      <p:sp>
        <p:nvSpPr>
          <p:cNvPr id="6" name="Slide Number Placeholder 5">
            <a:extLst>
              <a:ext uri="{FF2B5EF4-FFF2-40B4-BE49-F238E27FC236}">
                <a16:creationId xmlns:a16="http://schemas.microsoft.com/office/drawing/2014/main" id="{6A14A3A6-245E-0506-E1E9-B7CAD56D2CE0}"/>
              </a:ext>
            </a:extLst>
          </p:cNvPr>
          <p:cNvSpPr>
            <a:spLocks noGrp="1"/>
          </p:cNvSpPr>
          <p:nvPr>
            <p:ph type="sldNum" sz="quarter" idx="20"/>
          </p:nvPr>
        </p:nvSpPr>
        <p:spPr/>
        <p:txBody>
          <a:bodyPr/>
          <a:lstStyle/>
          <a:p>
            <a:pPr>
              <a:spcBef>
                <a:spcPct val="0"/>
              </a:spcBef>
            </a:pPr>
            <a:fld id="{95819BC3-7E48-734B-B255-F05E5B733943}" type="slidenum">
              <a:rPr lang="en-US" smtClean="0"/>
              <a:pPr>
                <a:spcBef>
                  <a:spcPct val="0"/>
                </a:spcBef>
              </a:pPr>
              <a:t>8</a:t>
            </a:fld>
            <a:endParaRPr lang="en-US"/>
          </a:p>
        </p:txBody>
      </p:sp>
      <p:sp>
        <p:nvSpPr>
          <p:cNvPr id="3" name="TextBox 2">
            <a:extLst>
              <a:ext uri="{FF2B5EF4-FFF2-40B4-BE49-F238E27FC236}">
                <a16:creationId xmlns:a16="http://schemas.microsoft.com/office/drawing/2014/main" id="{51B99E5F-02EF-B484-6F4D-0F05A301F070}"/>
              </a:ext>
            </a:extLst>
          </p:cNvPr>
          <p:cNvSpPr txBox="1"/>
          <p:nvPr/>
        </p:nvSpPr>
        <p:spPr>
          <a:xfrm>
            <a:off x="1129329" y="3853978"/>
            <a:ext cx="6885341" cy="1069524"/>
          </a:xfrm>
          <a:custGeom>
            <a:avLst/>
            <a:gdLst>
              <a:gd name="connsiteX0" fmla="*/ 0 w 6885341"/>
              <a:gd name="connsiteY0" fmla="*/ 0 h 1069524"/>
              <a:gd name="connsiteX1" fmla="*/ 711485 w 6885341"/>
              <a:gd name="connsiteY1" fmla="*/ 0 h 1069524"/>
              <a:gd name="connsiteX2" fmla="*/ 1422970 w 6885341"/>
              <a:gd name="connsiteY2" fmla="*/ 0 h 1069524"/>
              <a:gd name="connsiteX3" fmla="*/ 1996749 w 6885341"/>
              <a:gd name="connsiteY3" fmla="*/ 0 h 1069524"/>
              <a:gd name="connsiteX4" fmla="*/ 2639381 w 6885341"/>
              <a:gd name="connsiteY4" fmla="*/ 0 h 1069524"/>
              <a:gd name="connsiteX5" fmla="*/ 3144306 w 6885341"/>
              <a:gd name="connsiteY5" fmla="*/ 0 h 1069524"/>
              <a:gd name="connsiteX6" fmla="*/ 3718084 w 6885341"/>
              <a:gd name="connsiteY6" fmla="*/ 0 h 1069524"/>
              <a:gd name="connsiteX7" fmla="*/ 4429569 w 6885341"/>
              <a:gd name="connsiteY7" fmla="*/ 0 h 1069524"/>
              <a:gd name="connsiteX8" fmla="*/ 4865641 w 6885341"/>
              <a:gd name="connsiteY8" fmla="*/ 0 h 1069524"/>
              <a:gd name="connsiteX9" fmla="*/ 5508273 w 6885341"/>
              <a:gd name="connsiteY9" fmla="*/ 0 h 1069524"/>
              <a:gd name="connsiteX10" fmla="*/ 5944344 w 6885341"/>
              <a:gd name="connsiteY10" fmla="*/ 0 h 1069524"/>
              <a:gd name="connsiteX11" fmla="*/ 6885341 w 6885341"/>
              <a:gd name="connsiteY11" fmla="*/ 0 h 1069524"/>
              <a:gd name="connsiteX12" fmla="*/ 6885341 w 6885341"/>
              <a:gd name="connsiteY12" fmla="*/ 545457 h 1069524"/>
              <a:gd name="connsiteX13" fmla="*/ 6885341 w 6885341"/>
              <a:gd name="connsiteY13" fmla="*/ 1069524 h 1069524"/>
              <a:gd name="connsiteX14" fmla="*/ 6173856 w 6885341"/>
              <a:gd name="connsiteY14" fmla="*/ 1069524 h 1069524"/>
              <a:gd name="connsiteX15" fmla="*/ 5600077 w 6885341"/>
              <a:gd name="connsiteY15" fmla="*/ 1069524 h 1069524"/>
              <a:gd name="connsiteX16" fmla="*/ 5026299 w 6885341"/>
              <a:gd name="connsiteY16" fmla="*/ 1069524 h 1069524"/>
              <a:gd name="connsiteX17" fmla="*/ 4452521 w 6885341"/>
              <a:gd name="connsiteY17" fmla="*/ 1069524 h 1069524"/>
              <a:gd name="connsiteX18" fmla="*/ 3878742 w 6885341"/>
              <a:gd name="connsiteY18" fmla="*/ 1069524 h 1069524"/>
              <a:gd name="connsiteX19" fmla="*/ 3373817 w 6885341"/>
              <a:gd name="connsiteY19" fmla="*/ 1069524 h 1069524"/>
              <a:gd name="connsiteX20" fmla="*/ 2731185 w 6885341"/>
              <a:gd name="connsiteY20" fmla="*/ 1069524 h 1069524"/>
              <a:gd name="connsiteX21" fmla="*/ 2157407 w 6885341"/>
              <a:gd name="connsiteY21" fmla="*/ 1069524 h 1069524"/>
              <a:gd name="connsiteX22" fmla="*/ 1445922 w 6885341"/>
              <a:gd name="connsiteY22" fmla="*/ 1069524 h 1069524"/>
              <a:gd name="connsiteX23" fmla="*/ 734436 w 6885341"/>
              <a:gd name="connsiteY23" fmla="*/ 1069524 h 1069524"/>
              <a:gd name="connsiteX24" fmla="*/ 0 w 6885341"/>
              <a:gd name="connsiteY24" fmla="*/ 1069524 h 1069524"/>
              <a:gd name="connsiteX25" fmla="*/ 0 w 6885341"/>
              <a:gd name="connsiteY25" fmla="*/ 524067 h 1069524"/>
              <a:gd name="connsiteX26" fmla="*/ 0 w 6885341"/>
              <a:gd name="connsiteY26" fmla="*/ 0 h 106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85341" h="1069524" fill="none" extrusionOk="0">
                <a:moveTo>
                  <a:pt x="0" y="0"/>
                </a:moveTo>
                <a:cubicBezTo>
                  <a:pt x="179828" y="-3428"/>
                  <a:pt x="439887" y="12579"/>
                  <a:pt x="711485" y="0"/>
                </a:cubicBezTo>
                <a:cubicBezTo>
                  <a:pt x="983084" y="-12579"/>
                  <a:pt x="1256922" y="1656"/>
                  <a:pt x="1422970" y="0"/>
                </a:cubicBezTo>
                <a:cubicBezTo>
                  <a:pt x="1589018" y="-1656"/>
                  <a:pt x="1770528" y="6395"/>
                  <a:pt x="1996749" y="0"/>
                </a:cubicBezTo>
                <a:cubicBezTo>
                  <a:pt x="2222970" y="-6395"/>
                  <a:pt x="2345147" y="44432"/>
                  <a:pt x="2639381" y="0"/>
                </a:cubicBezTo>
                <a:cubicBezTo>
                  <a:pt x="2933615" y="-44432"/>
                  <a:pt x="2895900" y="41412"/>
                  <a:pt x="3144306" y="0"/>
                </a:cubicBezTo>
                <a:cubicBezTo>
                  <a:pt x="3392712" y="-41412"/>
                  <a:pt x="3445652" y="58916"/>
                  <a:pt x="3718084" y="0"/>
                </a:cubicBezTo>
                <a:cubicBezTo>
                  <a:pt x="3990516" y="-58916"/>
                  <a:pt x="4166693" y="25690"/>
                  <a:pt x="4429569" y="0"/>
                </a:cubicBezTo>
                <a:cubicBezTo>
                  <a:pt x="4692446" y="-25690"/>
                  <a:pt x="4702980" y="33484"/>
                  <a:pt x="4865641" y="0"/>
                </a:cubicBezTo>
                <a:cubicBezTo>
                  <a:pt x="5028302" y="-33484"/>
                  <a:pt x="5322459" y="5443"/>
                  <a:pt x="5508273" y="0"/>
                </a:cubicBezTo>
                <a:cubicBezTo>
                  <a:pt x="5694087" y="-5443"/>
                  <a:pt x="5757196" y="33646"/>
                  <a:pt x="5944344" y="0"/>
                </a:cubicBezTo>
                <a:cubicBezTo>
                  <a:pt x="6131492" y="-33646"/>
                  <a:pt x="6502504" y="50864"/>
                  <a:pt x="6885341" y="0"/>
                </a:cubicBezTo>
                <a:cubicBezTo>
                  <a:pt x="6918975" y="220303"/>
                  <a:pt x="6851099" y="320165"/>
                  <a:pt x="6885341" y="545457"/>
                </a:cubicBezTo>
                <a:cubicBezTo>
                  <a:pt x="6919583" y="770749"/>
                  <a:pt x="6836752" y="923117"/>
                  <a:pt x="6885341" y="1069524"/>
                </a:cubicBezTo>
                <a:cubicBezTo>
                  <a:pt x="6542036" y="1127721"/>
                  <a:pt x="6498563" y="1026580"/>
                  <a:pt x="6173856" y="1069524"/>
                </a:cubicBezTo>
                <a:cubicBezTo>
                  <a:pt x="5849150" y="1112468"/>
                  <a:pt x="5819337" y="1056682"/>
                  <a:pt x="5600077" y="1069524"/>
                </a:cubicBezTo>
                <a:cubicBezTo>
                  <a:pt x="5380817" y="1082366"/>
                  <a:pt x="5230995" y="1062478"/>
                  <a:pt x="5026299" y="1069524"/>
                </a:cubicBezTo>
                <a:cubicBezTo>
                  <a:pt x="4821603" y="1076570"/>
                  <a:pt x="4737422" y="1064527"/>
                  <a:pt x="4452521" y="1069524"/>
                </a:cubicBezTo>
                <a:cubicBezTo>
                  <a:pt x="4167620" y="1074521"/>
                  <a:pt x="4087757" y="1020661"/>
                  <a:pt x="3878742" y="1069524"/>
                </a:cubicBezTo>
                <a:cubicBezTo>
                  <a:pt x="3669727" y="1118387"/>
                  <a:pt x="3488948" y="1030585"/>
                  <a:pt x="3373817" y="1069524"/>
                </a:cubicBezTo>
                <a:cubicBezTo>
                  <a:pt x="3258687" y="1108463"/>
                  <a:pt x="2884686" y="993430"/>
                  <a:pt x="2731185" y="1069524"/>
                </a:cubicBezTo>
                <a:cubicBezTo>
                  <a:pt x="2577684" y="1145618"/>
                  <a:pt x="2302413" y="1022900"/>
                  <a:pt x="2157407" y="1069524"/>
                </a:cubicBezTo>
                <a:cubicBezTo>
                  <a:pt x="2012401" y="1116148"/>
                  <a:pt x="1597828" y="1009300"/>
                  <a:pt x="1445922" y="1069524"/>
                </a:cubicBezTo>
                <a:cubicBezTo>
                  <a:pt x="1294016" y="1129748"/>
                  <a:pt x="887687" y="1036406"/>
                  <a:pt x="734436" y="1069524"/>
                </a:cubicBezTo>
                <a:cubicBezTo>
                  <a:pt x="581185" y="1102642"/>
                  <a:pt x="220218" y="1048069"/>
                  <a:pt x="0" y="1069524"/>
                </a:cubicBezTo>
                <a:cubicBezTo>
                  <a:pt x="-5150" y="871472"/>
                  <a:pt x="37963" y="769541"/>
                  <a:pt x="0" y="524067"/>
                </a:cubicBezTo>
                <a:cubicBezTo>
                  <a:pt x="-37963" y="278593"/>
                  <a:pt x="28006" y="204742"/>
                  <a:pt x="0" y="0"/>
                </a:cubicBezTo>
                <a:close/>
              </a:path>
              <a:path w="6885341" h="1069524" stroke="0" extrusionOk="0">
                <a:moveTo>
                  <a:pt x="0" y="0"/>
                </a:moveTo>
                <a:cubicBezTo>
                  <a:pt x="121226" y="-35941"/>
                  <a:pt x="353659" y="21233"/>
                  <a:pt x="504925" y="0"/>
                </a:cubicBezTo>
                <a:cubicBezTo>
                  <a:pt x="656191" y="-21233"/>
                  <a:pt x="777491" y="33995"/>
                  <a:pt x="872143" y="0"/>
                </a:cubicBezTo>
                <a:cubicBezTo>
                  <a:pt x="966795" y="-33995"/>
                  <a:pt x="1318434" y="67054"/>
                  <a:pt x="1583628" y="0"/>
                </a:cubicBezTo>
                <a:cubicBezTo>
                  <a:pt x="1848822" y="-67054"/>
                  <a:pt x="1957347" y="25797"/>
                  <a:pt x="2088553" y="0"/>
                </a:cubicBezTo>
                <a:cubicBezTo>
                  <a:pt x="2219759" y="-25797"/>
                  <a:pt x="2450489" y="27244"/>
                  <a:pt x="2593478" y="0"/>
                </a:cubicBezTo>
                <a:cubicBezTo>
                  <a:pt x="2736468" y="-27244"/>
                  <a:pt x="3015994" y="17977"/>
                  <a:pt x="3304964" y="0"/>
                </a:cubicBezTo>
                <a:cubicBezTo>
                  <a:pt x="3593934" y="-17977"/>
                  <a:pt x="3536060" y="43239"/>
                  <a:pt x="3741035" y="0"/>
                </a:cubicBezTo>
                <a:cubicBezTo>
                  <a:pt x="3946010" y="-43239"/>
                  <a:pt x="4112290" y="53283"/>
                  <a:pt x="4452521" y="0"/>
                </a:cubicBezTo>
                <a:cubicBezTo>
                  <a:pt x="4792752" y="-53283"/>
                  <a:pt x="4883029" y="16230"/>
                  <a:pt x="5164006" y="0"/>
                </a:cubicBezTo>
                <a:cubicBezTo>
                  <a:pt x="5444983" y="-16230"/>
                  <a:pt x="5498062" y="34479"/>
                  <a:pt x="5737784" y="0"/>
                </a:cubicBezTo>
                <a:cubicBezTo>
                  <a:pt x="5977506" y="-34479"/>
                  <a:pt x="6439340" y="22992"/>
                  <a:pt x="6885341" y="0"/>
                </a:cubicBezTo>
                <a:cubicBezTo>
                  <a:pt x="6932778" y="212079"/>
                  <a:pt x="6833932" y="270991"/>
                  <a:pt x="6885341" y="524067"/>
                </a:cubicBezTo>
                <a:cubicBezTo>
                  <a:pt x="6936750" y="777143"/>
                  <a:pt x="6836172" y="833239"/>
                  <a:pt x="6885341" y="1069524"/>
                </a:cubicBezTo>
                <a:cubicBezTo>
                  <a:pt x="6690105" y="1123540"/>
                  <a:pt x="6551939" y="1030694"/>
                  <a:pt x="6311563" y="1069524"/>
                </a:cubicBezTo>
                <a:cubicBezTo>
                  <a:pt x="6071187" y="1108354"/>
                  <a:pt x="6009448" y="1036763"/>
                  <a:pt x="5875491" y="1069524"/>
                </a:cubicBezTo>
                <a:cubicBezTo>
                  <a:pt x="5741534" y="1102285"/>
                  <a:pt x="5437133" y="1049296"/>
                  <a:pt x="5301713" y="1069524"/>
                </a:cubicBezTo>
                <a:cubicBezTo>
                  <a:pt x="5166293" y="1089752"/>
                  <a:pt x="4764986" y="1014888"/>
                  <a:pt x="4590227" y="1069524"/>
                </a:cubicBezTo>
                <a:cubicBezTo>
                  <a:pt x="4415468" y="1124160"/>
                  <a:pt x="4176485" y="1023977"/>
                  <a:pt x="4016449" y="1069524"/>
                </a:cubicBezTo>
                <a:cubicBezTo>
                  <a:pt x="3856413" y="1115071"/>
                  <a:pt x="3724418" y="1030793"/>
                  <a:pt x="3649231" y="1069524"/>
                </a:cubicBezTo>
                <a:cubicBezTo>
                  <a:pt x="3574044" y="1108255"/>
                  <a:pt x="3409035" y="1018952"/>
                  <a:pt x="3213159" y="1069524"/>
                </a:cubicBezTo>
                <a:cubicBezTo>
                  <a:pt x="3017283" y="1120096"/>
                  <a:pt x="2689249" y="1034745"/>
                  <a:pt x="2501674" y="1069524"/>
                </a:cubicBezTo>
                <a:cubicBezTo>
                  <a:pt x="2314100" y="1104303"/>
                  <a:pt x="2116182" y="1058060"/>
                  <a:pt x="1927895" y="1069524"/>
                </a:cubicBezTo>
                <a:cubicBezTo>
                  <a:pt x="1739608" y="1080988"/>
                  <a:pt x="1621209" y="1022692"/>
                  <a:pt x="1491824" y="1069524"/>
                </a:cubicBezTo>
                <a:cubicBezTo>
                  <a:pt x="1362439" y="1116356"/>
                  <a:pt x="1090127" y="1037294"/>
                  <a:pt x="918045" y="1069524"/>
                </a:cubicBezTo>
                <a:cubicBezTo>
                  <a:pt x="745963" y="1101754"/>
                  <a:pt x="700801" y="1063282"/>
                  <a:pt x="550827" y="1069524"/>
                </a:cubicBezTo>
                <a:cubicBezTo>
                  <a:pt x="400853" y="1075766"/>
                  <a:pt x="258975" y="1046372"/>
                  <a:pt x="0" y="1069524"/>
                </a:cubicBezTo>
                <a:cubicBezTo>
                  <a:pt x="-32305" y="906691"/>
                  <a:pt x="25233" y="661892"/>
                  <a:pt x="0" y="534762"/>
                </a:cubicBezTo>
                <a:cubicBezTo>
                  <a:pt x="-25233" y="407632"/>
                  <a:pt x="50025" y="126633"/>
                  <a:pt x="0" y="0"/>
                </a:cubicBezTo>
                <a:close/>
              </a:path>
            </a:pathLst>
          </a:custGeom>
          <a:solidFill>
            <a:srgbClr val="FFF2CC"/>
          </a:solidFill>
          <a:ln w="25400">
            <a:solidFill>
              <a:srgbClr val="FFC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nchor="ctr">
            <a:spAutoFit/>
          </a:bodyPr>
          <a:lstStyle/>
          <a:p>
            <a:pPr algn="ctr">
              <a:spcBef>
                <a:spcPts val="600"/>
              </a:spcBef>
              <a:spcAft>
                <a:spcPts val="300"/>
              </a:spcAft>
            </a:pPr>
            <a:r>
              <a:rPr lang="en-US" sz="1400" dirty="0"/>
              <a:t>60% of our SAMs are over fossil fuel targets – these include the top hundred urban areas/megacities, power plants, etc. </a:t>
            </a:r>
          </a:p>
          <a:p>
            <a:pPr marR="0" lvl="0" algn="ctr" defTabSz="457200" rtl="0" eaLnBrk="1" fontAlgn="auto" latinLnBrk="0" hangingPunct="1">
              <a:spcBef>
                <a:spcPts val="600"/>
              </a:spcBef>
              <a:spcAft>
                <a:spcPts val="300"/>
              </a:spcAft>
              <a:buClrTx/>
              <a:buSzTx/>
              <a:tabLst/>
              <a:defRPr/>
            </a:pPr>
            <a:r>
              <a:rPr lang="en-US" sz="1400" dirty="0"/>
              <a:t>We retain flexibility in adjusting and prioritizing SAMs – either over a specific region or during a certain time period, supporting ground and airborne campaigns.</a:t>
            </a:r>
          </a:p>
        </p:txBody>
      </p:sp>
      <p:sp>
        <p:nvSpPr>
          <p:cNvPr id="13" name="TextBox 12">
            <a:extLst>
              <a:ext uri="{FF2B5EF4-FFF2-40B4-BE49-F238E27FC236}">
                <a16:creationId xmlns:a16="http://schemas.microsoft.com/office/drawing/2014/main" id="{F8E61680-EE83-AB9F-8DBB-1BF028DAE515}"/>
              </a:ext>
            </a:extLst>
          </p:cNvPr>
          <p:cNvSpPr txBox="1"/>
          <p:nvPr/>
        </p:nvSpPr>
        <p:spPr>
          <a:xfrm>
            <a:off x="399614" y="1075079"/>
            <a:ext cx="851647" cy="276999"/>
          </a:xfrm>
          <a:prstGeom prst="rect">
            <a:avLst/>
          </a:prstGeom>
          <a:noFill/>
        </p:spPr>
        <p:txBody>
          <a:bodyPr wrap="square" rtlCol="0">
            <a:spAutoFit/>
          </a:bodyPr>
          <a:lstStyle/>
          <a:p>
            <a:r>
              <a:rPr lang="en-US" sz="1200" b="1" dirty="0"/>
              <a:t>BACKUP</a:t>
            </a:r>
          </a:p>
        </p:txBody>
      </p:sp>
    </p:spTree>
    <p:extLst>
      <p:ext uri="{BB962C8B-B14F-4D97-AF65-F5344CB8AC3E}">
        <p14:creationId xmlns:p14="http://schemas.microsoft.com/office/powerpoint/2010/main" val="290899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E3E7EA-DAF9-8095-22A2-A1A1FDFF1646}"/>
              </a:ext>
            </a:extLst>
          </p:cNvPr>
          <p:cNvPicPr>
            <a:picLocks noChangeAspect="1"/>
          </p:cNvPicPr>
          <p:nvPr/>
        </p:nvPicPr>
        <p:blipFill>
          <a:blip r:embed="rId3"/>
          <a:stretch>
            <a:fillRect/>
          </a:stretch>
        </p:blipFill>
        <p:spPr>
          <a:xfrm>
            <a:off x="399614" y="1213579"/>
            <a:ext cx="7680960" cy="3812239"/>
          </a:xfrm>
          <a:prstGeom prst="rect">
            <a:avLst/>
          </a:prstGeom>
        </p:spPr>
      </p:pic>
      <p:sp>
        <p:nvSpPr>
          <p:cNvPr id="8" name="Title 7">
            <a:extLst>
              <a:ext uri="{FF2B5EF4-FFF2-40B4-BE49-F238E27FC236}">
                <a16:creationId xmlns:a16="http://schemas.microsoft.com/office/drawing/2014/main" id="{9461F3D9-015D-D1DE-FDE7-FD27F96D64CE}"/>
              </a:ext>
            </a:extLst>
          </p:cNvPr>
          <p:cNvSpPr>
            <a:spLocks noGrp="1"/>
          </p:cNvSpPr>
          <p:nvPr>
            <p:ph type="ctrTitle"/>
          </p:nvPr>
        </p:nvSpPr>
        <p:spPr/>
        <p:txBody>
          <a:bodyPr/>
          <a:lstStyle/>
          <a:p>
            <a:pPr algn="ctr"/>
            <a:r>
              <a:rPr lang="en-US" sz="2200" dirty="0">
                <a:solidFill>
                  <a:schemeClr val="accent5">
                    <a:lumMod val="75000"/>
                  </a:schemeClr>
                </a:solidFill>
              </a:rPr>
              <a:t>Data downloads and publication statistics</a:t>
            </a:r>
            <a:endParaRPr lang="en-US" sz="2200" dirty="0"/>
          </a:p>
        </p:txBody>
      </p:sp>
      <p:sp>
        <p:nvSpPr>
          <p:cNvPr id="6" name="Slide Number Placeholder 5">
            <a:extLst>
              <a:ext uri="{FF2B5EF4-FFF2-40B4-BE49-F238E27FC236}">
                <a16:creationId xmlns:a16="http://schemas.microsoft.com/office/drawing/2014/main" id="{6A14A3A6-245E-0506-E1E9-B7CAD56D2CE0}"/>
              </a:ext>
            </a:extLst>
          </p:cNvPr>
          <p:cNvSpPr>
            <a:spLocks noGrp="1"/>
          </p:cNvSpPr>
          <p:nvPr>
            <p:ph type="sldNum" sz="quarter" idx="20"/>
          </p:nvPr>
        </p:nvSpPr>
        <p:spPr/>
        <p:txBody>
          <a:bodyPr/>
          <a:lstStyle/>
          <a:p>
            <a:pPr>
              <a:spcBef>
                <a:spcPct val="0"/>
              </a:spcBef>
            </a:pPr>
            <a:fld id="{95819BC3-7E48-734B-B255-F05E5B733943}" type="slidenum">
              <a:rPr lang="en-US" smtClean="0"/>
              <a:pPr>
                <a:spcBef>
                  <a:spcPct val="0"/>
                </a:spcBef>
              </a:pPr>
              <a:t>9</a:t>
            </a:fld>
            <a:endParaRPr lang="en-US"/>
          </a:p>
        </p:txBody>
      </p:sp>
      <p:sp>
        <p:nvSpPr>
          <p:cNvPr id="7" name="TextBox 6">
            <a:extLst>
              <a:ext uri="{FF2B5EF4-FFF2-40B4-BE49-F238E27FC236}">
                <a16:creationId xmlns:a16="http://schemas.microsoft.com/office/drawing/2014/main" id="{D5E01E3A-BE93-AFD2-3741-2780C2C2E77F}"/>
              </a:ext>
            </a:extLst>
          </p:cNvPr>
          <p:cNvSpPr txBox="1"/>
          <p:nvPr/>
        </p:nvSpPr>
        <p:spPr>
          <a:xfrm>
            <a:off x="399614" y="1075079"/>
            <a:ext cx="851647" cy="276999"/>
          </a:xfrm>
          <a:prstGeom prst="rect">
            <a:avLst/>
          </a:prstGeom>
          <a:noFill/>
        </p:spPr>
        <p:txBody>
          <a:bodyPr wrap="square" rtlCol="0">
            <a:spAutoFit/>
          </a:bodyPr>
          <a:lstStyle/>
          <a:p>
            <a:r>
              <a:rPr lang="en-US" sz="1200" b="1" dirty="0"/>
              <a:t>BACKUP</a:t>
            </a:r>
          </a:p>
        </p:txBody>
      </p:sp>
      <p:pic>
        <p:nvPicPr>
          <p:cNvPr id="9" name="Picture 8">
            <a:extLst>
              <a:ext uri="{FF2B5EF4-FFF2-40B4-BE49-F238E27FC236}">
                <a16:creationId xmlns:a16="http://schemas.microsoft.com/office/drawing/2014/main" id="{CB799140-A666-BA71-7DAB-D4003D96B1A8}"/>
              </a:ext>
            </a:extLst>
          </p:cNvPr>
          <p:cNvPicPr>
            <a:picLocks noChangeAspect="1"/>
          </p:cNvPicPr>
          <p:nvPr/>
        </p:nvPicPr>
        <p:blipFill>
          <a:blip r:embed="rId4"/>
          <a:stretch>
            <a:fillRect/>
          </a:stretch>
        </p:blipFill>
        <p:spPr>
          <a:xfrm>
            <a:off x="5878411" y="1446321"/>
            <a:ext cx="3177781" cy="2345101"/>
          </a:xfrm>
          <a:prstGeom prst="rect">
            <a:avLst/>
          </a:prstGeom>
          <a:effectLst>
            <a:outerShdw blurRad="50800" dist="240723" dir="8100000" algn="tr" rotWithShape="0">
              <a:prstClr val="black">
                <a:alpha val="40000"/>
              </a:prstClr>
            </a:outerShdw>
          </a:effectLst>
        </p:spPr>
      </p:pic>
    </p:spTree>
    <p:extLst>
      <p:ext uri="{BB962C8B-B14F-4D97-AF65-F5344CB8AC3E}">
        <p14:creationId xmlns:p14="http://schemas.microsoft.com/office/powerpoint/2010/main" val="2551162290"/>
      </p:ext>
    </p:extLst>
  </p:cSld>
  <p:clrMapOvr>
    <a:masterClrMapping/>
  </p:clrMapOvr>
</p:sld>
</file>

<file path=ppt/theme/theme1.xml><?xml version="1.0" encoding="utf-8"?>
<a:theme xmlns:a="http://schemas.openxmlformats.org/drawingml/2006/main" name="Cover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ontent Slides">
  <a:themeElements>
    <a:clrScheme name="JPL Colors - Feb2015">
      <a:dk1>
        <a:srgbClr val="000000"/>
      </a:dk1>
      <a:lt1>
        <a:srgbClr val="FFFFFF"/>
      </a:lt1>
      <a:dk2>
        <a:srgbClr val="D0D3D4"/>
      </a:dk2>
      <a:lt2>
        <a:srgbClr val="75787B"/>
      </a:lt2>
      <a:accent1>
        <a:srgbClr val="32373B"/>
      </a:accent1>
      <a:accent2>
        <a:srgbClr val="EE2737"/>
      </a:accent2>
      <a:accent3>
        <a:srgbClr val="BA0C2F"/>
      </a:accent3>
      <a:accent4>
        <a:srgbClr val="410706"/>
      </a:accent4>
      <a:accent5>
        <a:srgbClr val="6083AA"/>
      </a:accent5>
      <a:accent6>
        <a:srgbClr val="FFFFFF"/>
      </a:accent6>
      <a:hlink>
        <a:srgbClr val="BA0C2F"/>
      </a:hlink>
      <a:folHlink>
        <a:srgbClr val="BA0C2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NASA-JPL_Template_White_16-9_vA4</Template>
  <TotalTime>8891</TotalTime>
  <Words>924</Words>
  <Application>Microsoft Macintosh PowerPoint</Application>
  <PresentationFormat>On-screen Show (16:9)</PresentationFormat>
  <Paragraphs>78</Paragraphs>
  <Slides>9</Slides>
  <Notes>7</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Arial</vt:lpstr>
      <vt:lpstr>Arno Pro</vt:lpstr>
      <vt:lpstr>Calibri</vt:lpstr>
      <vt:lpstr>Calibri Light</vt:lpstr>
      <vt:lpstr>Roboto</vt:lpstr>
      <vt:lpstr>Cover Slides</vt:lpstr>
      <vt:lpstr>Content Slides</vt:lpstr>
      <vt:lpstr>Office Theme</vt:lpstr>
      <vt:lpstr>1_Content Slides</vt:lpstr>
      <vt:lpstr>PowerPoint Presentation</vt:lpstr>
      <vt:lpstr>OCO-3 has a unique fourth observing mode</vt:lpstr>
      <vt:lpstr>OCO-3 tracks emissions from hotspots globally</vt:lpstr>
      <vt:lpstr>Tracking urban emissions is policy relevant</vt:lpstr>
      <vt:lpstr>OCO-3 tracks diurnal patterns of photosynthesis </vt:lpstr>
      <vt:lpstr>Key Takeaways</vt:lpstr>
      <vt:lpstr>PowerPoint Presentation</vt:lpstr>
      <vt:lpstr>Locations of OCO-3 SAMs across the globe</vt:lpstr>
      <vt:lpstr>Data downloads and publication statistics</vt:lpstr>
    </vt:vector>
  </TitlesOfParts>
  <Manager/>
  <Company>NASA JPL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Abhishek Chatterjee</dc:creator>
  <cp:keywords/>
  <dc:description/>
  <cp:lastModifiedBy>Chatterjee, Abhishek (JPL-329G)[JPL Employee (FN) LPR]</cp:lastModifiedBy>
  <cp:revision>316</cp:revision>
  <cp:lastPrinted>2014-07-14T23:49:38Z</cp:lastPrinted>
  <dcterms:created xsi:type="dcterms:W3CDTF">2022-11-09T17:27:11Z</dcterms:created>
  <dcterms:modified xsi:type="dcterms:W3CDTF">2023-08-17T19:13:56Z</dcterms:modified>
  <cp:category/>
</cp:coreProperties>
</file>