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7" r:id="rId2"/>
    <p:sldId id="289" r:id="rId3"/>
    <p:sldId id="302" r:id="rId4"/>
    <p:sldId id="291" r:id="rId5"/>
    <p:sldId id="278" r:id="rId6"/>
    <p:sldId id="294" r:id="rId7"/>
    <p:sldId id="298" r:id="rId8"/>
    <p:sldId id="299" r:id="rId9"/>
    <p:sldId id="292" r:id="rId10"/>
    <p:sldId id="300" r:id="rId11"/>
    <p:sldId id="301" r:id="rId12"/>
    <p:sldId id="296" r:id="rId13"/>
    <p:sldId id="286" r:id="rId14"/>
    <p:sldId id="297" r:id="rId15"/>
    <p:sldId id="295" r:id="rId16"/>
    <p:sldId id="29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C9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7959"/>
  </p:normalViewPr>
  <p:slideViewPr>
    <p:cSldViewPr snapToGrid="0">
      <p:cViewPr varScale="1">
        <p:scale>
          <a:sx n="98" d="100"/>
          <a:sy n="98" d="100"/>
        </p:scale>
        <p:origin x="1656" y="19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18DC62-8F39-0645-9048-9351C3951C9A}" type="datetimeFigureOut">
              <a:rPr lang="en-US" smtClean="0"/>
              <a:t>8/22/23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9A20B2-8600-1B4B-9A32-CF9059DA55BC}" type="slidenum">
              <a:rPr lang="en-US" smtClean="0"/>
              <a:t>‹#›</a:t>
            </a:fld>
            <a:endParaRPr lang="en-US"/>
          </a:p>
        </p:txBody>
      </p:sp>
    </p:spTree>
    <p:extLst>
      <p:ext uri="{BB962C8B-B14F-4D97-AF65-F5344CB8AC3E}">
        <p14:creationId xmlns:p14="http://schemas.microsoft.com/office/powerpoint/2010/main" val="3558656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u="none" strike="noStrike" cap="none" normalizeH="0" baseline="0" dirty="0">
                <a:ln>
                  <a:noFill/>
                </a:ln>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Delta-X makes breakthrough advances in the study of deltaic evolution, moving beyond coarse areal averaging of delta mass balance, to resolve mesoscale features using remote-sensing and in situ measurements. This cross-disciplinary study, encompassing hydrology, ecology, and geomorphology, calibrates numerical models of sediment transport, ecological production, and soil accretion.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u="none" strike="noStrike" cap="none" normalizeH="0" baseline="0" dirty="0">
              <a:ln>
                <a:noFill/>
              </a:ln>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ct val="110000"/>
              </a:lnSpc>
              <a:spcBef>
                <a:spcPts val="0"/>
              </a:spcBef>
              <a:buFont typeface="Arial" panose="020B0604020202020204" pitchFamily="34" charset="0"/>
              <a:buNone/>
            </a:pPr>
            <a:r>
              <a:rPr lang="en-US" sz="1200" dirty="0">
                <a:solidFill>
                  <a:schemeClr val="bg1"/>
                </a:solidFill>
              </a:rPr>
              <a:t>Delta-X overarching Science Question: What are the hydrological and ecological processes responsible for the resilience and vulnerability of river deltas to Relative Sea Level Rise (RSLR), and what are their relative contributions to soil elevation?</a:t>
            </a:r>
          </a:p>
          <a:p>
            <a:pPr marL="0" indent="0">
              <a:lnSpc>
                <a:spcPct val="110000"/>
              </a:lnSpc>
              <a:buFont typeface="Arial" panose="020B0604020202020204" pitchFamily="34" charset="0"/>
              <a:buNone/>
            </a:pPr>
            <a:r>
              <a:rPr lang="en-US" sz="1200" dirty="0">
                <a:solidFill>
                  <a:schemeClr val="bg1"/>
                </a:solidFill>
              </a:rPr>
              <a:t>Delta-X objectives: To evaluate the roles of 1) vegetation on soil accretion rates; and 2) channel-network density and deltaic island size on soil accretion rates. </a:t>
            </a:r>
          </a:p>
          <a:p>
            <a:endParaRPr lang="en-US" dirty="0"/>
          </a:p>
        </p:txBody>
      </p:sp>
      <p:sp>
        <p:nvSpPr>
          <p:cNvPr id="4" name="Slide Number Placeholder 3"/>
          <p:cNvSpPr>
            <a:spLocks noGrp="1"/>
          </p:cNvSpPr>
          <p:nvPr>
            <p:ph type="sldNum" sz="quarter" idx="5"/>
          </p:nvPr>
        </p:nvSpPr>
        <p:spPr/>
        <p:txBody>
          <a:bodyPr/>
          <a:lstStyle/>
          <a:p>
            <a:fld id="{F39A20B2-8600-1B4B-9A32-CF9059DA55BC}" type="slidenum">
              <a:rPr lang="en-US" smtClean="0"/>
              <a:t>1</a:t>
            </a:fld>
            <a:endParaRPr lang="en-US"/>
          </a:p>
        </p:txBody>
      </p:sp>
    </p:spTree>
    <p:extLst>
      <p:ext uri="{BB962C8B-B14F-4D97-AF65-F5344CB8AC3E}">
        <p14:creationId xmlns:p14="http://schemas.microsoft.com/office/powerpoint/2010/main" val="388515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u="none" strike="noStrike" cap="none" normalizeH="0" baseline="0" dirty="0">
              <a:ln>
                <a:noFill/>
              </a:ln>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F39A20B2-8600-1B4B-9A32-CF9059DA55BC}" type="slidenum">
              <a:rPr lang="en-US" smtClean="0"/>
              <a:t>13</a:t>
            </a:fld>
            <a:endParaRPr lang="en-US"/>
          </a:p>
        </p:txBody>
      </p:sp>
    </p:spTree>
    <p:extLst>
      <p:ext uri="{BB962C8B-B14F-4D97-AF65-F5344CB8AC3E}">
        <p14:creationId xmlns:p14="http://schemas.microsoft.com/office/powerpoint/2010/main" val="1505621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u="none" strike="noStrike" cap="none" normalizeH="0" baseline="0" dirty="0">
              <a:ln>
                <a:noFill/>
              </a:ln>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F39A20B2-8600-1B4B-9A32-CF9059DA55BC}" type="slidenum">
              <a:rPr lang="en-US" smtClean="0"/>
              <a:t>14</a:t>
            </a:fld>
            <a:endParaRPr lang="en-US"/>
          </a:p>
        </p:txBody>
      </p:sp>
    </p:spTree>
    <p:extLst>
      <p:ext uri="{BB962C8B-B14F-4D97-AF65-F5344CB8AC3E}">
        <p14:creationId xmlns:p14="http://schemas.microsoft.com/office/powerpoint/2010/main" val="2063255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u="none" strike="noStrike" cap="none" normalizeH="0" baseline="0" dirty="0">
              <a:ln>
                <a:noFill/>
              </a:ln>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F39A20B2-8600-1B4B-9A32-CF9059DA55BC}" type="slidenum">
              <a:rPr lang="en-US" smtClean="0"/>
              <a:t>15</a:t>
            </a:fld>
            <a:endParaRPr lang="en-US"/>
          </a:p>
        </p:txBody>
      </p:sp>
    </p:spTree>
    <p:extLst>
      <p:ext uri="{BB962C8B-B14F-4D97-AF65-F5344CB8AC3E}">
        <p14:creationId xmlns:p14="http://schemas.microsoft.com/office/powerpoint/2010/main" val="1346848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u="none" strike="noStrike" cap="none" normalizeH="0" baseline="0" dirty="0">
              <a:ln>
                <a:noFill/>
              </a:ln>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F39A20B2-8600-1B4B-9A32-CF9059DA55BC}" type="slidenum">
              <a:rPr lang="en-US" smtClean="0"/>
              <a:t>16</a:t>
            </a:fld>
            <a:endParaRPr lang="en-US"/>
          </a:p>
        </p:txBody>
      </p:sp>
    </p:spTree>
    <p:extLst>
      <p:ext uri="{BB962C8B-B14F-4D97-AF65-F5344CB8AC3E}">
        <p14:creationId xmlns:p14="http://schemas.microsoft.com/office/powerpoint/2010/main" val="283722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u="none" strike="noStrike" cap="none" normalizeH="0" baseline="0" dirty="0">
              <a:ln>
                <a:noFill/>
              </a:ln>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F39A20B2-8600-1B4B-9A32-CF9059DA55BC}" type="slidenum">
              <a:rPr lang="en-US" smtClean="0"/>
              <a:t>3</a:t>
            </a:fld>
            <a:endParaRPr lang="en-US"/>
          </a:p>
        </p:txBody>
      </p:sp>
    </p:spTree>
    <p:extLst>
      <p:ext uri="{BB962C8B-B14F-4D97-AF65-F5344CB8AC3E}">
        <p14:creationId xmlns:p14="http://schemas.microsoft.com/office/powerpoint/2010/main" val="98100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u="none" strike="noStrike" cap="none" normalizeH="0" baseline="0" dirty="0">
                <a:ln>
                  <a:noFill/>
                </a:ln>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Delta-X makes breakthrough advances in the study of deltaic evolution, moving beyond coarse areal averaging of delta mass balance, to resolve mesoscale features using remote-sensing and in situ measurements. This cross-disciplinary study, encompassing hydrology, ecology, and geomorphology, calibrates numerical models of sediment transport, ecological production, and soil accretion.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u="none" strike="noStrike" cap="none" normalizeH="0" baseline="0" dirty="0">
              <a:ln>
                <a:noFill/>
              </a:ln>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ct val="110000"/>
              </a:lnSpc>
              <a:spcBef>
                <a:spcPts val="0"/>
              </a:spcBef>
              <a:buFont typeface="Arial" panose="020B0604020202020204" pitchFamily="34" charset="0"/>
              <a:buNone/>
            </a:pPr>
            <a:r>
              <a:rPr lang="en-US" sz="1800" dirty="0">
                <a:solidFill>
                  <a:schemeClr val="bg1"/>
                </a:solidFill>
              </a:rPr>
              <a:t>Delta-X overarching Science Question: What are the hydrological and ecological processes responsible for the resilience and vulnerability of river deltas to Relative Sea Level Rise (RSLR), and what are their relative contributions to soil elevation?</a:t>
            </a:r>
          </a:p>
          <a:p>
            <a:pPr marL="0" indent="0">
              <a:lnSpc>
                <a:spcPct val="110000"/>
              </a:lnSpc>
              <a:buFont typeface="Arial" panose="020B0604020202020204" pitchFamily="34" charset="0"/>
              <a:buNone/>
            </a:pPr>
            <a:r>
              <a:rPr lang="en-US" sz="1800" dirty="0">
                <a:solidFill>
                  <a:schemeClr val="bg1"/>
                </a:solidFill>
              </a:rPr>
              <a:t>Delta-X objectives: To evaluate the roles of 1) vegetation on soil accretion rates; and 2) channel-network density and deltaic island size on soil accretion rates.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u="none" strike="noStrike" cap="none" normalizeH="0" baseline="0" dirty="0">
              <a:ln>
                <a:noFill/>
              </a:ln>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F39A20B2-8600-1B4B-9A32-CF9059DA55BC}" type="slidenum">
              <a:rPr lang="en-US" smtClean="0"/>
              <a:t>4</a:t>
            </a:fld>
            <a:endParaRPr lang="en-US"/>
          </a:p>
        </p:txBody>
      </p:sp>
    </p:spTree>
    <p:extLst>
      <p:ext uri="{BB962C8B-B14F-4D97-AF65-F5344CB8AC3E}">
        <p14:creationId xmlns:p14="http://schemas.microsoft.com/office/powerpoint/2010/main" val="3861829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9A20B2-8600-1B4B-9A32-CF9059DA55BC}" type="slidenum">
              <a:rPr lang="en-US" smtClean="0"/>
              <a:t>5</a:t>
            </a:fld>
            <a:endParaRPr lang="en-US"/>
          </a:p>
        </p:txBody>
      </p:sp>
    </p:spTree>
    <p:extLst>
      <p:ext uri="{BB962C8B-B14F-4D97-AF65-F5344CB8AC3E}">
        <p14:creationId xmlns:p14="http://schemas.microsoft.com/office/powerpoint/2010/main" val="2869480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u="none" strike="noStrike" cap="none" normalizeH="0" baseline="0" dirty="0">
              <a:ln>
                <a:noFill/>
              </a:ln>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F39A20B2-8600-1B4B-9A32-CF9059DA55BC}" type="slidenum">
              <a:rPr lang="en-US" smtClean="0"/>
              <a:t>8</a:t>
            </a:fld>
            <a:endParaRPr lang="en-US"/>
          </a:p>
        </p:txBody>
      </p:sp>
    </p:spTree>
    <p:extLst>
      <p:ext uri="{BB962C8B-B14F-4D97-AF65-F5344CB8AC3E}">
        <p14:creationId xmlns:p14="http://schemas.microsoft.com/office/powerpoint/2010/main" val="3927662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u="none" strike="noStrike" cap="none" normalizeH="0" baseline="0" dirty="0">
              <a:ln>
                <a:noFill/>
              </a:ln>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F39A20B2-8600-1B4B-9A32-CF9059DA55BC}" type="slidenum">
              <a:rPr lang="en-US" smtClean="0"/>
              <a:t>9</a:t>
            </a:fld>
            <a:endParaRPr lang="en-US"/>
          </a:p>
        </p:txBody>
      </p:sp>
    </p:spTree>
    <p:extLst>
      <p:ext uri="{BB962C8B-B14F-4D97-AF65-F5344CB8AC3E}">
        <p14:creationId xmlns:p14="http://schemas.microsoft.com/office/powerpoint/2010/main" val="4245834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u="none" strike="noStrike" cap="none" normalizeH="0" baseline="0" dirty="0">
              <a:ln>
                <a:noFill/>
              </a:ln>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F39A20B2-8600-1B4B-9A32-CF9059DA55BC}" type="slidenum">
              <a:rPr lang="en-US" smtClean="0"/>
              <a:t>10</a:t>
            </a:fld>
            <a:endParaRPr lang="en-US"/>
          </a:p>
        </p:txBody>
      </p:sp>
    </p:spTree>
    <p:extLst>
      <p:ext uri="{BB962C8B-B14F-4D97-AF65-F5344CB8AC3E}">
        <p14:creationId xmlns:p14="http://schemas.microsoft.com/office/powerpoint/2010/main" val="3174986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u="none" strike="noStrike" cap="none" normalizeH="0" baseline="0" dirty="0">
              <a:ln>
                <a:noFill/>
              </a:ln>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F39A20B2-8600-1B4B-9A32-CF9059DA55BC}" type="slidenum">
              <a:rPr lang="en-US" smtClean="0"/>
              <a:t>11</a:t>
            </a:fld>
            <a:endParaRPr lang="en-US"/>
          </a:p>
        </p:txBody>
      </p:sp>
    </p:spTree>
    <p:extLst>
      <p:ext uri="{BB962C8B-B14F-4D97-AF65-F5344CB8AC3E}">
        <p14:creationId xmlns:p14="http://schemas.microsoft.com/office/powerpoint/2010/main" val="2500990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u="none" strike="noStrike" cap="none" normalizeH="0" baseline="0" dirty="0">
              <a:ln>
                <a:noFill/>
              </a:ln>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F39A20B2-8600-1B4B-9A32-CF9059DA55BC}" type="slidenum">
              <a:rPr lang="en-US" smtClean="0"/>
              <a:t>12</a:t>
            </a:fld>
            <a:endParaRPr lang="en-US"/>
          </a:p>
        </p:txBody>
      </p:sp>
    </p:spTree>
    <p:extLst>
      <p:ext uri="{BB962C8B-B14F-4D97-AF65-F5344CB8AC3E}">
        <p14:creationId xmlns:p14="http://schemas.microsoft.com/office/powerpoint/2010/main" val="1454608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A67FF-F3E4-634A-D3EE-01BD0F6C2F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D05A05-5D14-90B4-89DA-45F64385C7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219589-BF9B-2293-4244-07B98A5CB8D9}"/>
              </a:ext>
            </a:extLst>
          </p:cNvPr>
          <p:cNvSpPr>
            <a:spLocks noGrp="1"/>
          </p:cNvSpPr>
          <p:nvPr>
            <p:ph type="dt" sz="half" idx="10"/>
          </p:nvPr>
        </p:nvSpPr>
        <p:spPr/>
        <p:txBody>
          <a:bodyPr/>
          <a:lstStyle/>
          <a:p>
            <a:fld id="{55D3C8F8-BC10-1047-8901-A4F158E1E541}" type="datetimeFigureOut">
              <a:rPr lang="en-US" smtClean="0"/>
              <a:t>8/22/23</a:t>
            </a:fld>
            <a:endParaRPr lang="en-US"/>
          </a:p>
        </p:txBody>
      </p:sp>
      <p:sp>
        <p:nvSpPr>
          <p:cNvPr id="5" name="Footer Placeholder 4">
            <a:extLst>
              <a:ext uri="{FF2B5EF4-FFF2-40B4-BE49-F238E27FC236}">
                <a16:creationId xmlns:a16="http://schemas.microsoft.com/office/drawing/2014/main" id="{314EB191-66C1-807F-D3B3-DA31EDA7D4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CFF62F-2353-CFA7-4870-123E0FD8B782}"/>
              </a:ext>
            </a:extLst>
          </p:cNvPr>
          <p:cNvSpPr>
            <a:spLocks noGrp="1"/>
          </p:cNvSpPr>
          <p:nvPr>
            <p:ph type="sldNum" sz="quarter" idx="12"/>
          </p:nvPr>
        </p:nvSpPr>
        <p:spPr/>
        <p:txBody>
          <a:bodyPr/>
          <a:lstStyle/>
          <a:p>
            <a:fld id="{CD9402E9-DAE9-1741-8743-AAF809763F91}" type="slidenum">
              <a:rPr lang="en-US" smtClean="0"/>
              <a:t>‹#›</a:t>
            </a:fld>
            <a:endParaRPr lang="en-US"/>
          </a:p>
        </p:txBody>
      </p:sp>
    </p:spTree>
    <p:extLst>
      <p:ext uri="{BB962C8B-B14F-4D97-AF65-F5344CB8AC3E}">
        <p14:creationId xmlns:p14="http://schemas.microsoft.com/office/powerpoint/2010/main" val="3899205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998A9-A493-6DD6-0DD8-4BA6480A72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212581-E3E3-D0C4-0693-1C7AD3FDBB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56BE86-3666-4B38-871A-7CF933770136}"/>
              </a:ext>
            </a:extLst>
          </p:cNvPr>
          <p:cNvSpPr>
            <a:spLocks noGrp="1"/>
          </p:cNvSpPr>
          <p:nvPr>
            <p:ph type="dt" sz="half" idx="10"/>
          </p:nvPr>
        </p:nvSpPr>
        <p:spPr/>
        <p:txBody>
          <a:bodyPr/>
          <a:lstStyle/>
          <a:p>
            <a:fld id="{55D3C8F8-BC10-1047-8901-A4F158E1E541}" type="datetimeFigureOut">
              <a:rPr lang="en-US" smtClean="0"/>
              <a:t>8/22/23</a:t>
            </a:fld>
            <a:endParaRPr lang="en-US"/>
          </a:p>
        </p:txBody>
      </p:sp>
      <p:sp>
        <p:nvSpPr>
          <p:cNvPr id="5" name="Footer Placeholder 4">
            <a:extLst>
              <a:ext uri="{FF2B5EF4-FFF2-40B4-BE49-F238E27FC236}">
                <a16:creationId xmlns:a16="http://schemas.microsoft.com/office/drawing/2014/main" id="{A7180A60-0907-79F9-259C-12BE06C91E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9FB61-8F5F-06A7-7E26-23620AEA6918}"/>
              </a:ext>
            </a:extLst>
          </p:cNvPr>
          <p:cNvSpPr>
            <a:spLocks noGrp="1"/>
          </p:cNvSpPr>
          <p:nvPr>
            <p:ph type="sldNum" sz="quarter" idx="12"/>
          </p:nvPr>
        </p:nvSpPr>
        <p:spPr/>
        <p:txBody>
          <a:bodyPr/>
          <a:lstStyle/>
          <a:p>
            <a:fld id="{CD9402E9-DAE9-1741-8743-AAF809763F91}" type="slidenum">
              <a:rPr lang="en-US" smtClean="0"/>
              <a:t>‹#›</a:t>
            </a:fld>
            <a:endParaRPr lang="en-US"/>
          </a:p>
        </p:txBody>
      </p:sp>
    </p:spTree>
    <p:extLst>
      <p:ext uri="{BB962C8B-B14F-4D97-AF65-F5344CB8AC3E}">
        <p14:creationId xmlns:p14="http://schemas.microsoft.com/office/powerpoint/2010/main" val="2491084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7FD6C5-175B-07BF-0B97-92548115B2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84FFBF-EA71-D0B7-13B3-4F4ED36558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2859E0-C66E-5545-3169-D30CDDBE5542}"/>
              </a:ext>
            </a:extLst>
          </p:cNvPr>
          <p:cNvSpPr>
            <a:spLocks noGrp="1"/>
          </p:cNvSpPr>
          <p:nvPr>
            <p:ph type="dt" sz="half" idx="10"/>
          </p:nvPr>
        </p:nvSpPr>
        <p:spPr/>
        <p:txBody>
          <a:bodyPr/>
          <a:lstStyle/>
          <a:p>
            <a:fld id="{55D3C8F8-BC10-1047-8901-A4F158E1E541}" type="datetimeFigureOut">
              <a:rPr lang="en-US" smtClean="0"/>
              <a:t>8/22/23</a:t>
            </a:fld>
            <a:endParaRPr lang="en-US"/>
          </a:p>
        </p:txBody>
      </p:sp>
      <p:sp>
        <p:nvSpPr>
          <p:cNvPr id="5" name="Footer Placeholder 4">
            <a:extLst>
              <a:ext uri="{FF2B5EF4-FFF2-40B4-BE49-F238E27FC236}">
                <a16:creationId xmlns:a16="http://schemas.microsoft.com/office/drawing/2014/main" id="{45ED7627-6327-E352-F1E7-6D2DA37943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6D24A0-3AA4-7AF4-F0C0-74F4637A524C}"/>
              </a:ext>
            </a:extLst>
          </p:cNvPr>
          <p:cNvSpPr>
            <a:spLocks noGrp="1"/>
          </p:cNvSpPr>
          <p:nvPr>
            <p:ph type="sldNum" sz="quarter" idx="12"/>
          </p:nvPr>
        </p:nvSpPr>
        <p:spPr/>
        <p:txBody>
          <a:bodyPr/>
          <a:lstStyle/>
          <a:p>
            <a:fld id="{CD9402E9-DAE9-1741-8743-AAF809763F91}" type="slidenum">
              <a:rPr lang="en-US" smtClean="0"/>
              <a:t>‹#›</a:t>
            </a:fld>
            <a:endParaRPr lang="en-US"/>
          </a:p>
        </p:txBody>
      </p:sp>
    </p:spTree>
    <p:extLst>
      <p:ext uri="{BB962C8B-B14F-4D97-AF65-F5344CB8AC3E}">
        <p14:creationId xmlns:p14="http://schemas.microsoft.com/office/powerpoint/2010/main" val="1901267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248E6-A585-12A7-D91D-718CE27E2E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DF8E98-B5EF-523C-FCDF-A2691CD837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927A87-D030-6057-26C6-E7C6885DC8A9}"/>
              </a:ext>
            </a:extLst>
          </p:cNvPr>
          <p:cNvSpPr>
            <a:spLocks noGrp="1"/>
          </p:cNvSpPr>
          <p:nvPr>
            <p:ph type="dt" sz="half" idx="10"/>
          </p:nvPr>
        </p:nvSpPr>
        <p:spPr/>
        <p:txBody>
          <a:bodyPr/>
          <a:lstStyle/>
          <a:p>
            <a:fld id="{55D3C8F8-BC10-1047-8901-A4F158E1E541}" type="datetimeFigureOut">
              <a:rPr lang="en-US" smtClean="0"/>
              <a:t>8/22/23</a:t>
            </a:fld>
            <a:endParaRPr lang="en-US"/>
          </a:p>
        </p:txBody>
      </p:sp>
      <p:sp>
        <p:nvSpPr>
          <p:cNvPr id="5" name="Footer Placeholder 4">
            <a:extLst>
              <a:ext uri="{FF2B5EF4-FFF2-40B4-BE49-F238E27FC236}">
                <a16:creationId xmlns:a16="http://schemas.microsoft.com/office/drawing/2014/main" id="{6EE9265A-3479-ADE5-E14E-CE7CEDC56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1444B5-8B86-2D09-4400-B26084C6C40E}"/>
              </a:ext>
            </a:extLst>
          </p:cNvPr>
          <p:cNvSpPr>
            <a:spLocks noGrp="1"/>
          </p:cNvSpPr>
          <p:nvPr>
            <p:ph type="sldNum" sz="quarter" idx="12"/>
          </p:nvPr>
        </p:nvSpPr>
        <p:spPr/>
        <p:txBody>
          <a:bodyPr/>
          <a:lstStyle/>
          <a:p>
            <a:fld id="{CD9402E9-DAE9-1741-8743-AAF809763F91}" type="slidenum">
              <a:rPr lang="en-US" smtClean="0"/>
              <a:t>‹#›</a:t>
            </a:fld>
            <a:endParaRPr lang="en-US"/>
          </a:p>
        </p:txBody>
      </p:sp>
    </p:spTree>
    <p:extLst>
      <p:ext uri="{BB962C8B-B14F-4D97-AF65-F5344CB8AC3E}">
        <p14:creationId xmlns:p14="http://schemas.microsoft.com/office/powerpoint/2010/main" val="2338150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0DB69-DCFA-9825-DB13-126604BAF7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A48F1E-78E5-7CB3-3F80-49800E5406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547B4A-B020-F8A4-E9F9-63DAC319623F}"/>
              </a:ext>
            </a:extLst>
          </p:cNvPr>
          <p:cNvSpPr>
            <a:spLocks noGrp="1"/>
          </p:cNvSpPr>
          <p:nvPr>
            <p:ph type="dt" sz="half" idx="10"/>
          </p:nvPr>
        </p:nvSpPr>
        <p:spPr/>
        <p:txBody>
          <a:bodyPr/>
          <a:lstStyle/>
          <a:p>
            <a:fld id="{55D3C8F8-BC10-1047-8901-A4F158E1E541}" type="datetimeFigureOut">
              <a:rPr lang="en-US" smtClean="0"/>
              <a:t>8/22/23</a:t>
            </a:fld>
            <a:endParaRPr lang="en-US"/>
          </a:p>
        </p:txBody>
      </p:sp>
      <p:sp>
        <p:nvSpPr>
          <p:cNvPr id="5" name="Footer Placeholder 4">
            <a:extLst>
              <a:ext uri="{FF2B5EF4-FFF2-40B4-BE49-F238E27FC236}">
                <a16:creationId xmlns:a16="http://schemas.microsoft.com/office/drawing/2014/main" id="{F9DCB8D3-0F21-7421-BB2E-CDA3A29241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41D7A-8E02-B4A4-C136-1D9E0002988F}"/>
              </a:ext>
            </a:extLst>
          </p:cNvPr>
          <p:cNvSpPr>
            <a:spLocks noGrp="1"/>
          </p:cNvSpPr>
          <p:nvPr>
            <p:ph type="sldNum" sz="quarter" idx="12"/>
          </p:nvPr>
        </p:nvSpPr>
        <p:spPr/>
        <p:txBody>
          <a:bodyPr/>
          <a:lstStyle/>
          <a:p>
            <a:fld id="{CD9402E9-DAE9-1741-8743-AAF809763F91}" type="slidenum">
              <a:rPr lang="en-US" smtClean="0"/>
              <a:t>‹#›</a:t>
            </a:fld>
            <a:endParaRPr lang="en-US"/>
          </a:p>
        </p:txBody>
      </p:sp>
    </p:spTree>
    <p:extLst>
      <p:ext uri="{BB962C8B-B14F-4D97-AF65-F5344CB8AC3E}">
        <p14:creationId xmlns:p14="http://schemas.microsoft.com/office/powerpoint/2010/main" val="961454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BD760-5AE7-3A64-19B9-F3B9090744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06EF6D-10FA-0835-1CF7-FC46758B09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D8694B-C944-B8C8-FB51-95E898477B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07FBD4-85B6-68D9-8964-8A016CA0ED69}"/>
              </a:ext>
            </a:extLst>
          </p:cNvPr>
          <p:cNvSpPr>
            <a:spLocks noGrp="1"/>
          </p:cNvSpPr>
          <p:nvPr>
            <p:ph type="dt" sz="half" idx="10"/>
          </p:nvPr>
        </p:nvSpPr>
        <p:spPr/>
        <p:txBody>
          <a:bodyPr/>
          <a:lstStyle/>
          <a:p>
            <a:fld id="{55D3C8F8-BC10-1047-8901-A4F158E1E541}" type="datetimeFigureOut">
              <a:rPr lang="en-US" smtClean="0"/>
              <a:t>8/22/23</a:t>
            </a:fld>
            <a:endParaRPr lang="en-US"/>
          </a:p>
        </p:txBody>
      </p:sp>
      <p:sp>
        <p:nvSpPr>
          <p:cNvPr id="6" name="Footer Placeholder 5">
            <a:extLst>
              <a:ext uri="{FF2B5EF4-FFF2-40B4-BE49-F238E27FC236}">
                <a16:creationId xmlns:a16="http://schemas.microsoft.com/office/drawing/2014/main" id="{731ED19F-306D-3D06-3393-41A1A4F914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BCDB9C-107F-60B6-3D5C-CE98A8BB6E71}"/>
              </a:ext>
            </a:extLst>
          </p:cNvPr>
          <p:cNvSpPr>
            <a:spLocks noGrp="1"/>
          </p:cNvSpPr>
          <p:nvPr>
            <p:ph type="sldNum" sz="quarter" idx="12"/>
          </p:nvPr>
        </p:nvSpPr>
        <p:spPr/>
        <p:txBody>
          <a:bodyPr/>
          <a:lstStyle/>
          <a:p>
            <a:fld id="{CD9402E9-DAE9-1741-8743-AAF809763F91}" type="slidenum">
              <a:rPr lang="en-US" smtClean="0"/>
              <a:t>‹#›</a:t>
            </a:fld>
            <a:endParaRPr lang="en-US"/>
          </a:p>
        </p:txBody>
      </p:sp>
    </p:spTree>
    <p:extLst>
      <p:ext uri="{BB962C8B-B14F-4D97-AF65-F5344CB8AC3E}">
        <p14:creationId xmlns:p14="http://schemas.microsoft.com/office/powerpoint/2010/main" val="660808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0E13D-7E64-613F-0590-9C61B3C92D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524CCC-7A79-C51D-2FDB-E63346F91C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085F8F-966F-820A-56FF-9223C09399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2E3EFA-DC37-25E0-583E-B59306645B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259F69-2BE9-F4FD-64DF-3E0B779AB1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9A7CF9-B10A-32D6-800E-BC0C1E38461A}"/>
              </a:ext>
            </a:extLst>
          </p:cNvPr>
          <p:cNvSpPr>
            <a:spLocks noGrp="1"/>
          </p:cNvSpPr>
          <p:nvPr>
            <p:ph type="dt" sz="half" idx="10"/>
          </p:nvPr>
        </p:nvSpPr>
        <p:spPr/>
        <p:txBody>
          <a:bodyPr/>
          <a:lstStyle/>
          <a:p>
            <a:fld id="{55D3C8F8-BC10-1047-8901-A4F158E1E541}" type="datetimeFigureOut">
              <a:rPr lang="en-US" smtClean="0"/>
              <a:t>8/22/23</a:t>
            </a:fld>
            <a:endParaRPr lang="en-US"/>
          </a:p>
        </p:txBody>
      </p:sp>
      <p:sp>
        <p:nvSpPr>
          <p:cNvPr id="8" name="Footer Placeholder 7">
            <a:extLst>
              <a:ext uri="{FF2B5EF4-FFF2-40B4-BE49-F238E27FC236}">
                <a16:creationId xmlns:a16="http://schemas.microsoft.com/office/drawing/2014/main" id="{4142122B-D7B2-8B8B-D442-21C83241ED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492326-B513-BFDF-D70B-E8AC6EC92C1A}"/>
              </a:ext>
            </a:extLst>
          </p:cNvPr>
          <p:cNvSpPr>
            <a:spLocks noGrp="1"/>
          </p:cNvSpPr>
          <p:nvPr>
            <p:ph type="sldNum" sz="quarter" idx="12"/>
          </p:nvPr>
        </p:nvSpPr>
        <p:spPr/>
        <p:txBody>
          <a:bodyPr/>
          <a:lstStyle/>
          <a:p>
            <a:fld id="{CD9402E9-DAE9-1741-8743-AAF809763F91}" type="slidenum">
              <a:rPr lang="en-US" smtClean="0"/>
              <a:t>‹#›</a:t>
            </a:fld>
            <a:endParaRPr lang="en-US"/>
          </a:p>
        </p:txBody>
      </p:sp>
    </p:spTree>
    <p:extLst>
      <p:ext uri="{BB962C8B-B14F-4D97-AF65-F5344CB8AC3E}">
        <p14:creationId xmlns:p14="http://schemas.microsoft.com/office/powerpoint/2010/main" val="150188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B8CB5-BEC4-73E7-DAB2-731456D041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5A47D2-5B05-390E-01D3-AA69CE1BEBA8}"/>
              </a:ext>
            </a:extLst>
          </p:cNvPr>
          <p:cNvSpPr>
            <a:spLocks noGrp="1"/>
          </p:cNvSpPr>
          <p:nvPr>
            <p:ph type="dt" sz="half" idx="10"/>
          </p:nvPr>
        </p:nvSpPr>
        <p:spPr/>
        <p:txBody>
          <a:bodyPr/>
          <a:lstStyle/>
          <a:p>
            <a:fld id="{55D3C8F8-BC10-1047-8901-A4F158E1E541}" type="datetimeFigureOut">
              <a:rPr lang="en-US" smtClean="0"/>
              <a:t>8/22/23</a:t>
            </a:fld>
            <a:endParaRPr lang="en-US"/>
          </a:p>
        </p:txBody>
      </p:sp>
      <p:sp>
        <p:nvSpPr>
          <p:cNvPr id="4" name="Footer Placeholder 3">
            <a:extLst>
              <a:ext uri="{FF2B5EF4-FFF2-40B4-BE49-F238E27FC236}">
                <a16:creationId xmlns:a16="http://schemas.microsoft.com/office/drawing/2014/main" id="{211868AD-B7E9-9C50-2D95-C00C34EAAA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D5922B-38D1-31F5-E0C4-43DF666242AF}"/>
              </a:ext>
            </a:extLst>
          </p:cNvPr>
          <p:cNvSpPr>
            <a:spLocks noGrp="1"/>
          </p:cNvSpPr>
          <p:nvPr>
            <p:ph type="sldNum" sz="quarter" idx="12"/>
          </p:nvPr>
        </p:nvSpPr>
        <p:spPr/>
        <p:txBody>
          <a:bodyPr/>
          <a:lstStyle/>
          <a:p>
            <a:fld id="{CD9402E9-DAE9-1741-8743-AAF809763F91}" type="slidenum">
              <a:rPr lang="en-US" smtClean="0"/>
              <a:t>‹#›</a:t>
            </a:fld>
            <a:endParaRPr lang="en-US"/>
          </a:p>
        </p:txBody>
      </p:sp>
    </p:spTree>
    <p:extLst>
      <p:ext uri="{BB962C8B-B14F-4D97-AF65-F5344CB8AC3E}">
        <p14:creationId xmlns:p14="http://schemas.microsoft.com/office/powerpoint/2010/main" val="3222333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CFB2C7-5961-ADE1-5B97-F08F295500B7}"/>
              </a:ext>
            </a:extLst>
          </p:cNvPr>
          <p:cNvSpPr>
            <a:spLocks noGrp="1"/>
          </p:cNvSpPr>
          <p:nvPr>
            <p:ph type="dt" sz="half" idx="10"/>
          </p:nvPr>
        </p:nvSpPr>
        <p:spPr/>
        <p:txBody>
          <a:bodyPr/>
          <a:lstStyle/>
          <a:p>
            <a:fld id="{55D3C8F8-BC10-1047-8901-A4F158E1E541}" type="datetimeFigureOut">
              <a:rPr lang="en-US" smtClean="0"/>
              <a:t>8/22/23</a:t>
            </a:fld>
            <a:endParaRPr lang="en-US"/>
          </a:p>
        </p:txBody>
      </p:sp>
      <p:sp>
        <p:nvSpPr>
          <p:cNvPr id="3" name="Footer Placeholder 2">
            <a:extLst>
              <a:ext uri="{FF2B5EF4-FFF2-40B4-BE49-F238E27FC236}">
                <a16:creationId xmlns:a16="http://schemas.microsoft.com/office/drawing/2014/main" id="{F0CFEC03-785B-72E9-F638-B3592E229D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952A28-0297-4887-6EE3-3069DFCBC5E4}"/>
              </a:ext>
            </a:extLst>
          </p:cNvPr>
          <p:cNvSpPr>
            <a:spLocks noGrp="1"/>
          </p:cNvSpPr>
          <p:nvPr>
            <p:ph type="sldNum" sz="quarter" idx="12"/>
          </p:nvPr>
        </p:nvSpPr>
        <p:spPr/>
        <p:txBody>
          <a:bodyPr/>
          <a:lstStyle/>
          <a:p>
            <a:fld id="{CD9402E9-DAE9-1741-8743-AAF809763F91}" type="slidenum">
              <a:rPr lang="en-US" smtClean="0"/>
              <a:t>‹#›</a:t>
            </a:fld>
            <a:endParaRPr lang="en-US"/>
          </a:p>
        </p:txBody>
      </p:sp>
    </p:spTree>
    <p:extLst>
      <p:ext uri="{BB962C8B-B14F-4D97-AF65-F5344CB8AC3E}">
        <p14:creationId xmlns:p14="http://schemas.microsoft.com/office/powerpoint/2010/main" val="1083911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AF89B-3112-A625-31BA-AC1BDDA3FB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356B92-D4A9-0939-73F9-D3EF607B27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F37F4B-2C13-6BA7-B127-EB8571D740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2AC085-3168-327D-9766-38FBB351D198}"/>
              </a:ext>
            </a:extLst>
          </p:cNvPr>
          <p:cNvSpPr>
            <a:spLocks noGrp="1"/>
          </p:cNvSpPr>
          <p:nvPr>
            <p:ph type="dt" sz="half" idx="10"/>
          </p:nvPr>
        </p:nvSpPr>
        <p:spPr/>
        <p:txBody>
          <a:bodyPr/>
          <a:lstStyle/>
          <a:p>
            <a:fld id="{55D3C8F8-BC10-1047-8901-A4F158E1E541}" type="datetimeFigureOut">
              <a:rPr lang="en-US" smtClean="0"/>
              <a:t>8/22/23</a:t>
            </a:fld>
            <a:endParaRPr lang="en-US"/>
          </a:p>
        </p:txBody>
      </p:sp>
      <p:sp>
        <p:nvSpPr>
          <p:cNvPr id="6" name="Footer Placeholder 5">
            <a:extLst>
              <a:ext uri="{FF2B5EF4-FFF2-40B4-BE49-F238E27FC236}">
                <a16:creationId xmlns:a16="http://schemas.microsoft.com/office/drawing/2014/main" id="{F52B43EC-92FC-2D7C-A472-F25CEEAE5D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F623B1-EB8A-A9A6-A171-6C5B5E404F21}"/>
              </a:ext>
            </a:extLst>
          </p:cNvPr>
          <p:cNvSpPr>
            <a:spLocks noGrp="1"/>
          </p:cNvSpPr>
          <p:nvPr>
            <p:ph type="sldNum" sz="quarter" idx="12"/>
          </p:nvPr>
        </p:nvSpPr>
        <p:spPr/>
        <p:txBody>
          <a:bodyPr/>
          <a:lstStyle/>
          <a:p>
            <a:fld id="{CD9402E9-DAE9-1741-8743-AAF809763F91}" type="slidenum">
              <a:rPr lang="en-US" smtClean="0"/>
              <a:t>‹#›</a:t>
            </a:fld>
            <a:endParaRPr lang="en-US"/>
          </a:p>
        </p:txBody>
      </p:sp>
    </p:spTree>
    <p:extLst>
      <p:ext uri="{BB962C8B-B14F-4D97-AF65-F5344CB8AC3E}">
        <p14:creationId xmlns:p14="http://schemas.microsoft.com/office/powerpoint/2010/main" val="3245229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83DCE-F23F-A39B-88BE-A9A090C284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241D40-D5B3-7653-A02C-8BD4D4BB75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C18529-8C13-6955-A80A-FE747908C1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D4741B-75EE-A51A-6EA2-C5CEC531BC6F}"/>
              </a:ext>
            </a:extLst>
          </p:cNvPr>
          <p:cNvSpPr>
            <a:spLocks noGrp="1"/>
          </p:cNvSpPr>
          <p:nvPr>
            <p:ph type="dt" sz="half" idx="10"/>
          </p:nvPr>
        </p:nvSpPr>
        <p:spPr/>
        <p:txBody>
          <a:bodyPr/>
          <a:lstStyle/>
          <a:p>
            <a:fld id="{55D3C8F8-BC10-1047-8901-A4F158E1E541}" type="datetimeFigureOut">
              <a:rPr lang="en-US" smtClean="0"/>
              <a:t>8/22/23</a:t>
            </a:fld>
            <a:endParaRPr lang="en-US"/>
          </a:p>
        </p:txBody>
      </p:sp>
      <p:sp>
        <p:nvSpPr>
          <p:cNvPr id="6" name="Footer Placeholder 5">
            <a:extLst>
              <a:ext uri="{FF2B5EF4-FFF2-40B4-BE49-F238E27FC236}">
                <a16:creationId xmlns:a16="http://schemas.microsoft.com/office/drawing/2014/main" id="{A899ECCE-B441-9429-AFAD-56A343F73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DC2B1B-693E-E7A6-4AFB-E5EA293EAA86}"/>
              </a:ext>
            </a:extLst>
          </p:cNvPr>
          <p:cNvSpPr>
            <a:spLocks noGrp="1"/>
          </p:cNvSpPr>
          <p:nvPr>
            <p:ph type="sldNum" sz="quarter" idx="12"/>
          </p:nvPr>
        </p:nvSpPr>
        <p:spPr/>
        <p:txBody>
          <a:bodyPr/>
          <a:lstStyle/>
          <a:p>
            <a:fld id="{CD9402E9-DAE9-1741-8743-AAF809763F91}" type="slidenum">
              <a:rPr lang="en-US" smtClean="0"/>
              <a:t>‹#›</a:t>
            </a:fld>
            <a:endParaRPr lang="en-US"/>
          </a:p>
        </p:txBody>
      </p:sp>
    </p:spTree>
    <p:extLst>
      <p:ext uri="{BB962C8B-B14F-4D97-AF65-F5344CB8AC3E}">
        <p14:creationId xmlns:p14="http://schemas.microsoft.com/office/powerpoint/2010/main" val="3380550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CB8F08-A141-379C-278D-AB73089D77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061264-AB32-4601-BAA8-4584CB56D7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0E2A03-F66D-94D8-8BE3-A5D17828ED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D3C8F8-BC10-1047-8901-A4F158E1E541}" type="datetimeFigureOut">
              <a:rPr lang="en-US" smtClean="0"/>
              <a:t>8/22/23</a:t>
            </a:fld>
            <a:endParaRPr lang="en-US"/>
          </a:p>
        </p:txBody>
      </p:sp>
      <p:sp>
        <p:nvSpPr>
          <p:cNvPr id="5" name="Footer Placeholder 4">
            <a:extLst>
              <a:ext uri="{FF2B5EF4-FFF2-40B4-BE49-F238E27FC236}">
                <a16:creationId xmlns:a16="http://schemas.microsoft.com/office/drawing/2014/main" id="{56ABA9F5-0390-8C0B-76B9-961BF182C8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5E9564-3608-946C-45D5-82E9641EF3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402E9-DAE9-1741-8743-AAF809763F91}" type="slidenum">
              <a:rPr lang="en-US" smtClean="0"/>
              <a:t>‹#›</a:t>
            </a:fld>
            <a:endParaRPr lang="en-US"/>
          </a:p>
        </p:txBody>
      </p:sp>
    </p:spTree>
    <p:extLst>
      <p:ext uri="{BB962C8B-B14F-4D97-AF65-F5344CB8AC3E}">
        <p14:creationId xmlns:p14="http://schemas.microsoft.com/office/powerpoint/2010/main" val="254842808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deltax.jpl.nasa.gov/"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s://deltax.jpl.nasa.gov/" TargetMode="Externa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hyperlink" Target="https://deltax.jpl.nasa.gov/" TargetMode="Externa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hyperlink" Target="https://deltax.jpl.nasa.gov/" TargetMode="Externa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hyperlink" Target="https://deltax.jpl.nasa.gov/" TargetMode="Externa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gif"/><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s://deltax.jpl.nasa.gov/"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3.emf"/><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2.png"/><Relationship Id="rId7"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hyperlink" Target="https://deltax.jpl.nasa.gov/" TargetMode="Externa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hyperlink" Target="https://deltax.jpl.nasa.gov/" TargetMode="Externa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4A8084-38DD-A23E-CD12-2240E151C537}"/>
              </a:ext>
            </a:extLst>
          </p:cNvPr>
          <p:cNvPicPr>
            <a:picLocks noChangeAspect="1"/>
          </p:cNvPicPr>
          <p:nvPr/>
        </p:nvPicPr>
        <p:blipFill rotWithShape="1">
          <a:blip r:embed="rId3" cstate="screen">
            <a:alphaModFix amt="20000"/>
            <a:extLst>
              <a:ext uri="{28A0092B-C50C-407E-A947-70E740481C1C}">
                <a14:useLocalDpi xmlns:a14="http://schemas.microsoft.com/office/drawing/2010/main"/>
              </a:ext>
            </a:extLst>
          </a:blip>
          <a:srcRect/>
          <a:stretch/>
        </p:blipFill>
        <p:spPr>
          <a:xfrm>
            <a:off x="3043511" y="36426"/>
            <a:ext cx="9148489" cy="6821574"/>
          </a:xfrm>
          <a:prstGeom prst="rect">
            <a:avLst/>
          </a:prstGeom>
        </p:spPr>
      </p:pic>
      <p:sp>
        <p:nvSpPr>
          <p:cNvPr id="3" name="TextBox 2">
            <a:extLst>
              <a:ext uri="{FF2B5EF4-FFF2-40B4-BE49-F238E27FC236}">
                <a16:creationId xmlns:a16="http://schemas.microsoft.com/office/drawing/2014/main" id="{37C8F53A-3EC5-2146-DB3F-051BFA7AB3EA}"/>
              </a:ext>
            </a:extLst>
          </p:cNvPr>
          <p:cNvSpPr txBox="1"/>
          <p:nvPr/>
        </p:nvSpPr>
        <p:spPr>
          <a:xfrm>
            <a:off x="399869" y="1819935"/>
            <a:ext cx="5045251" cy="3724096"/>
          </a:xfrm>
          <a:prstGeom prst="rect">
            <a:avLst/>
          </a:prstGeom>
          <a:noFill/>
        </p:spPr>
        <p:txBody>
          <a:bodyPr wrap="square">
            <a:spAutoFit/>
          </a:bodyPr>
          <a:lstStyle/>
          <a:p>
            <a:pPr algn="ctr"/>
            <a:r>
              <a:rPr lang="en-US" sz="2800" b="1" i="0" u="none" strike="noStrike" dirty="0">
                <a:effectLst/>
                <a:latin typeface="Roboto" panose="02000000000000000000" pitchFamily="2" charset="0"/>
              </a:rPr>
              <a:t>Delta-X</a:t>
            </a:r>
            <a:r>
              <a:rPr lang="en-US" sz="2800" b="1" dirty="0">
                <a:latin typeface="Roboto" panose="02000000000000000000" pitchFamily="2" charset="0"/>
              </a:rPr>
              <a:t> Applications Workshop 2022</a:t>
            </a:r>
            <a:endParaRPr lang="en-US" sz="1600" b="1" dirty="0">
              <a:latin typeface="Roboto" panose="02000000000000000000" pitchFamily="2" charset="0"/>
            </a:endParaRPr>
          </a:p>
          <a:p>
            <a:pPr algn="ctr"/>
            <a:endParaRPr lang="en-US" sz="1600" i="1" dirty="0">
              <a:latin typeface="Roboto" panose="02000000000000000000" pitchFamily="2" charset="0"/>
            </a:endParaRPr>
          </a:p>
          <a:p>
            <a:pPr algn="ctr"/>
            <a:endParaRPr lang="en-US" sz="2400" b="1" i="1" dirty="0">
              <a:latin typeface="Roboto" panose="02000000000000000000" pitchFamily="2" charset="0"/>
            </a:endParaRPr>
          </a:p>
          <a:p>
            <a:pPr algn="ctr"/>
            <a:r>
              <a:rPr lang="en-US" sz="2400" b="1" i="1" dirty="0">
                <a:latin typeface="Roboto" panose="02000000000000000000" pitchFamily="2" charset="0"/>
              </a:rPr>
              <a:t>Take Aways &amp; Lessons Learned</a:t>
            </a:r>
          </a:p>
          <a:p>
            <a:pPr algn="ctr"/>
            <a:endParaRPr lang="en-US" sz="2400" i="1" dirty="0">
              <a:latin typeface="Roboto" panose="02000000000000000000" pitchFamily="2" charset="0"/>
            </a:endParaRPr>
          </a:p>
          <a:p>
            <a:pPr algn="ctr"/>
            <a:endParaRPr lang="en-US" sz="2400" i="1" dirty="0">
              <a:latin typeface="Roboto" panose="02000000000000000000" pitchFamily="2" charset="0"/>
            </a:endParaRPr>
          </a:p>
          <a:p>
            <a:pPr algn="ctr"/>
            <a:r>
              <a:rPr lang="en-US" sz="2400" i="1" dirty="0">
                <a:latin typeface="Roboto" panose="02000000000000000000" pitchFamily="2" charset="0"/>
              </a:rPr>
              <a:t>Cathleen Jones (JPL)</a:t>
            </a:r>
          </a:p>
          <a:p>
            <a:pPr algn="ctr"/>
            <a:endParaRPr lang="en-US" sz="2400" i="1" dirty="0">
              <a:latin typeface="Roboto" panose="02000000000000000000" pitchFamily="2" charset="0"/>
            </a:endParaRPr>
          </a:p>
          <a:p>
            <a:pPr algn="ctr"/>
            <a:endParaRPr lang="en-US" sz="2000" i="1" dirty="0"/>
          </a:p>
        </p:txBody>
      </p:sp>
      <p:grpSp>
        <p:nvGrpSpPr>
          <p:cNvPr id="8" name="Group 7">
            <a:extLst>
              <a:ext uri="{FF2B5EF4-FFF2-40B4-BE49-F238E27FC236}">
                <a16:creationId xmlns:a16="http://schemas.microsoft.com/office/drawing/2014/main" id="{3B61F376-F9E7-7987-B5FC-6C01FAB28917}"/>
              </a:ext>
            </a:extLst>
          </p:cNvPr>
          <p:cNvGrpSpPr>
            <a:grpSpLocks noChangeAspect="1"/>
          </p:cNvGrpSpPr>
          <p:nvPr/>
        </p:nvGrpSpPr>
        <p:grpSpPr>
          <a:xfrm>
            <a:off x="2236695" y="217099"/>
            <a:ext cx="1371600" cy="1371600"/>
            <a:chOff x="874207" y="2413610"/>
            <a:chExt cx="3091026" cy="2986900"/>
          </a:xfrm>
        </p:grpSpPr>
        <p:sp>
          <p:nvSpPr>
            <p:cNvPr id="9" name="Oval 8">
              <a:extLst>
                <a:ext uri="{FF2B5EF4-FFF2-40B4-BE49-F238E27FC236}">
                  <a16:creationId xmlns:a16="http://schemas.microsoft.com/office/drawing/2014/main" id="{AE51AF41-9E6D-3EE8-2798-A4747136132A}"/>
                </a:ext>
              </a:extLst>
            </p:cNvPr>
            <p:cNvSpPr/>
            <p:nvPr/>
          </p:nvSpPr>
          <p:spPr>
            <a:xfrm>
              <a:off x="874207" y="2413610"/>
              <a:ext cx="3091026" cy="298690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1027DA47-6E9C-5F6A-117C-C01A27C839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82995" y="2890355"/>
              <a:ext cx="2285120" cy="1892662"/>
            </a:xfrm>
            <a:prstGeom prst="rect">
              <a:avLst/>
            </a:prstGeom>
          </p:spPr>
        </p:pic>
      </p:grpSp>
      <p:pic>
        <p:nvPicPr>
          <p:cNvPr id="11" name="Picture 10">
            <a:extLst>
              <a:ext uri="{FF2B5EF4-FFF2-40B4-BE49-F238E27FC236}">
                <a16:creationId xmlns:a16="http://schemas.microsoft.com/office/drawing/2014/main" id="{6CAAA747-264F-F301-69C9-E1F1AB84072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916283" y="6232422"/>
            <a:ext cx="2254455" cy="527579"/>
          </a:xfrm>
          <a:prstGeom prst="rect">
            <a:avLst/>
          </a:prstGeom>
        </p:spPr>
      </p:pic>
      <p:sp>
        <p:nvSpPr>
          <p:cNvPr id="12" name="TextBox 11">
            <a:extLst>
              <a:ext uri="{FF2B5EF4-FFF2-40B4-BE49-F238E27FC236}">
                <a16:creationId xmlns:a16="http://schemas.microsoft.com/office/drawing/2014/main" id="{778F2E0A-A84A-1887-D4A1-3FE7AEDA5441}"/>
              </a:ext>
            </a:extLst>
          </p:cNvPr>
          <p:cNvSpPr txBox="1"/>
          <p:nvPr/>
        </p:nvSpPr>
        <p:spPr>
          <a:xfrm>
            <a:off x="6884777" y="6596390"/>
            <a:ext cx="4955203" cy="261610"/>
          </a:xfrm>
          <a:prstGeom prst="rect">
            <a:avLst/>
          </a:prstGeom>
          <a:noFill/>
        </p:spPr>
        <p:txBody>
          <a:bodyPr wrap="none" rtlCol="0">
            <a:spAutoFit/>
          </a:bodyPr>
          <a:lstStyle/>
          <a:p>
            <a:pPr defTabSz="914400" eaLnBrk="0" hangingPunct="0"/>
            <a:r>
              <a:rPr lang="en-US" sz="1100" i="1" dirty="0">
                <a:latin typeface="Times" pitchFamily="-97" charset="0"/>
                <a:ea typeface="ＭＳ Ｐゴシック" pitchFamily="-97" charset="-128"/>
                <a:cs typeface="ＭＳ Ｐゴシック" pitchFamily="-97" charset="-128"/>
              </a:rPr>
              <a:t>© 2023 California Institute of Technology.  Government sponsorship acknowledged.</a:t>
            </a:r>
          </a:p>
        </p:txBody>
      </p:sp>
      <p:cxnSp>
        <p:nvCxnSpPr>
          <p:cNvPr id="5" name="Straight Connector 4">
            <a:extLst>
              <a:ext uri="{FF2B5EF4-FFF2-40B4-BE49-F238E27FC236}">
                <a16:creationId xmlns:a16="http://schemas.microsoft.com/office/drawing/2014/main" id="{EDB2BAAC-3B55-1BBB-2C10-CC622ED0BC9E}"/>
              </a:ext>
            </a:extLst>
          </p:cNvPr>
          <p:cNvCxnSpPr>
            <a:cxnSpLocks/>
          </p:cNvCxnSpPr>
          <p:nvPr/>
        </p:nvCxnSpPr>
        <p:spPr>
          <a:xfrm>
            <a:off x="5812971" y="36425"/>
            <a:ext cx="104503" cy="6785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089A943-ADE2-85FA-C26C-9F8DC8D3CFCF}"/>
              </a:ext>
            </a:extLst>
          </p:cNvPr>
          <p:cNvSpPr txBox="1"/>
          <p:nvPr/>
        </p:nvSpPr>
        <p:spPr>
          <a:xfrm>
            <a:off x="6468111" y="801686"/>
            <a:ext cx="5173252" cy="2862322"/>
          </a:xfrm>
          <a:prstGeom prst="rect">
            <a:avLst/>
          </a:prstGeom>
          <a:noFill/>
        </p:spPr>
        <p:txBody>
          <a:bodyPr wrap="square" rtlCol="0">
            <a:spAutoFit/>
          </a:bodyPr>
          <a:lstStyle/>
          <a:p>
            <a:pPr algn="ctr"/>
            <a:r>
              <a:rPr lang="en-US" sz="2000" dirty="0"/>
              <a:t>MOST LARGE &amp; MEDIUM-SIZED DELTAS CANNOT GROW FAST ENOUGH TO KEEP UP WITH SEA LEVEL RISE IN THE NEXT CENTURY.</a:t>
            </a:r>
          </a:p>
          <a:p>
            <a:pPr algn="ctr"/>
            <a:endParaRPr lang="en-US" sz="2000" dirty="0"/>
          </a:p>
          <a:p>
            <a:pPr algn="ctr"/>
            <a:r>
              <a:rPr lang="en-US" sz="2000" dirty="0"/>
              <a:t>UPSTREAM DAMMING REDUCES THE SEDIMENT INFLUX FURTHER, ACCELERATING LAND LOSS.</a:t>
            </a:r>
          </a:p>
          <a:p>
            <a:pPr algn="ctr"/>
            <a:endParaRPr lang="en-US" sz="2000" dirty="0"/>
          </a:p>
          <a:p>
            <a:pPr algn="ctr"/>
            <a:r>
              <a:rPr lang="en-US" sz="2000" dirty="0"/>
              <a:t>DELTA-X STUDIES THE PROCESSES THAT CONTROL LAND LOSS &amp; LAND GAIN IN DELTAS.</a:t>
            </a:r>
          </a:p>
        </p:txBody>
      </p:sp>
      <p:pic>
        <p:nvPicPr>
          <p:cNvPr id="15" name="Picture 14" descr="A map of a river&#10;&#10;Description automatically generated">
            <a:extLst>
              <a:ext uri="{FF2B5EF4-FFF2-40B4-BE49-F238E27FC236}">
                <a16:creationId xmlns:a16="http://schemas.microsoft.com/office/drawing/2014/main" id="{7204806D-2F17-27BB-D67C-5A1835AAAEFF}"/>
              </a:ext>
            </a:extLst>
          </p:cNvPr>
          <p:cNvPicPr>
            <a:picLocks noChangeAspect="1"/>
          </p:cNvPicPr>
          <p:nvPr/>
        </p:nvPicPr>
        <p:blipFill>
          <a:blip r:embed="rId6"/>
          <a:stretch>
            <a:fillRect/>
          </a:stretch>
        </p:blipFill>
        <p:spPr>
          <a:xfrm>
            <a:off x="7951982" y="4321307"/>
            <a:ext cx="2393013" cy="1925561"/>
          </a:xfrm>
          <a:prstGeom prst="rect">
            <a:avLst/>
          </a:prstGeom>
        </p:spPr>
      </p:pic>
      <p:sp>
        <p:nvSpPr>
          <p:cNvPr id="17" name="TextBox 16">
            <a:extLst>
              <a:ext uri="{FF2B5EF4-FFF2-40B4-BE49-F238E27FC236}">
                <a16:creationId xmlns:a16="http://schemas.microsoft.com/office/drawing/2014/main" id="{C7856E84-20BD-7AD5-6D40-BEEAC324FEC0}"/>
              </a:ext>
            </a:extLst>
          </p:cNvPr>
          <p:cNvSpPr txBox="1"/>
          <p:nvPr/>
        </p:nvSpPr>
        <p:spPr>
          <a:xfrm>
            <a:off x="1257416" y="5470812"/>
            <a:ext cx="3453217" cy="369332"/>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60000"/>
                    <a:lumOff val="40000"/>
                  </a:schemeClr>
                </a:solidFill>
                <a:effectLst/>
                <a:uLnTx/>
                <a:uFillTx/>
                <a:latin typeface="Calibri"/>
                <a:ea typeface="+mj-ea"/>
                <a:cs typeface="+mj-cs"/>
                <a:hlinkClick r:id="rId7">
                  <a:extLst>
                    <a:ext uri="{A12FA001-AC4F-418D-AE19-62706E023703}">
                      <ahyp:hlinkClr xmlns:ahyp="http://schemas.microsoft.com/office/drawing/2018/hyperlinkcolor" val="tx"/>
                    </a:ext>
                  </a:extLst>
                </a:hlinkClick>
              </a:rPr>
              <a:t>https://deltax.jpl.nasa.gov</a:t>
            </a:r>
            <a:endParaRPr kumimoji="0" lang="en-US" sz="1200" b="0" i="0" u="none" strike="noStrike" kern="1200" cap="none" spc="0" normalizeH="0" baseline="0" noProof="0" dirty="0">
              <a:ln>
                <a:noFill/>
              </a:ln>
              <a:solidFill>
                <a:schemeClr val="accent6">
                  <a:lumMod val="60000"/>
                  <a:lumOff val="40000"/>
                </a:schemeClr>
              </a:solidFill>
              <a:effectLst/>
              <a:uLnTx/>
              <a:uFillTx/>
              <a:latin typeface="Calibri"/>
              <a:ea typeface="+mj-ea"/>
              <a:cs typeface="+mj-cs"/>
            </a:endParaRPr>
          </a:p>
        </p:txBody>
      </p:sp>
    </p:spTree>
    <p:extLst>
      <p:ext uri="{BB962C8B-B14F-4D97-AF65-F5344CB8AC3E}">
        <p14:creationId xmlns:p14="http://schemas.microsoft.com/office/powerpoint/2010/main" val="179085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7840812-8B9A-04F6-8E21-7BAD60B78EB1}"/>
              </a:ext>
            </a:extLst>
          </p:cNvPr>
          <p:cNvGrpSpPr>
            <a:grpSpLocks noChangeAspect="1"/>
          </p:cNvGrpSpPr>
          <p:nvPr/>
        </p:nvGrpSpPr>
        <p:grpSpPr>
          <a:xfrm>
            <a:off x="267849" y="158425"/>
            <a:ext cx="1056576" cy="1056576"/>
            <a:chOff x="874207" y="2413610"/>
            <a:chExt cx="3091026" cy="2986900"/>
          </a:xfrm>
        </p:grpSpPr>
        <p:sp>
          <p:nvSpPr>
            <p:cNvPr id="13" name="Oval 12">
              <a:extLst>
                <a:ext uri="{FF2B5EF4-FFF2-40B4-BE49-F238E27FC236}">
                  <a16:creationId xmlns:a16="http://schemas.microsoft.com/office/drawing/2014/main" id="{6B76D687-3F68-92D8-19C1-8F8D279AD428}"/>
                </a:ext>
              </a:extLst>
            </p:cNvPr>
            <p:cNvSpPr/>
            <p:nvPr/>
          </p:nvSpPr>
          <p:spPr>
            <a:xfrm>
              <a:off x="874207" y="2413610"/>
              <a:ext cx="3091026" cy="298690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pic>
          <p:nvPicPr>
            <p:cNvPr id="14" name="Picture 13">
              <a:extLst>
                <a:ext uri="{FF2B5EF4-FFF2-40B4-BE49-F238E27FC236}">
                  <a16:creationId xmlns:a16="http://schemas.microsoft.com/office/drawing/2014/main" id="{6236F03A-F0F5-CDB2-C897-3E49C9241B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2995" y="2890355"/>
              <a:ext cx="2285120" cy="1892662"/>
            </a:xfrm>
            <a:prstGeom prst="rect">
              <a:avLst/>
            </a:prstGeom>
          </p:spPr>
        </p:pic>
      </p:grpSp>
      <p:pic>
        <p:nvPicPr>
          <p:cNvPr id="15" name="Picture 14">
            <a:extLst>
              <a:ext uri="{FF2B5EF4-FFF2-40B4-BE49-F238E27FC236}">
                <a16:creationId xmlns:a16="http://schemas.microsoft.com/office/drawing/2014/main" id="{B19CB7C3-9AE9-DB2D-BA4D-6091CCAA549C}"/>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731" y="111537"/>
            <a:ext cx="1441269" cy="1251072"/>
          </a:xfrm>
          <a:prstGeom prst="rect">
            <a:avLst/>
          </a:prstGeom>
          <a:noFill/>
          <a:ln w="9525">
            <a:noFill/>
            <a:miter lim="800000"/>
            <a:headEnd/>
            <a:tailEnd/>
          </a:ln>
        </p:spPr>
      </p:pic>
      <p:sp>
        <p:nvSpPr>
          <p:cNvPr id="4" name="Title 1">
            <a:extLst>
              <a:ext uri="{FF2B5EF4-FFF2-40B4-BE49-F238E27FC236}">
                <a16:creationId xmlns:a16="http://schemas.microsoft.com/office/drawing/2014/main" id="{E7B5E03D-C5FB-DDAC-AE50-BC6252AF5D08}"/>
              </a:ext>
            </a:extLst>
          </p:cNvPr>
          <p:cNvSpPr txBox="1">
            <a:spLocks/>
          </p:cNvSpPr>
          <p:nvPr/>
        </p:nvSpPr>
        <p:spPr>
          <a:xfrm>
            <a:off x="2239369" y="102970"/>
            <a:ext cx="7643308" cy="9747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effectLst/>
                <a:uLnTx/>
                <a:uFillTx/>
                <a:latin typeface="Calibri"/>
                <a:ea typeface="+mj-ea"/>
                <a:cs typeface="+mj-cs"/>
              </a:rPr>
              <a:t>DAY 2 SURVEY (</a:t>
            </a:r>
            <a:r>
              <a:rPr kumimoji="0" lang="en-US" sz="2800" b="1" i="0" u="none" strike="noStrike" kern="1200" cap="none" spc="0" normalizeH="0" baseline="0" noProof="0" dirty="0" err="1">
                <a:ln>
                  <a:noFill/>
                </a:ln>
                <a:effectLst/>
                <a:uLnTx/>
                <a:uFillTx/>
                <a:latin typeface="Calibri"/>
                <a:ea typeface="+mj-ea"/>
                <a:cs typeface="+mj-cs"/>
              </a:rPr>
              <a:t>Mentimeter</a:t>
            </a:r>
            <a:r>
              <a:rPr kumimoji="0" lang="en-US" sz="2800" b="1" i="0" u="none" strike="noStrike" kern="1200" cap="none" spc="0" normalizeH="0" baseline="0" noProof="0" dirty="0">
                <a:ln>
                  <a:noFill/>
                </a:ln>
                <a:effectLst/>
                <a:uLnTx/>
                <a:uFillTx/>
                <a:latin typeface="Calibri"/>
                <a:ea typeface="+mj-ea"/>
                <a:cs typeface="+mj-cs"/>
              </a:rPr>
              <a:t>)</a:t>
            </a:r>
            <a:endParaRPr kumimoji="0" lang="en-US" sz="1800" b="0" i="0" u="none" strike="noStrike" kern="1200" cap="none" spc="0" normalizeH="0" baseline="0" noProof="0" dirty="0">
              <a:ln>
                <a:noFill/>
              </a:ln>
              <a:effectLst/>
              <a:uLnTx/>
              <a:uFillTx/>
              <a:latin typeface="Calibri"/>
              <a:ea typeface="+mj-ea"/>
              <a:cs typeface="+mj-cs"/>
            </a:endParaRPr>
          </a:p>
        </p:txBody>
      </p:sp>
      <p:pic>
        <p:nvPicPr>
          <p:cNvPr id="3" name="Picture 2">
            <a:extLst>
              <a:ext uri="{FF2B5EF4-FFF2-40B4-BE49-F238E27FC236}">
                <a16:creationId xmlns:a16="http://schemas.microsoft.com/office/drawing/2014/main" id="{44AAE24C-FD51-E210-77FD-A59BC382D5C6}"/>
              </a:ext>
            </a:extLst>
          </p:cNvPr>
          <p:cNvPicPr>
            <a:picLocks noChangeAspect="1"/>
          </p:cNvPicPr>
          <p:nvPr/>
        </p:nvPicPr>
        <p:blipFill>
          <a:blip r:embed="rId5"/>
          <a:stretch>
            <a:fillRect/>
          </a:stretch>
        </p:blipFill>
        <p:spPr>
          <a:xfrm>
            <a:off x="1903956" y="1035707"/>
            <a:ext cx="4110177" cy="5638800"/>
          </a:xfrm>
          <a:prstGeom prst="rect">
            <a:avLst/>
          </a:prstGeom>
        </p:spPr>
      </p:pic>
      <p:pic>
        <p:nvPicPr>
          <p:cNvPr id="5" name="Picture 4">
            <a:extLst>
              <a:ext uri="{FF2B5EF4-FFF2-40B4-BE49-F238E27FC236}">
                <a16:creationId xmlns:a16="http://schemas.microsoft.com/office/drawing/2014/main" id="{868C6CB6-AFD5-0781-02B3-6D48FC2EA488}"/>
              </a:ext>
            </a:extLst>
          </p:cNvPr>
          <p:cNvPicPr>
            <a:picLocks noChangeAspect="1"/>
          </p:cNvPicPr>
          <p:nvPr/>
        </p:nvPicPr>
        <p:blipFill>
          <a:blip r:embed="rId6"/>
          <a:stretch>
            <a:fillRect/>
          </a:stretch>
        </p:blipFill>
        <p:spPr>
          <a:xfrm>
            <a:off x="6399756" y="1035706"/>
            <a:ext cx="4085897" cy="5628045"/>
          </a:xfrm>
          <a:prstGeom prst="rect">
            <a:avLst/>
          </a:prstGeom>
        </p:spPr>
      </p:pic>
    </p:spTree>
    <p:extLst>
      <p:ext uri="{BB962C8B-B14F-4D97-AF65-F5344CB8AC3E}">
        <p14:creationId xmlns:p14="http://schemas.microsoft.com/office/powerpoint/2010/main" val="456788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9CD94A-4CC7-AE3C-FA33-3D20123CBECB}"/>
              </a:ext>
            </a:extLst>
          </p:cNvPr>
          <p:cNvSpPr txBox="1">
            <a:spLocks/>
          </p:cNvSpPr>
          <p:nvPr/>
        </p:nvSpPr>
        <p:spPr>
          <a:xfrm>
            <a:off x="2274346" y="340285"/>
            <a:ext cx="7643308" cy="9747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effectLst/>
                <a:uLnTx/>
                <a:uFillTx/>
                <a:latin typeface="Calibri"/>
                <a:ea typeface="+mj-ea"/>
                <a:cs typeface="+mj-cs"/>
              </a:rPr>
              <a:t>Take Aways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Calibri"/>
              <a:ea typeface="+mj-ea"/>
              <a:cs typeface="+mj-cs"/>
            </a:endParaRPr>
          </a:p>
        </p:txBody>
      </p:sp>
      <p:grpSp>
        <p:nvGrpSpPr>
          <p:cNvPr id="12" name="Group 11">
            <a:extLst>
              <a:ext uri="{FF2B5EF4-FFF2-40B4-BE49-F238E27FC236}">
                <a16:creationId xmlns:a16="http://schemas.microsoft.com/office/drawing/2014/main" id="{67840812-8B9A-04F6-8E21-7BAD60B78EB1}"/>
              </a:ext>
            </a:extLst>
          </p:cNvPr>
          <p:cNvGrpSpPr>
            <a:grpSpLocks noChangeAspect="1"/>
          </p:cNvGrpSpPr>
          <p:nvPr/>
        </p:nvGrpSpPr>
        <p:grpSpPr>
          <a:xfrm>
            <a:off x="267849" y="158425"/>
            <a:ext cx="1056576" cy="1056576"/>
            <a:chOff x="874207" y="2413610"/>
            <a:chExt cx="3091026" cy="2986900"/>
          </a:xfrm>
        </p:grpSpPr>
        <p:sp>
          <p:nvSpPr>
            <p:cNvPr id="13" name="Oval 12">
              <a:extLst>
                <a:ext uri="{FF2B5EF4-FFF2-40B4-BE49-F238E27FC236}">
                  <a16:creationId xmlns:a16="http://schemas.microsoft.com/office/drawing/2014/main" id="{6B76D687-3F68-92D8-19C1-8F8D279AD428}"/>
                </a:ext>
              </a:extLst>
            </p:cNvPr>
            <p:cNvSpPr/>
            <p:nvPr/>
          </p:nvSpPr>
          <p:spPr>
            <a:xfrm>
              <a:off x="874207" y="2413610"/>
              <a:ext cx="3091026" cy="298690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pic>
          <p:nvPicPr>
            <p:cNvPr id="14" name="Picture 13">
              <a:extLst>
                <a:ext uri="{FF2B5EF4-FFF2-40B4-BE49-F238E27FC236}">
                  <a16:creationId xmlns:a16="http://schemas.microsoft.com/office/drawing/2014/main" id="{6236F03A-F0F5-CDB2-C897-3E49C9241B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2995" y="2890355"/>
              <a:ext cx="2285120" cy="1892662"/>
            </a:xfrm>
            <a:prstGeom prst="rect">
              <a:avLst/>
            </a:prstGeom>
          </p:spPr>
        </p:pic>
      </p:grpSp>
      <p:pic>
        <p:nvPicPr>
          <p:cNvPr id="15" name="Picture 14">
            <a:extLst>
              <a:ext uri="{FF2B5EF4-FFF2-40B4-BE49-F238E27FC236}">
                <a16:creationId xmlns:a16="http://schemas.microsoft.com/office/drawing/2014/main" id="{B19CB7C3-9AE9-DB2D-BA4D-6091CCAA549C}"/>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731" y="111537"/>
            <a:ext cx="1441269" cy="1251072"/>
          </a:xfrm>
          <a:prstGeom prst="rect">
            <a:avLst/>
          </a:prstGeom>
          <a:noFill/>
          <a:ln w="9525">
            <a:noFill/>
            <a:miter lim="800000"/>
            <a:headEnd/>
            <a:tailEnd/>
          </a:ln>
        </p:spPr>
      </p:pic>
      <p:sp>
        <p:nvSpPr>
          <p:cNvPr id="9" name="TextBox 8">
            <a:extLst>
              <a:ext uri="{FF2B5EF4-FFF2-40B4-BE49-F238E27FC236}">
                <a16:creationId xmlns:a16="http://schemas.microsoft.com/office/drawing/2014/main" id="{A7599EC9-DC28-2846-E5CF-F5FF3F8E2DF4}"/>
              </a:ext>
            </a:extLst>
          </p:cNvPr>
          <p:cNvSpPr txBox="1"/>
          <p:nvPr/>
        </p:nvSpPr>
        <p:spPr>
          <a:xfrm>
            <a:off x="796137" y="1017490"/>
            <a:ext cx="11582039" cy="5647700"/>
          </a:xfrm>
          <a:prstGeom prst="rect">
            <a:avLst/>
          </a:prstGeom>
          <a:noFill/>
        </p:spPr>
        <p:txBody>
          <a:bodyPr wrap="square">
            <a:spAutoFit/>
          </a:bodyPr>
          <a:lstStyle/>
          <a:p>
            <a:pPr lvl="1">
              <a:spcAft>
                <a:spcPts val="300"/>
              </a:spcAft>
            </a:pPr>
            <a:r>
              <a:rPr lang="en-US" sz="2400" dirty="0"/>
              <a:t>FROM SURVEY:</a:t>
            </a:r>
          </a:p>
          <a:p>
            <a:pPr lvl="1">
              <a:spcAft>
                <a:spcPts val="300"/>
              </a:spcAft>
            </a:pPr>
            <a:r>
              <a:rPr lang="en-US" sz="2400" dirty="0"/>
              <a:t>Most attendees found the material relevant and useful for their work.</a:t>
            </a:r>
          </a:p>
          <a:p>
            <a:pPr lvl="1">
              <a:spcAft>
                <a:spcPts val="300"/>
              </a:spcAft>
            </a:pPr>
            <a:r>
              <a:rPr lang="en-US" sz="2400" dirty="0"/>
              <a:t>All of the sessions were of high value to a significant portion of the attendees.</a:t>
            </a:r>
          </a:p>
          <a:p>
            <a:pPr lvl="1">
              <a:spcAft>
                <a:spcPts val="300"/>
              </a:spcAft>
            </a:pPr>
            <a:r>
              <a:rPr lang="en-US" sz="2400" dirty="0"/>
              <a:t>The pace of training sessions was about right for most attendees.</a:t>
            </a:r>
          </a:p>
          <a:p>
            <a:pPr lvl="1">
              <a:spcAft>
                <a:spcPts val="300"/>
              </a:spcAft>
            </a:pPr>
            <a:r>
              <a:rPr lang="en-US" sz="2400" dirty="0"/>
              <a:t>The material was well presented, a bit challenging but the material could be followed</a:t>
            </a:r>
          </a:p>
          <a:p>
            <a:pPr lvl="1">
              <a:spcAft>
                <a:spcPts val="300"/>
              </a:spcAft>
            </a:pPr>
            <a:r>
              <a:rPr lang="en-US" sz="2400" dirty="0"/>
              <a:t>Attendees wanted to see more details on models input preparation, calibrating models using campaign data, and comparison of models (getting there!)</a:t>
            </a:r>
          </a:p>
          <a:p>
            <a:pPr lvl="1">
              <a:spcAft>
                <a:spcPts val="300"/>
              </a:spcAft>
            </a:pPr>
            <a:r>
              <a:rPr lang="en-US" sz="2400" dirty="0"/>
              <a:t>People interested in seeing expanded work into other coastal regions</a:t>
            </a:r>
          </a:p>
          <a:p>
            <a:pPr lvl="1">
              <a:spcAft>
                <a:spcPts val="300"/>
              </a:spcAft>
            </a:pPr>
            <a:endParaRPr lang="en-US" sz="2400" dirty="0"/>
          </a:p>
          <a:p>
            <a:pPr lvl="1">
              <a:spcAft>
                <a:spcPts val="300"/>
              </a:spcAft>
            </a:pPr>
            <a:r>
              <a:rPr lang="en-US" sz="2400" dirty="0"/>
              <a:t>GENERAL:</a:t>
            </a:r>
          </a:p>
          <a:p>
            <a:pPr lvl="1">
              <a:spcAft>
                <a:spcPts val="300"/>
              </a:spcAft>
            </a:pPr>
            <a:r>
              <a:rPr lang="en-US" sz="2400" dirty="0"/>
              <a:t>Many agencies did not allow or were unable to install python + libraries on their computers.</a:t>
            </a:r>
          </a:p>
          <a:p>
            <a:pPr lvl="1">
              <a:spcAft>
                <a:spcPts val="300"/>
              </a:spcAft>
            </a:pPr>
            <a:r>
              <a:rPr lang="en-US" sz="2400" dirty="0"/>
              <a:t>More dedicated time and training for software setup and data download would be needed if not using </a:t>
            </a:r>
            <a:r>
              <a:rPr lang="en-US" sz="2400" dirty="0" err="1"/>
              <a:t>Colab</a:t>
            </a:r>
            <a:r>
              <a:rPr lang="en-US" sz="2400" dirty="0"/>
              <a:t>.  Will not be possible for some agencies.</a:t>
            </a:r>
            <a:endParaRPr lang="en-US" sz="2800" dirty="0"/>
          </a:p>
        </p:txBody>
      </p:sp>
    </p:spTree>
    <p:extLst>
      <p:ext uri="{BB962C8B-B14F-4D97-AF65-F5344CB8AC3E}">
        <p14:creationId xmlns:p14="http://schemas.microsoft.com/office/powerpoint/2010/main" val="1853299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9CD94A-4CC7-AE3C-FA33-3D20123CBECB}"/>
              </a:ext>
            </a:extLst>
          </p:cNvPr>
          <p:cNvSpPr txBox="1">
            <a:spLocks/>
          </p:cNvSpPr>
          <p:nvPr/>
        </p:nvSpPr>
        <p:spPr>
          <a:xfrm>
            <a:off x="2274346" y="340285"/>
            <a:ext cx="7643308" cy="9747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effectLst/>
                <a:uLnTx/>
                <a:uFillTx/>
                <a:latin typeface="Calibri"/>
                <a:ea typeface="+mj-ea"/>
                <a:cs typeface="+mj-cs"/>
              </a:rPr>
              <a:t>Post-Workshop</a:t>
            </a:r>
            <a:endParaRPr lang="en-US" sz="2800" b="1" dirty="0">
              <a:latin typeface="Calibri"/>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Calibri"/>
              <a:ea typeface="+mj-ea"/>
              <a:cs typeface="+mj-cs"/>
            </a:endParaRPr>
          </a:p>
        </p:txBody>
      </p:sp>
      <p:grpSp>
        <p:nvGrpSpPr>
          <p:cNvPr id="12" name="Group 11">
            <a:extLst>
              <a:ext uri="{FF2B5EF4-FFF2-40B4-BE49-F238E27FC236}">
                <a16:creationId xmlns:a16="http://schemas.microsoft.com/office/drawing/2014/main" id="{67840812-8B9A-04F6-8E21-7BAD60B78EB1}"/>
              </a:ext>
            </a:extLst>
          </p:cNvPr>
          <p:cNvGrpSpPr>
            <a:grpSpLocks noChangeAspect="1"/>
          </p:cNvGrpSpPr>
          <p:nvPr/>
        </p:nvGrpSpPr>
        <p:grpSpPr>
          <a:xfrm>
            <a:off x="267849" y="158425"/>
            <a:ext cx="1056576" cy="1056576"/>
            <a:chOff x="874207" y="2413610"/>
            <a:chExt cx="3091026" cy="2986900"/>
          </a:xfrm>
        </p:grpSpPr>
        <p:sp>
          <p:nvSpPr>
            <p:cNvPr id="13" name="Oval 12">
              <a:extLst>
                <a:ext uri="{FF2B5EF4-FFF2-40B4-BE49-F238E27FC236}">
                  <a16:creationId xmlns:a16="http://schemas.microsoft.com/office/drawing/2014/main" id="{6B76D687-3F68-92D8-19C1-8F8D279AD428}"/>
                </a:ext>
              </a:extLst>
            </p:cNvPr>
            <p:cNvSpPr/>
            <p:nvPr/>
          </p:nvSpPr>
          <p:spPr>
            <a:xfrm>
              <a:off x="874207" y="2413610"/>
              <a:ext cx="3091026" cy="298690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pic>
          <p:nvPicPr>
            <p:cNvPr id="14" name="Picture 13">
              <a:extLst>
                <a:ext uri="{FF2B5EF4-FFF2-40B4-BE49-F238E27FC236}">
                  <a16:creationId xmlns:a16="http://schemas.microsoft.com/office/drawing/2014/main" id="{6236F03A-F0F5-CDB2-C897-3E49C9241B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2995" y="2890355"/>
              <a:ext cx="2285120" cy="1892662"/>
            </a:xfrm>
            <a:prstGeom prst="rect">
              <a:avLst/>
            </a:prstGeom>
          </p:spPr>
        </p:pic>
      </p:grpSp>
      <p:pic>
        <p:nvPicPr>
          <p:cNvPr id="15" name="Picture 14">
            <a:extLst>
              <a:ext uri="{FF2B5EF4-FFF2-40B4-BE49-F238E27FC236}">
                <a16:creationId xmlns:a16="http://schemas.microsoft.com/office/drawing/2014/main" id="{B19CB7C3-9AE9-DB2D-BA4D-6091CCAA549C}"/>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731" y="111537"/>
            <a:ext cx="1441269" cy="1251072"/>
          </a:xfrm>
          <a:prstGeom prst="rect">
            <a:avLst/>
          </a:prstGeom>
          <a:noFill/>
          <a:ln w="9525">
            <a:noFill/>
            <a:miter lim="800000"/>
            <a:headEnd/>
            <a:tailEnd/>
          </a:ln>
        </p:spPr>
      </p:pic>
      <p:sp>
        <p:nvSpPr>
          <p:cNvPr id="2" name="TextBox 1">
            <a:extLst>
              <a:ext uri="{FF2B5EF4-FFF2-40B4-BE49-F238E27FC236}">
                <a16:creationId xmlns:a16="http://schemas.microsoft.com/office/drawing/2014/main" id="{94BFBB6A-98E3-55F3-D610-C80832429156}"/>
              </a:ext>
            </a:extLst>
          </p:cNvPr>
          <p:cNvSpPr txBox="1"/>
          <p:nvPr/>
        </p:nvSpPr>
        <p:spPr>
          <a:xfrm>
            <a:off x="4559595" y="6480524"/>
            <a:ext cx="3453217" cy="369332"/>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60000"/>
                    <a:lumOff val="40000"/>
                  </a:schemeClr>
                </a:solidFill>
                <a:effectLst/>
                <a:uLnTx/>
                <a:uFillTx/>
                <a:latin typeface="Calibri"/>
                <a:ea typeface="+mj-ea"/>
                <a:cs typeface="+mj-cs"/>
                <a:hlinkClick r:id="rId5">
                  <a:extLst>
                    <a:ext uri="{A12FA001-AC4F-418D-AE19-62706E023703}">
                      <ahyp:hlinkClr xmlns:ahyp="http://schemas.microsoft.com/office/drawing/2018/hyperlinkcolor" val="tx"/>
                    </a:ext>
                  </a:extLst>
                </a:hlinkClick>
              </a:rPr>
              <a:t>https://deltax.jpl.nasa.gov</a:t>
            </a:r>
            <a:endParaRPr kumimoji="0" lang="en-US" sz="1200" b="0" i="0" u="none" strike="noStrike" kern="1200" cap="none" spc="0" normalizeH="0" baseline="0" noProof="0" dirty="0">
              <a:ln>
                <a:noFill/>
              </a:ln>
              <a:solidFill>
                <a:schemeClr val="accent6">
                  <a:lumMod val="60000"/>
                  <a:lumOff val="40000"/>
                </a:schemeClr>
              </a:solidFill>
              <a:effectLst/>
              <a:uLnTx/>
              <a:uFillTx/>
              <a:latin typeface="Calibri"/>
              <a:ea typeface="+mj-ea"/>
              <a:cs typeface="+mj-cs"/>
            </a:endParaRPr>
          </a:p>
        </p:txBody>
      </p:sp>
      <p:sp>
        <p:nvSpPr>
          <p:cNvPr id="10" name="TextBox 9">
            <a:extLst>
              <a:ext uri="{FF2B5EF4-FFF2-40B4-BE49-F238E27FC236}">
                <a16:creationId xmlns:a16="http://schemas.microsoft.com/office/drawing/2014/main" id="{72CFD086-774F-1167-1804-9DB4B3662A04}"/>
              </a:ext>
            </a:extLst>
          </p:cNvPr>
          <p:cNvSpPr txBox="1"/>
          <p:nvPr/>
        </p:nvSpPr>
        <p:spPr>
          <a:xfrm>
            <a:off x="1580309" y="1362609"/>
            <a:ext cx="9411788" cy="3416320"/>
          </a:xfrm>
          <a:prstGeom prst="rect">
            <a:avLst/>
          </a:prstGeom>
          <a:noFill/>
        </p:spPr>
        <p:txBody>
          <a:bodyPr wrap="square">
            <a:spAutoFit/>
          </a:bodyPr>
          <a:lstStyle/>
          <a:p>
            <a:r>
              <a:rPr lang="en-US" sz="2400" dirty="0"/>
              <a:t>Host workshop recordings and instructions permanently on ORNL DAAC Learning Resources pages (and linked on Delta-X webpage) and maintain </a:t>
            </a:r>
            <a:r>
              <a:rPr lang="en-US" sz="2400" dirty="0" err="1"/>
              <a:t>Jupyter</a:t>
            </a:r>
            <a:r>
              <a:rPr lang="en-US" sz="2400" dirty="0"/>
              <a:t> notebooks on </a:t>
            </a:r>
            <a:r>
              <a:rPr lang="en-US" sz="2400" dirty="0" err="1"/>
              <a:t>github</a:t>
            </a:r>
            <a:r>
              <a:rPr lang="en-US" sz="2400" dirty="0"/>
              <a:t>.</a:t>
            </a:r>
          </a:p>
          <a:p>
            <a:endParaRPr lang="en-US" sz="2400" dirty="0"/>
          </a:p>
          <a:p>
            <a:r>
              <a:rPr lang="en-US" sz="2400" dirty="0"/>
              <a:t>Continue to engage workshop attendees </a:t>
            </a:r>
          </a:p>
          <a:p>
            <a:pPr marL="800100" lvl="1" indent="-342900">
              <a:buFont typeface="Arial" panose="020B0604020202020204" pitchFamily="34" charset="0"/>
              <a:buChar char="•"/>
            </a:pPr>
            <a:r>
              <a:rPr lang="en-US" sz="2400" dirty="0"/>
              <a:t>Added all attendees to the delta-</a:t>
            </a:r>
            <a:r>
              <a:rPr lang="en-US" sz="2400" dirty="0" err="1"/>
              <a:t>x_newsletter</a:t>
            </a:r>
            <a:r>
              <a:rPr lang="en-US" sz="2400" dirty="0"/>
              <a:t> mailing list</a:t>
            </a:r>
          </a:p>
          <a:p>
            <a:pPr marL="800100" lvl="1" indent="-342900">
              <a:buFont typeface="Arial" panose="020B0604020202020204" pitchFamily="34" charset="0"/>
              <a:buChar char="•"/>
            </a:pPr>
            <a:r>
              <a:rPr lang="en-US" sz="2400" dirty="0"/>
              <a:t>Invite key stakeholders from Coastal Protection &amp; Restoration Authority to attend annual Science Team meetings</a:t>
            </a:r>
          </a:p>
          <a:p>
            <a:pPr lvl="1"/>
            <a:endParaRPr lang="en-US" sz="2400" dirty="0"/>
          </a:p>
        </p:txBody>
      </p:sp>
    </p:spTree>
    <p:extLst>
      <p:ext uri="{BB962C8B-B14F-4D97-AF65-F5344CB8AC3E}">
        <p14:creationId xmlns:p14="http://schemas.microsoft.com/office/powerpoint/2010/main" val="2159783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9CD94A-4CC7-AE3C-FA33-3D20123CBECB}"/>
              </a:ext>
            </a:extLst>
          </p:cNvPr>
          <p:cNvSpPr txBox="1">
            <a:spLocks/>
          </p:cNvSpPr>
          <p:nvPr/>
        </p:nvSpPr>
        <p:spPr>
          <a:xfrm>
            <a:off x="2274346" y="340285"/>
            <a:ext cx="7643308" cy="9747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effectLst/>
                <a:uLnTx/>
                <a:uFillTx/>
                <a:latin typeface="Calibri"/>
                <a:ea typeface="+mj-ea"/>
                <a:cs typeface="+mj-cs"/>
              </a:rPr>
              <a:t>What Worked Well</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800" b="1" dirty="0">
                <a:latin typeface="Calibri"/>
              </a:rPr>
              <a:t>Big Picture</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Calibri"/>
              <a:ea typeface="+mj-ea"/>
              <a:cs typeface="+mj-cs"/>
            </a:endParaRPr>
          </a:p>
        </p:txBody>
      </p:sp>
      <p:grpSp>
        <p:nvGrpSpPr>
          <p:cNvPr id="12" name="Group 11">
            <a:extLst>
              <a:ext uri="{FF2B5EF4-FFF2-40B4-BE49-F238E27FC236}">
                <a16:creationId xmlns:a16="http://schemas.microsoft.com/office/drawing/2014/main" id="{67840812-8B9A-04F6-8E21-7BAD60B78EB1}"/>
              </a:ext>
            </a:extLst>
          </p:cNvPr>
          <p:cNvGrpSpPr>
            <a:grpSpLocks noChangeAspect="1"/>
          </p:cNvGrpSpPr>
          <p:nvPr/>
        </p:nvGrpSpPr>
        <p:grpSpPr>
          <a:xfrm>
            <a:off x="267849" y="158425"/>
            <a:ext cx="1056576" cy="1056576"/>
            <a:chOff x="874207" y="2413610"/>
            <a:chExt cx="3091026" cy="2986900"/>
          </a:xfrm>
        </p:grpSpPr>
        <p:sp>
          <p:nvSpPr>
            <p:cNvPr id="13" name="Oval 12">
              <a:extLst>
                <a:ext uri="{FF2B5EF4-FFF2-40B4-BE49-F238E27FC236}">
                  <a16:creationId xmlns:a16="http://schemas.microsoft.com/office/drawing/2014/main" id="{6B76D687-3F68-92D8-19C1-8F8D279AD428}"/>
                </a:ext>
              </a:extLst>
            </p:cNvPr>
            <p:cNvSpPr/>
            <p:nvPr/>
          </p:nvSpPr>
          <p:spPr>
            <a:xfrm>
              <a:off x="874207" y="2413610"/>
              <a:ext cx="3091026" cy="298690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pic>
          <p:nvPicPr>
            <p:cNvPr id="14" name="Picture 13">
              <a:extLst>
                <a:ext uri="{FF2B5EF4-FFF2-40B4-BE49-F238E27FC236}">
                  <a16:creationId xmlns:a16="http://schemas.microsoft.com/office/drawing/2014/main" id="{6236F03A-F0F5-CDB2-C897-3E49C9241B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2995" y="2890355"/>
              <a:ext cx="2285120" cy="1892662"/>
            </a:xfrm>
            <a:prstGeom prst="rect">
              <a:avLst/>
            </a:prstGeom>
          </p:spPr>
        </p:pic>
      </p:grpSp>
      <p:pic>
        <p:nvPicPr>
          <p:cNvPr id="15" name="Picture 14">
            <a:extLst>
              <a:ext uri="{FF2B5EF4-FFF2-40B4-BE49-F238E27FC236}">
                <a16:creationId xmlns:a16="http://schemas.microsoft.com/office/drawing/2014/main" id="{B19CB7C3-9AE9-DB2D-BA4D-6091CCAA549C}"/>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731" y="111537"/>
            <a:ext cx="1441269" cy="1251072"/>
          </a:xfrm>
          <a:prstGeom prst="rect">
            <a:avLst/>
          </a:prstGeom>
          <a:noFill/>
          <a:ln w="9525">
            <a:noFill/>
            <a:miter lim="800000"/>
            <a:headEnd/>
            <a:tailEnd/>
          </a:ln>
        </p:spPr>
      </p:pic>
      <p:sp>
        <p:nvSpPr>
          <p:cNvPr id="2" name="TextBox 1">
            <a:extLst>
              <a:ext uri="{FF2B5EF4-FFF2-40B4-BE49-F238E27FC236}">
                <a16:creationId xmlns:a16="http://schemas.microsoft.com/office/drawing/2014/main" id="{94BFBB6A-98E3-55F3-D610-C80832429156}"/>
              </a:ext>
            </a:extLst>
          </p:cNvPr>
          <p:cNvSpPr txBox="1"/>
          <p:nvPr/>
        </p:nvSpPr>
        <p:spPr>
          <a:xfrm>
            <a:off x="4559595" y="6480524"/>
            <a:ext cx="3453217" cy="369332"/>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60000"/>
                    <a:lumOff val="40000"/>
                  </a:schemeClr>
                </a:solidFill>
                <a:effectLst/>
                <a:uLnTx/>
                <a:uFillTx/>
                <a:latin typeface="Calibri"/>
                <a:ea typeface="+mj-ea"/>
                <a:cs typeface="+mj-cs"/>
                <a:hlinkClick r:id="rId5">
                  <a:extLst>
                    <a:ext uri="{A12FA001-AC4F-418D-AE19-62706E023703}">
                      <ahyp:hlinkClr xmlns:ahyp="http://schemas.microsoft.com/office/drawing/2018/hyperlinkcolor" val="tx"/>
                    </a:ext>
                  </a:extLst>
                </a:hlinkClick>
              </a:rPr>
              <a:t>https://deltax.jpl.nasa.gov</a:t>
            </a:r>
            <a:endParaRPr kumimoji="0" lang="en-US" sz="1200" b="0" i="0" u="none" strike="noStrike" kern="1200" cap="none" spc="0" normalizeH="0" baseline="0" noProof="0" dirty="0">
              <a:ln>
                <a:noFill/>
              </a:ln>
              <a:solidFill>
                <a:schemeClr val="accent6">
                  <a:lumMod val="60000"/>
                  <a:lumOff val="40000"/>
                </a:schemeClr>
              </a:solidFill>
              <a:effectLst/>
              <a:uLnTx/>
              <a:uFillTx/>
              <a:latin typeface="Calibri"/>
              <a:ea typeface="+mj-ea"/>
              <a:cs typeface="+mj-cs"/>
            </a:endParaRPr>
          </a:p>
        </p:txBody>
      </p:sp>
      <p:sp>
        <p:nvSpPr>
          <p:cNvPr id="9" name="TextBox 8">
            <a:extLst>
              <a:ext uri="{FF2B5EF4-FFF2-40B4-BE49-F238E27FC236}">
                <a16:creationId xmlns:a16="http://schemas.microsoft.com/office/drawing/2014/main" id="{96F321B3-4D06-29C6-BE26-AF14E02EDB26}"/>
              </a:ext>
            </a:extLst>
          </p:cNvPr>
          <p:cNvSpPr txBox="1"/>
          <p:nvPr/>
        </p:nvSpPr>
        <p:spPr>
          <a:xfrm>
            <a:off x="796137" y="1628780"/>
            <a:ext cx="6479216"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a:t>Hold the workshop where the stakeholders are.</a:t>
            </a:r>
          </a:p>
        </p:txBody>
      </p:sp>
      <p:sp>
        <p:nvSpPr>
          <p:cNvPr id="16" name="TextBox 15">
            <a:extLst>
              <a:ext uri="{FF2B5EF4-FFF2-40B4-BE49-F238E27FC236}">
                <a16:creationId xmlns:a16="http://schemas.microsoft.com/office/drawing/2014/main" id="{1D13E6BA-94DE-689F-A4FC-BE9886E8C9E1}"/>
              </a:ext>
            </a:extLst>
          </p:cNvPr>
          <p:cNvSpPr txBox="1"/>
          <p:nvPr/>
        </p:nvSpPr>
        <p:spPr>
          <a:xfrm>
            <a:off x="691634" y="2920157"/>
            <a:ext cx="6479216"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a:t>Identify key stakeholder organizations. Get to know specific people there and make sure that they send people to attend the workshop in person.</a:t>
            </a:r>
          </a:p>
        </p:txBody>
      </p:sp>
      <p:sp>
        <p:nvSpPr>
          <p:cNvPr id="18" name="TextBox 17">
            <a:extLst>
              <a:ext uri="{FF2B5EF4-FFF2-40B4-BE49-F238E27FC236}">
                <a16:creationId xmlns:a16="http://schemas.microsoft.com/office/drawing/2014/main" id="{EE30C956-ED37-EFF7-6FC5-37E27F39ACC7}"/>
              </a:ext>
            </a:extLst>
          </p:cNvPr>
          <p:cNvSpPr txBox="1"/>
          <p:nvPr/>
        </p:nvSpPr>
        <p:spPr>
          <a:xfrm>
            <a:off x="796137" y="5060762"/>
            <a:ext cx="6479216"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t>Record the workshop &amp; post online</a:t>
            </a:r>
          </a:p>
        </p:txBody>
      </p:sp>
      <p:pic>
        <p:nvPicPr>
          <p:cNvPr id="2050" name="Picture 2" descr="Water Depth and Surface Elevation Data for the Wax Lake Delta | ORNL DAAC  News">
            <a:extLst>
              <a:ext uri="{FF2B5EF4-FFF2-40B4-BE49-F238E27FC236}">
                <a16:creationId xmlns:a16="http://schemas.microsoft.com/office/drawing/2014/main" id="{416C5112-C6EA-9386-B4EA-9A5960616E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1899" y="2102741"/>
            <a:ext cx="4404634" cy="3219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228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9CD94A-4CC7-AE3C-FA33-3D20123CBECB}"/>
              </a:ext>
            </a:extLst>
          </p:cNvPr>
          <p:cNvSpPr txBox="1">
            <a:spLocks/>
          </p:cNvSpPr>
          <p:nvPr/>
        </p:nvSpPr>
        <p:spPr>
          <a:xfrm>
            <a:off x="2274346" y="340285"/>
            <a:ext cx="7643308" cy="9747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effectLst/>
                <a:uLnTx/>
                <a:uFillTx/>
                <a:latin typeface="Calibri"/>
                <a:ea typeface="+mj-ea"/>
                <a:cs typeface="+mj-cs"/>
              </a:rPr>
              <a:t>What Worked Well</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800" b="1" dirty="0">
                <a:latin typeface="Calibri"/>
              </a:rPr>
              <a:t>Details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Calibri"/>
              <a:ea typeface="+mj-ea"/>
              <a:cs typeface="+mj-cs"/>
            </a:endParaRPr>
          </a:p>
        </p:txBody>
      </p:sp>
      <p:grpSp>
        <p:nvGrpSpPr>
          <p:cNvPr id="12" name="Group 11">
            <a:extLst>
              <a:ext uri="{FF2B5EF4-FFF2-40B4-BE49-F238E27FC236}">
                <a16:creationId xmlns:a16="http://schemas.microsoft.com/office/drawing/2014/main" id="{67840812-8B9A-04F6-8E21-7BAD60B78EB1}"/>
              </a:ext>
            </a:extLst>
          </p:cNvPr>
          <p:cNvGrpSpPr>
            <a:grpSpLocks noChangeAspect="1"/>
          </p:cNvGrpSpPr>
          <p:nvPr/>
        </p:nvGrpSpPr>
        <p:grpSpPr>
          <a:xfrm>
            <a:off x="267849" y="158425"/>
            <a:ext cx="1056576" cy="1056576"/>
            <a:chOff x="874207" y="2413610"/>
            <a:chExt cx="3091026" cy="2986900"/>
          </a:xfrm>
        </p:grpSpPr>
        <p:sp>
          <p:nvSpPr>
            <p:cNvPr id="13" name="Oval 12">
              <a:extLst>
                <a:ext uri="{FF2B5EF4-FFF2-40B4-BE49-F238E27FC236}">
                  <a16:creationId xmlns:a16="http://schemas.microsoft.com/office/drawing/2014/main" id="{6B76D687-3F68-92D8-19C1-8F8D279AD428}"/>
                </a:ext>
              </a:extLst>
            </p:cNvPr>
            <p:cNvSpPr/>
            <p:nvPr/>
          </p:nvSpPr>
          <p:spPr>
            <a:xfrm>
              <a:off x="874207" y="2413610"/>
              <a:ext cx="3091026" cy="298690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pic>
          <p:nvPicPr>
            <p:cNvPr id="14" name="Picture 13">
              <a:extLst>
                <a:ext uri="{FF2B5EF4-FFF2-40B4-BE49-F238E27FC236}">
                  <a16:creationId xmlns:a16="http://schemas.microsoft.com/office/drawing/2014/main" id="{6236F03A-F0F5-CDB2-C897-3E49C9241B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2995" y="2890355"/>
              <a:ext cx="2285120" cy="1892662"/>
            </a:xfrm>
            <a:prstGeom prst="rect">
              <a:avLst/>
            </a:prstGeom>
          </p:spPr>
        </p:pic>
      </p:grpSp>
      <p:pic>
        <p:nvPicPr>
          <p:cNvPr id="15" name="Picture 14">
            <a:extLst>
              <a:ext uri="{FF2B5EF4-FFF2-40B4-BE49-F238E27FC236}">
                <a16:creationId xmlns:a16="http://schemas.microsoft.com/office/drawing/2014/main" id="{B19CB7C3-9AE9-DB2D-BA4D-6091CCAA549C}"/>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731" y="111537"/>
            <a:ext cx="1441269" cy="1251072"/>
          </a:xfrm>
          <a:prstGeom prst="rect">
            <a:avLst/>
          </a:prstGeom>
          <a:noFill/>
          <a:ln w="9525">
            <a:noFill/>
            <a:miter lim="800000"/>
            <a:headEnd/>
            <a:tailEnd/>
          </a:ln>
        </p:spPr>
      </p:pic>
      <p:sp>
        <p:nvSpPr>
          <p:cNvPr id="2" name="TextBox 1">
            <a:extLst>
              <a:ext uri="{FF2B5EF4-FFF2-40B4-BE49-F238E27FC236}">
                <a16:creationId xmlns:a16="http://schemas.microsoft.com/office/drawing/2014/main" id="{94BFBB6A-98E3-55F3-D610-C80832429156}"/>
              </a:ext>
            </a:extLst>
          </p:cNvPr>
          <p:cNvSpPr txBox="1"/>
          <p:nvPr/>
        </p:nvSpPr>
        <p:spPr>
          <a:xfrm>
            <a:off x="4559595" y="6480524"/>
            <a:ext cx="3453217" cy="369332"/>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60000"/>
                    <a:lumOff val="40000"/>
                  </a:schemeClr>
                </a:solidFill>
                <a:effectLst/>
                <a:uLnTx/>
                <a:uFillTx/>
                <a:latin typeface="Calibri"/>
                <a:ea typeface="+mj-ea"/>
                <a:cs typeface="+mj-cs"/>
                <a:hlinkClick r:id="rId5">
                  <a:extLst>
                    <a:ext uri="{A12FA001-AC4F-418D-AE19-62706E023703}">
                      <ahyp:hlinkClr xmlns:ahyp="http://schemas.microsoft.com/office/drawing/2018/hyperlinkcolor" val="tx"/>
                    </a:ext>
                  </a:extLst>
                </a:hlinkClick>
              </a:rPr>
              <a:t>https://deltax.jpl.nasa.gov</a:t>
            </a:r>
            <a:endParaRPr kumimoji="0" lang="en-US" sz="1200" b="0" i="0" u="none" strike="noStrike" kern="1200" cap="none" spc="0" normalizeH="0" baseline="0" noProof="0" dirty="0">
              <a:ln>
                <a:noFill/>
              </a:ln>
              <a:solidFill>
                <a:schemeClr val="accent6">
                  <a:lumMod val="60000"/>
                  <a:lumOff val="40000"/>
                </a:schemeClr>
              </a:solidFill>
              <a:effectLst/>
              <a:uLnTx/>
              <a:uFillTx/>
              <a:latin typeface="Calibri"/>
              <a:ea typeface="+mj-ea"/>
              <a:cs typeface="+mj-cs"/>
            </a:endParaRPr>
          </a:p>
        </p:txBody>
      </p:sp>
      <p:sp>
        <p:nvSpPr>
          <p:cNvPr id="9" name="TextBox 8">
            <a:extLst>
              <a:ext uri="{FF2B5EF4-FFF2-40B4-BE49-F238E27FC236}">
                <a16:creationId xmlns:a16="http://schemas.microsoft.com/office/drawing/2014/main" id="{96F321B3-4D06-29C6-BE26-AF14E02EDB26}"/>
              </a:ext>
            </a:extLst>
          </p:cNvPr>
          <p:cNvSpPr txBox="1"/>
          <p:nvPr/>
        </p:nvSpPr>
        <p:spPr>
          <a:xfrm>
            <a:off x="743886" y="5003933"/>
            <a:ext cx="6479216"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a:t>Have people with different skill levels run through the instructions in advance.</a:t>
            </a:r>
          </a:p>
        </p:txBody>
      </p:sp>
      <p:sp>
        <p:nvSpPr>
          <p:cNvPr id="16" name="TextBox 15">
            <a:extLst>
              <a:ext uri="{FF2B5EF4-FFF2-40B4-BE49-F238E27FC236}">
                <a16:creationId xmlns:a16="http://schemas.microsoft.com/office/drawing/2014/main" id="{1D13E6BA-94DE-689F-A4FC-BE9886E8C9E1}"/>
              </a:ext>
            </a:extLst>
          </p:cNvPr>
          <p:cNvSpPr txBox="1"/>
          <p:nvPr/>
        </p:nvSpPr>
        <p:spPr>
          <a:xfrm>
            <a:off x="796137" y="1396499"/>
            <a:ext cx="6479216"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a:t>Provide practical tools that the attendees work with during the workshop.  Post them online so they have them for later use.</a:t>
            </a:r>
          </a:p>
        </p:txBody>
      </p:sp>
      <p:sp>
        <p:nvSpPr>
          <p:cNvPr id="18" name="TextBox 17">
            <a:extLst>
              <a:ext uri="{FF2B5EF4-FFF2-40B4-BE49-F238E27FC236}">
                <a16:creationId xmlns:a16="http://schemas.microsoft.com/office/drawing/2014/main" id="{EE30C956-ED37-EFF7-6FC5-37E27F39ACC7}"/>
              </a:ext>
            </a:extLst>
          </p:cNvPr>
          <p:cNvSpPr txBox="1"/>
          <p:nvPr/>
        </p:nvSpPr>
        <p:spPr>
          <a:xfrm>
            <a:off x="796137" y="3357714"/>
            <a:ext cx="6479216"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a:t>Send out detailed instructions for set-up at least 2 weeks before the workshop and send reminders, respond to issues.  </a:t>
            </a:r>
          </a:p>
        </p:txBody>
      </p:sp>
      <p:pic>
        <p:nvPicPr>
          <p:cNvPr id="3" name="Picture 2" descr="Water Depth and Surface Elevation Data for the Wax Lake Delta | ORNL DAAC  News">
            <a:extLst>
              <a:ext uri="{FF2B5EF4-FFF2-40B4-BE49-F238E27FC236}">
                <a16:creationId xmlns:a16="http://schemas.microsoft.com/office/drawing/2014/main" id="{ABCA9201-4508-E7AA-251F-3B4BFB13DD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1899" y="2102741"/>
            <a:ext cx="4404634" cy="3219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720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9CD94A-4CC7-AE3C-FA33-3D20123CBECB}"/>
              </a:ext>
            </a:extLst>
          </p:cNvPr>
          <p:cNvSpPr txBox="1">
            <a:spLocks/>
          </p:cNvSpPr>
          <p:nvPr/>
        </p:nvSpPr>
        <p:spPr>
          <a:xfrm>
            <a:off x="2274346" y="340285"/>
            <a:ext cx="7643308" cy="9747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effectLst/>
                <a:uLnTx/>
                <a:uFillTx/>
                <a:latin typeface="Calibri"/>
                <a:ea typeface="+mj-ea"/>
                <a:cs typeface="+mj-cs"/>
              </a:rPr>
              <a:t>Lessons Learned</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800" b="1" dirty="0">
                <a:latin typeface="Calibri"/>
              </a:rPr>
              <a:t>For Next Time</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Calibri"/>
              <a:ea typeface="+mj-ea"/>
              <a:cs typeface="+mj-cs"/>
            </a:endParaRPr>
          </a:p>
        </p:txBody>
      </p:sp>
      <p:grpSp>
        <p:nvGrpSpPr>
          <p:cNvPr id="12" name="Group 11">
            <a:extLst>
              <a:ext uri="{FF2B5EF4-FFF2-40B4-BE49-F238E27FC236}">
                <a16:creationId xmlns:a16="http://schemas.microsoft.com/office/drawing/2014/main" id="{67840812-8B9A-04F6-8E21-7BAD60B78EB1}"/>
              </a:ext>
            </a:extLst>
          </p:cNvPr>
          <p:cNvGrpSpPr>
            <a:grpSpLocks noChangeAspect="1"/>
          </p:cNvGrpSpPr>
          <p:nvPr/>
        </p:nvGrpSpPr>
        <p:grpSpPr>
          <a:xfrm>
            <a:off x="267849" y="158425"/>
            <a:ext cx="1056576" cy="1056576"/>
            <a:chOff x="874207" y="2413610"/>
            <a:chExt cx="3091026" cy="2986900"/>
          </a:xfrm>
        </p:grpSpPr>
        <p:sp>
          <p:nvSpPr>
            <p:cNvPr id="13" name="Oval 12">
              <a:extLst>
                <a:ext uri="{FF2B5EF4-FFF2-40B4-BE49-F238E27FC236}">
                  <a16:creationId xmlns:a16="http://schemas.microsoft.com/office/drawing/2014/main" id="{6B76D687-3F68-92D8-19C1-8F8D279AD428}"/>
                </a:ext>
              </a:extLst>
            </p:cNvPr>
            <p:cNvSpPr/>
            <p:nvPr/>
          </p:nvSpPr>
          <p:spPr>
            <a:xfrm>
              <a:off x="874207" y="2413610"/>
              <a:ext cx="3091026" cy="298690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pic>
          <p:nvPicPr>
            <p:cNvPr id="14" name="Picture 13">
              <a:extLst>
                <a:ext uri="{FF2B5EF4-FFF2-40B4-BE49-F238E27FC236}">
                  <a16:creationId xmlns:a16="http://schemas.microsoft.com/office/drawing/2014/main" id="{6236F03A-F0F5-CDB2-C897-3E49C9241B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2995" y="2890355"/>
              <a:ext cx="2285120" cy="1892662"/>
            </a:xfrm>
            <a:prstGeom prst="rect">
              <a:avLst/>
            </a:prstGeom>
          </p:spPr>
        </p:pic>
      </p:grpSp>
      <p:pic>
        <p:nvPicPr>
          <p:cNvPr id="15" name="Picture 14">
            <a:extLst>
              <a:ext uri="{FF2B5EF4-FFF2-40B4-BE49-F238E27FC236}">
                <a16:creationId xmlns:a16="http://schemas.microsoft.com/office/drawing/2014/main" id="{B19CB7C3-9AE9-DB2D-BA4D-6091CCAA549C}"/>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731" y="111537"/>
            <a:ext cx="1441269" cy="1251072"/>
          </a:xfrm>
          <a:prstGeom prst="rect">
            <a:avLst/>
          </a:prstGeom>
          <a:noFill/>
          <a:ln w="9525">
            <a:noFill/>
            <a:miter lim="800000"/>
            <a:headEnd/>
            <a:tailEnd/>
          </a:ln>
        </p:spPr>
      </p:pic>
      <p:sp>
        <p:nvSpPr>
          <p:cNvPr id="2" name="TextBox 1">
            <a:extLst>
              <a:ext uri="{FF2B5EF4-FFF2-40B4-BE49-F238E27FC236}">
                <a16:creationId xmlns:a16="http://schemas.microsoft.com/office/drawing/2014/main" id="{94BFBB6A-98E3-55F3-D610-C80832429156}"/>
              </a:ext>
            </a:extLst>
          </p:cNvPr>
          <p:cNvSpPr txBox="1"/>
          <p:nvPr/>
        </p:nvSpPr>
        <p:spPr>
          <a:xfrm>
            <a:off x="4559595" y="6480524"/>
            <a:ext cx="3453217" cy="369332"/>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60000"/>
                    <a:lumOff val="40000"/>
                  </a:schemeClr>
                </a:solidFill>
                <a:effectLst/>
                <a:uLnTx/>
                <a:uFillTx/>
                <a:latin typeface="Calibri"/>
                <a:ea typeface="+mj-ea"/>
                <a:cs typeface="+mj-cs"/>
                <a:hlinkClick r:id="rId5">
                  <a:extLst>
                    <a:ext uri="{A12FA001-AC4F-418D-AE19-62706E023703}">
                      <ahyp:hlinkClr xmlns:ahyp="http://schemas.microsoft.com/office/drawing/2018/hyperlinkcolor" val="tx"/>
                    </a:ext>
                  </a:extLst>
                </a:hlinkClick>
              </a:rPr>
              <a:t>https://deltax.jpl.nasa.gov</a:t>
            </a:r>
            <a:endParaRPr kumimoji="0" lang="en-US" sz="1200" b="0" i="0" u="none" strike="noStrike" kern="1200" cap="none" spc="0" normalizeH="0" baseline="0" noProof="0" dirty="0">
              <a:ln>
                <a:noFill/>
              </a:ln>
              <a:solidFill>
                <a:schemeClr val="accent6">
                  <a:lumMod val="60000"/>
                  <a:lumOff val="40000"/>
                </a:schemeClr>
              </a:solidFill>
              <a:effectLst/>
              <a:uLnTx/>
              <a:uFillTx/>
              <a:latin typeface="Calibri"/>
              <a:ea typeface="+mj-ea"/>
              <a:cs typeface="+mj-cs"/>
            </a:endParaRPr>
          </a:p>
        </p:txBody>
      </p:sp>
      <p:sp>
        <p:nvSpPr>
          <p:cNvPr id="11" name="TextBox 10">
            <a:extLst>
              <a:ext uri="{FF2B5EF4-FFF2-40B4-BE49-F238E27FC236}">
                <a16:creationId xmlns:a16="http://schemas.microsoft.com/office/drawing/2014/main" id="{4A1B1DD5-1B38-0DF0-08DC-2C5BBF8482B8}"/>
              </a:ext>
            </a:extLst>
          </p:cNvPr>
          <p:cNvSpPr txBox="1"/>
          <p:nvPr/>
        </p:nvSpPr>
        <p:spPr>
          <a:xfrm>
            <a:off x="796137" y="1564072"/>
            <a:ext cx="11208629" cy="2677656"/>
          </a:xfrm>
          <a:prstGeom prst="rect">
            <a:avLst/>
          </a:prstGeom>
          <a:noFill/>
        </p:spPr>
        <p:txBody>
          <a:bodyPr wrap="square" rtlCol="0">
            <a:spAutoFit/>
          </a:bodyPr>
          <a:lstStyle/>
          <a:p>
            <a:pPr marL="457200" indent="-457200">
              <a:buFont typeface="Arial" panose="020B0604020202020204" pitchFamily="34" charset="0"/>
              <a:buChar char="•"/>
            </a:pPr>
            <a:r>
              <a:rPr lang="en-US" sz="2800" dirty="0"/>
              <a:t>Expect less people to attend in-person than say they will  &amp; expect last minute no-shows.</a:t>
            </a:r>
          </a:p>
          <a:p>
            <a:pPr marL="914400" lvl="1" indent="-457200">
              <a:buFont typeface="Arial" panose="020B0604020202020204" pitchFamily="34" charset="0"/>
              <a:buChar char="•"/>
            </a:pPr>
            <a:r>
              <a:rPr lang="en-US" sz="2800" dirty="0"/>
              <a:t>Can pad the list with students from local universities</a:t>
            </a:r>
          </a:p>
          <a:p>
            <a:pPr marL="914400" lvl="1"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Don’t expect attendees to do full </a:t>
            </a:r>
            <a:r>
              <a:rPr lang="en-US" sz="2800" dirty="0" err="1"/>
              <a:t>linux</a:t>
            </a:r>
            <a:r>
              <a:rPr lang="en-US" sz="2800" dirty="0"/>
              <a:t> + libraries installation.  Google </a:t>
            </a:r>
            <a:r>
              <a:rPr lang="en-US" sz="2800" dirty="0" err="1"/>
              <a:t>Colab</a:t>
            </a:r>
            <a:r>
              <a:rPr lang="en-US" sz="2800" dirty="0"/>
              <a:t> worked well for the workshop format since it is easier to setup.</a:t>
            </a:r>
          </a:p>
        </p:txBody>
      </p:sp>
      <p:sp>
        <p:nvSpPr>
          <p:cNvPr id="3" name="TextBox 2">
            <a:extLst>
              <a:ext uri="{FF2B5EF4-FFF2-40B4-BE49-F238E27FC236}">
                <a16:creationId xmlns:a16="http://schemas.microsoft.com/office/drawing/2014/main" id="{B0D5C9BC-3531-F21C-9173-CEFF08012612}"/>
              </a:ext>
            </a:extLst>
          </p:cNvPr>
          <p:cNvSpPr txBox="1"/>
          <p:nvPr/>
        </p:nvSpPr>
        <p:spPr>
          <a:xfrm>
            <a:off x="740671" y="4560169"/>
            <a:ext cx="11091063"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a:t>The participants were a bit hesitant to raise discussions. A mixer on Day 1 would have warmed up instructor-student connections. Attendees from CRPA and Water Institute of the Gulf (key institutions) did join us for lunches. </a:t>
            </a:r>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1069946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7840812-8B9A-04F6-8E21-7BAD60B78EB1}"/>
              </a:ext>
            </a:extLst>
          </p:cNvPr>
          <p:cNvGrpSpPr>
            <a:grpSpLocks noChangeAspect="1"/>
          </p:cNvGrpSpPr>
          <p:nvPr/>
        </p:nvGrpSpPr>
        <p:grpSpPr>
          <a:xfrm>
            <a:off x="267849" y="158425"/>
            <a:ext cx="1056576" cy="1056576"/>
            <a:chOff x="874207" y="2413610"/>
            <a:chExt cx="3091026" cy="2986900"/>
          </a:xfrm>
        </p:grpSpPr>
        <p:sp>
          <p:nvSpPr>
            <p:cNvPr id="13" name="Oval 12">
              <a:extLst>
                <a:ext uri="{FF2B5EF4-FFF2-40B4-BE49-F238E27FC236}">
                  <a16:creationId xmlns:a16="http://schemas.microsoft.com/office/drawing/2014/main" id="{6B76D687-3F68-92D8-19C1-8F8D279AD428}"/>
                </a:ext>
              </a:extLst>
            </p:cNvPr>
            <p:cNvSpPr/>
            <p:nvPr/>
          </p:nvSpPr>
          <p:spPr>
            <a:xfrm>
              <a:off x="874207" y="2413610"/>
              <a:ext cx="3091026" cy="298690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pic>
          <p:nvPicPr>
            <p:cNvPr id="14" name="Picture 13">
              <a:extLst>
                <a:ext uri="{FF2B5EF4-FFF2-40B4-BE49-F238E27FC236}">
                  <a16:creationId xmlns:a16="http://schemas.microsoft.com/office/drawing/2014/main" id="{6236F03A-F0F5-CDB2-C897-3E49C9241B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2995" y="2890355"/>
              <a:ext cx="2285120" cy="1892662"/>
            </a:xfrm>
            <a:prstGeom prst="rect">
              <a:avLst/>
            </a:prstGeom>
          </p:spPr>
        </p:pic>
      </p:grpSp>
      <p:pic>
        <p:nvPicPr>
          <p:cNvPr id="15" name="Picture 14">
            <a:extLst>
              <a:ext uri="{FF2B5EF4-FFF2-40B4-BE49-F238E27FC236}">
                <a16:creationId xmlns:a16="http://schemas.microsoft.com/office/drawing/2014/main" id="{B19CB7C3-9AE9-DB2D-BA4D-6091CCAA549C}"/>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731" y="111537"/>
            <a:ext cx="1441269" cy="1251072"/>
          </a:xfrm>
          <a:prstGeom prst="rect">
            <a:avLst/>
          </a:prstGeom>
          <a:noFill/>
          <a:ln w="9525">
            <a:noFill/>
            <a:miter lim="800000"/>
            <a:headEnd/>
            <a:tailEnd/>
          </a:ln>
        </p:spPr>
      </p:pic>
      <p:grpSp>
        <p:nvGrpSpPr>
          <p:cNvPr id="4" name="Group 3">
            <a:extLst>
              <a:ext uri="{FF2B5EF4-FFF2-40B4-BE49-F238E27FC236}">
                <a16:creationId xmlns:a16="http://schemas.microsoft.com/office/drawing/2014/main" id="{57EC1E0C-C91D-F211-6A0E-2CD8B8C16BE4}"/>
              </a:ext>
            </a:extLst>
          </p:cNvPr>
          <p:cNvGrpSpPr/>
          <p:nvPr/>
        </p:nvGrpSpPr>
        <p:grpSpPr>
          <a:xfrm>
            <a:off x="8889475" y="4480074"/>
            <a:ext cx="2136479" cy="2142503"/>
            <a:chOff x="11475531" y="1271593"/>
            <a:chExt cx="2136479" cy="2142503"/>
          </a:xfrm>
        </p:grpSpPr>
        <p:pic>
          <p:nvPicPr>
            <p:cNvPr id="18" name="Picture 17">
              <a:extLst>
                <a:ext uri="{FF2B5EF4-FFF2-40B4-BE49-F238E27FC236}">
                  <a16:creationId xmlns:a16="http://schemas.microsoft.com/office/drawing/2014/main" id="{39708A17-E4E4-8DE4-7A91-143ED472F148}"/>
                </a:ext>
              </a:extLst>
            </p:cNvPr>
            <p:cNvPicPr>
              <a:picLocks noChangeAspect="1"/>
            </p:cNvPicPr>
            <p:nvPr/>
          </p:nvPicPr>
          <p:blipFill>
            <a:blip r:embed="rId5"/>
            <a:stretch>
              <a:fillRect/>
            </a:stretch>
          </p:blipFill>
          <p:spPr>
            <a:xfrm>
              <a:off x="11689702" y="1271593"/>
              <a:ext cx="1544949" cy="1544949"/>
            </a:xfrm>
            <a:prstGeom prst="rect">
              <a:avLst/>
            </a:prstGeom>
          </p:spPr>
        </p:pic>
        <p:sp>
          <p:nvSpPr>
            <p:cNvPr id="20" name="TextBox 19">
              <a:extLst>
                <a:ext uri="{FF2B5EF4-FFF2-40B4-BE49-F238E27FC236}">
                  <a16:creationId xmlns:a16="http://schemas.microsoft.com/office/drawing/2014/main" id="{A7892071-C26F-F10F-CE16-8C477A38852E}"/>
                </a:ext>
              </a:extLst>
            </p:cNvPr>
            <p:cNvSpPr txBox="1"/>
            <p:nvPr/>
          </p:nvSpPr>
          <p:spPr>
            <a:xfrm>
              <a:off x="11475531" y="2890876"/>
              <a:ext cx="2136479" cy="523220"/>
            </a:xfrm>
            <a:prstGeom prst="rect">
              <a:avLst/>
            </a:prstGeom>
            <a:noFill/>
          </p:spPr>
          <p:txBody>
            <a:bodyPr wrap="square">
              <a:spAutoFit/>
            </a:bodyPr>
            <a:lstStyle/>
            <a:p>
              <a:r>
                <a:rPr lang="en-US" sz="1400" dirty="0"/>
                <a:t>https://</a:t>
              </a:r>
              <a:r>
                <a:rPr lang="en-US" sz="1400" dirty="0" err="1"/>
                <a:t>daac.ornl.gov</a:t>
              </a:r>
              <a:r>
                <a:rPr lang="en-US" sz="1400" dirty="0"/>
                <a:t>/</a:t>
              </a:r>
              <a:r>
                <a:rPr lang="en-US" sz="1400" dirty="0" err="1"/>
                <a:t>cgi</a:t>
              </a:r>
              <a:r>
                <a:rPr lang="en-US" sz="1400" dirty="0"/>
                <a:t>-bin/</a:t>
              </a:r>
              <a:r>
                <a:rPr lang="en-US" sz="1400" dirty="0" err="1"/>
                <a:t>dataset_lister.pl?p</a:t>
              </a:r>
              <a:r>
                <a:rPr lang="en-US" sz="1400" dirty="0"/>
                <a:t>=41</a:t>
              </a:r>
            </a:p>
          </p:txBody>
        </p:sp>
      </p:grpSp>
      <p:pic>
        <p:nvPicPr>
          <p:cNvPr id="2" name="Picture 1" descr="A group of people standing in front of a large projector screen&#10;&#10;Description automatically generated">
            <a:extLst>
              <a:ext uri="{FF2B5EF4-FFF2-40B4-BE49-F238E27FC236}">
                <a16:creationId xmlns:a16="http://schemas.microsoft.com/office/drawing/2014/main" id="{73C5DFA9-2B53-D131-D20A-BD7933C2DEB1}"/>
              </a:ext>
            </a:extLst>
          </p:cNvPr>
          <p:cNvPicPr>
            <a:picLocks noChangeAspect="1"/>
          </p:cNvPicPr>
          <p:nvPr/>
        </p:nvPicPr>
        <p:blipFill>
          <a:blip r:embed="rId6"/>
          <a:stretch>
            <a:fillRect/>
          </a:stretch>
        </p:blipFill>
        <p:spPr>
          <a:xfrm>
            <a:off x="407581" y="1971539"/>
            <a:ext cx="7347402" cy="4536222"/>
          </a:xfrm>
          <a:prstGeom prst="rect">
            <a:avLst/>
          </a:prstGeom>
        </p:spPr>
      </p:pic>
      <p:sp>
        <p:nvSpPr>
          <p:cNvPr id="3" name="TextBox 2">
            <a:extLst>
              <a:ext uri="{FF2B5EF4-FFF2-40B4-BE49-F238E27FC236}">
                <a16:creationId xmlns:a16="http://schemas.microsoft.com/office/drawing/2014/main" id="{C38129E6-443A-D971-7EA1-0185529A82AE}"/>
              </a:ext>
            </a:extLst>
          </p:cNvPr>
          <p:cNvSpPr txBox="1"/>
          <p:nvPr/>
        </p:nvSpPr>
        <p:spPr>
          <a:xfrm>
            <a:off x="2006751" y="350240"/>
            <a:ext cx="8552637" cy="1384995"/>
          </a:xfrm>
          <a:prstGeom prst="rect">
            <a:avLst/>
          </a:prstGeom>
          <a:noFill/>
        </p:spPr>
        <p:txBody>
          <a:bodyPr wrap="square" rtlCol="0">
            <a:spAutoFit/>
          </a:bodyPr>
          <a:lstStyle/>
          <a:p>
            <a:pPr algn="ctr"/>
            <a:r>
              <a:rPr lang="en-US" sz="2800" dirty="0"/>
              <a:t>THANK YOU TO DELTA-X POSTDOCS &amp; TEAM MEMBERS WHO WORKED VERY HARD TO DEVELOP TOOLS AND PRESENT TUTORIALS!!!</a:t>
            </a:r>
          </a:p>
        </p:txBody>
      </p:sp>
      <p:sp>
        <p:nvSpPr>
          <p:cNvPr id="5" name="TextBox 4">
            <a:extLst>
              <a:ext uri="{FF2B5EF4-FFF2-40B4-BE49-F238E27FC236}">
                <a16:creationId xmlns:a16="http://schemas.microsoft.com/office/drawing/2014/main" id="{28E55034-575B-99D6-F5EF-6D7996D4DCFC}"/>
              </a:ext>
            </a:extLst>
          </p:cNvPr>
          <p:cNvSpPr txBox="1"/>
          <p:nvPr/>
        </p:nvSpPr>
        <p:spPr>
          <a:xfrm>
            <a:off x="7707419" y="1971538"/>
            <a:ext cx="4500589" cy="2308324"/>
          </a:xfrm>
          <a:prstGeom prst="rect">
            <a:avLst/>
          </a:prstGeom>
          <a:noFill/>
        </p:spPr>
        <p:txBody>
          <a:bodyPr wrap="square" rtlCol="0">
            <a:spAutoFit/>
          </a:bodyPr>
          <a:lstStyle/>
          <a:p>
            <a:pPr algn="ctr"/>
            <a:r>
              <a:rPr lang="en-US" sz="2400" b="1" dirty="0"/>
              <a:t>Alexandra Christensen </a:t>
            </a:r>
          </a:p>
          <a:p>
            <a:pPr algn="ctr"/>
            <a:r>
              <a:rPr lang="en-US" sz="2400" b="1" dirty="0"/>
              <a:t>Daniel Jensen </a:t>
            </a:r>
          </a:p>
          <a:p>
            <a:pPr algn="ctr"/>
            <a:r>
              <a:rPr lang="en-US" sz="2400" b="1" dirty="0"/>
              <a:t>Talib Oliver-Cabrera </a:t>
            </a:r>
          </a:p>
          <a:p>
            <a:pPr algn="ctr"/>
            <a:r>
              <a:rPr lang="en-US" sz="2400" b="1" dirty="0"/>
              <a:t>Michael </a:t>
            </a:r>
            <a:r>
              <a:rPr lang="en-US" sz="2400" b="1" dirty="0" err="1"/>
              <a:t>Denbina</a:t>
            </a:r>
            <a:endParaRPr lang="en-US" sz="2400" b="1" dirty="0"/>
          </a:p>
          <a:p>
            <a:pPr algn="ctr"/>
            <a:r>
              <a:rPr lang="en-US" sz="2400" b="1" dirty="0"/>
              <a:t>Kyle Wright</a:t>
            </a:r>
          </a:p>
          <a:p>
            <a:pPr algn="ctr"/>
            <a:r>
              <a:rPr lang="en-US" sz="2400" b="1" dirty="0"/>
              <a:t>Luca Cortese </a:t>
            </a:r>
          </a:p>
        </p:txBody>
      </p:sp>
    </p:spTree>
    <p:extLst>
      <p:ext uri="{BB962C8B-B14F-4D97-AF65-F5344CB8AC3E}">
        <p14:creationId xmlns:p14="http://schemas.microsoft.com/office/powerpoint/2010/main" val="626734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C387C-8C57-D4DE-33EF-8A48930B5A15}"/>
              </a:ext>
            </a:extLst>
          </p:cNvPr>
          <p:cNvSpPr txBox="1">
            <a:spLocks/>
          </p:cNvSpPr>
          <p:nvPr/>
        </p:nvSpPr>
        <p:spPr>
          <a:xfrm>
            <a:off x="2165131" y="-60257"/>
            <a:ext cx="7643308" cy="9747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tx1">
                    <a:lumMod val="95000"/>
                  </a:schemeClr>
                </a:solidFill>
                <a:effectLst/>
                <a:uLnTx/>
                <a:uFillTx/>
                <a:latin typeface="Calibri"/>
                <a:ea typeface="+mj-ea"/>
                <a:cs typeface="+mj-cs"/>
              </a:rPr>
              <a:t>Land Loss &amp; Gain in the Mississippi River Delta</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tx1">
                    <a:lumMod val="95000"/>
                  </a:schemeClr>
                </a:solidFill>
                <a:effectLst/>
                <a:uLnTx/>
                <a:uFillTx/>
                <a:latin typeface="Calibri"/>
                <a:ea typeface="+mj-ea"/>
                <a:cs typeface="+mj-cs"/>
              </a:rPr>
              <a:t>(Delta-X Study Area)</a:t>
            </a:r>
            <a:endParaRPr kumimoji="0" lang="en-US" sz="1600" b="0" i="0" u="none" strike="noStrike" kern="1200" cap="none" spc="0" normalizeH="0" baseline="0" noProof="0" dirty="0">
              <a:ln>
                <a:noFill/>
              </a:ln>
              <a:solidFill>
                <a:schemeClr val="tx1">
                  <a:lumMod val="95000"/>
                </a:schemeClr>
              </a:solidFill>
              <a:effectLst/>
              <a:uLnTx/>
              <a:uFillTx/>
              <a:latin typeface="Calibri"/>
              <a:ea typeface="+mj-ea"/>
              <a:cs typeface="+mj-cs"/>
            </a:endParaRPr>
          </a:p>
        </p:txBody>
      </p:sp>
      <p:pic>
        <p:nvPicPr>
          <p:cNvPr id="3" name="Content Placeholder 4">
            <a:extLst>
              <a:ext uri="{FF2B5EF4-FFF2-40B4-BE49-F238E27FC236}">
                <a16:creationId xmlns:a16="http://schemas.microsoft.com/office/drawing/2014/main" id="{DD946F55-DCB3-13D5-3137-D5E09ACCCF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91801" y="1260868"/>
            <a:ext cx="9950731" cy="5472902"/>
          </a:xfrm>
          <a:prstGeom prst="rect">
            <a:avLst/>
          </a:prstGeom>
        </p:spPr>
      </p:pic>
      <p:grpSp>
        <p:nvGrpSpPr>
          <p:cNvPr id="5" name="Group 4">
            <a:extLst>
              <a:ext uri="{FF2B5EF4-FFF2-40B4-BE49-F238E27FC236}">
                <a16:creationId xmlns:a16="http://schemas.microsoft.com/office/drawing/2014/main" id="{71676982-AF89-5D91-0714-D85D42C2671F}"/>
              </a:ext>
            </a:extLst>
          </p:cNvPr>
          <p:cNvGrpSpPr/>
          <p:nvPr/>
        </p:nvGrpSpPr>
        <p:grpSpPr>
          <a:xfrm>
            <a:off x="-34804" y="819807"/>
            <a:ext cx="3534749" cy="2474175"/>
            <a:chOff x="-34804" y="819807"/>
            <a:chExt cx="3534749" cy="2474175"/>
          </a:xfrm>
        </p:grpSpPr>
        <p:sp>
          <p:nvSpPr>
            <p:cNvPr id="6" name="Oval 5">
              <a:extLst>
                <a:ext uri="{FF2B5EF4-FFF2-40B4-BE49-F238E27FC236}">
                  <a16:creationId xmlns:a16="http://schemas.microsoft.com/office/drawing/2014/main" id="{FA7BBD30-7D47-6FA0-CA27-144184AE842E}"/>
                </a:ext>
              </a:extLst>
            </p:cNvPr>
            <p:cNvSpPr/>
            <p:nvPr/>
          </p:nvSpPr>
          <p:spPr>
            <a:xfrm>
              <a:off x="830317" y="819807"/>
              <a:ext cx="2669628" cy="2417379"/>
            </a:xfrm>
            <a:prstGeom prst="ellipse">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27B82CB-7037-4E7E-5B22-E606C8BDF2EC}"/>
                </a:ext>
              </a:extLst>
            </p:cNvPr>
            <p:cNvSpPr txBox="1"/>
            <p:nvPr/>
          </p:nvSpPr>
          <p:spPr>
            <a:xfrm>
              <a:off x="-34804" y="2370652"/>
              <a:ext cx="2091726"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a:ea typeface="+mn-ea"/>
                  <a:cs typeface="+mn-cs"/>
                </a:rPr>
                <a:t>ATCHAFALYA BASIN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WAX LAKE DELTA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ATCHAFALAYA DELTA</a:t>
              </a:r>
            </a:p>
          </p:txBody>
        </p:sp>
      </p:grpSp>
      <p:sp>
        <p:nvSpPr>
          <p:cNvPr id="8" name="TextBox 7">
            <a:extLst>
              <a:ext uri="{FF2B5EF4-FFF2-40B4-BE49-F238E27FC236}">
                <a16:creationId xmlns:a16="http://schemas.microsoft.com/office/drawing/2014/main" id="{A4C614BF-88EF-D0D9-5E8B-034AF2ABC329}"/>
              </a:ext>
            </a:extLst>
          </p:cNvPr>
          <p:cNvSpPr txBox="1"/>
          <p:nvPr/>
        </p:nvSpPr>
        <p:spPr>
          <a:xfrm>
            <a:off x="5587560" y="2928392"/>
            <a:ext cx="2126864" cy="369332"/>
          </a:xfrm>
          <a:prstGeom prst="rect">
            <a:avLst/>
          </a:prstGeom>
          <a:solidFill>
            <a:schemeClr val="bg1">
              <a:alpha val="58052"/>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a:ea typeface="+mn-ea"/>
                <a:cs typeface="+mn-cs"/>
              </a:rPr>
              <a:t>TERREBONNE BASIN</a:t>
            </a:r>
          </a:p>
        </p:txBody>
      </p:sp>
      <p:grpSp>
        <p:nvGrpSpPr>
          <p:cNvPr id="13" name="Group 12">
            <a:extLst>
              <a:ext uri="{FF2B5EF4-FFF2-40B4-BE49-F238E27FC236}">
                <a16:creationId xmlns:a16="http://schemas.microsoft.com/office/drawing/2014/main" id="{9208A683-58D4-D86B-E592-AFAB173898BD}"/>
              </a:ext>
            </a:extLst>
          </p:cNvPr>
          <p:cNvGrpSpPr>
            <a:grpSpLocks noChangeAspect="1"/>
          </p:cNvGrpSpPr>
          <p:nvPr/>
        </p:nvGrpSpPr>
        <p:grpSpPr>
          <a:xfrm>
            <a:off x="272325" y="134232"/>
            <a:ext cx="919476" cy="919476"/>
            <a:chOff x="874207" y="2413610"/>
            <a:chExt cx="3091026" cy="2986900"/>
          </a:xfrm>
        </p:grpSpPr>
        <p:sp>
          <p:nvSpPr>
            <p:cNvPr id="14" name="Oval 13">
              <a:extLst>
                <a:ext uri="{FF2B5EF4-FFF2-40B4-BE49-F238E27FC236}">
                  <a16:creationId xmlns:a16="http://schemas.microsoft.com/office/drawing/2014/main" id="{584147F9-7E94-CAB2-7DC0-AFF53A301C95}"/>
                </a:ext>
              </a:extLst>
            </p:cNvPr>
            <p:cNvSpPr/>
            <p:nvPr/>
          </p:nvSpPr>
          <p:spPr>
            <a:xfrm>
              <a:off x="874207" y="2413610"/>
              <a:ext cx="3091026" cy="298690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pic>
          <p:nvPicPr>
            <p:cNvPr id="15" name="Picture 14">
              <a:extLst>
                <a:ext uri="{FF2B5EF4-FFF2-40B4-BE49-F238E27FC236}">
                  <a16:creationId xmlns:a16="http://schemas.microsoft.com/office/drawing/2014/main" id="{EF694511-504F-E714-3B0F-D5B5ED860D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2995" y="2890355"/>
              <a:ext cx="2285120" cy="1892662"/>
            </a:xfrm>
            <a:prstGeom prst="rect">
              <a:avLst/>
            </a:prstGeom>
          </p:spPr>
        </p:pic>
      </p:grpSp>
      <p:pic>
        <p:nvPicPr>
          <p:cNvPr id="16" name="Picture 15">
            <a:extLst>
              <a:ext uri="{FF2B5EF4-FFF2-40B4-BE49-F238E27FC236}">
                <a16:creationId xmlns:a16="http://schemas.microsoft.com/office/drawing/2014/main" id="{1B8C60FF-8D3A-A2E4-1F16-661CFE806F03}"/>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00059" y="47865"/>
            <a:ext cx="1254252" cy="1109423"/>
          </a:xfrm>
          <a:prstGeom prst="rect">
            <a:avLst/>
          </a:prstGeom>
          <a:noFill/>
          <a:ln w="9525">
            <a:noFill/>
            <a:miter lim="800000"/>
            <a:headEnd/>
            <a:tailEnd/>
          </a:ln>
        </p:spPr>
      </p:pic>
    </p:spTree>
    <p:extLst>
      <p:ext uri="{BB962C8B-B14F-4D97-AF65-F5344CB8AC3E}">
        <p14:creationId xmlns:p14="http://schemas.microsoft.com/office/powerpoint/2010/main" val="29466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7840812-8B9A-04F6-8E21-7BAD60B78EB1}"/>
              </a:ext>
            </a:extLst>
          </p:cNvPr>
          <p:cNvGrpSpPr>
            <a:grpSpLocks noChangeAspect="1"/>
          </p:cNvGrpSpPr>
          <p:nvPr/>
        </p:nvGrpSpPr>
        <p:grpSpPr>
          <a:xfrm>
            <a:off x="267849" y="158425"/>
            <a:ext cx="1056576" cy="1056576"/>
            <a:chOff x="874207" y="2413610"/>
            <a:chExt cx="3091026" cy="2986900"/>
          </a:xfrm>
        </p:grpSpPr>
        <p:sp>
          <p:nvSpPr>
            <p:cNvPr id="13" name="Oval 12">
              <a:extLst>
                <a:ext uri="{FF2B5EF4-FFF2-40B4-BE49-F238E27FC236}">
                  <a16:creationId xmlns:a16="http://schemas.microsoft.com/office/drawing/2014/main" id="{6B76D687-3F68-92D8-19C1-8F8D279AD428}"/>
                </a:ext>
              </a:extLst>
            </p:cNvPr>
            <p:cNvSpPr/>
            <p:nvPr/>
          </p:nvSpPr>
          <p:spPr>
            <a:xfrm>
              <a:off x="874207" y="2413610"/>
              <a:ext cx="3091026" cy="298690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pic>
          <p:nvPicPr>
            <p:cNvPr id="14" name="Picture 13">
              <a:extLst>
                <a:ext uri="{FF2B5EF4-FFF2-40B4-BE49-F238E27FC236}">
                  <a16:creationId xmlns:a16="http://schemas.microsoft.com/office/drawing/2014/main" id="{6236F03A-F0F5-CDB2-C897-3E49C9241B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2995" y="2890355"/>
              <a:ext cx="2285120" cy="1892662"/>
            </a:xfrm>
            <a:prstGeom prst="rect">
              <a:avLst/>
            </a:prstGeom>
          </p:spPr>
        </p:pic>
      </p:grpSp>
      <p:pic>
        <p:nvPicPr>
          <p:cNvPr id="15" name="Picture 14">
            <a:extLst>
              <a:ext uri="{FF2B5EF4-FFF2-40B4-BE49-F238E27FC236}">
                <a16:creationId xmlns:a16="http://schemas.microsoft.com/office/drawing/2014/main" id="{B19CB7C3-9AE9-DB2D-BA4D-6091CCAA549C}"/>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731" y="111537"/>
            <a:ext cx="1441269" cy="1251072"/>
          </a:xfrm>
          <a:prstGeom prst="rect">
            <a:avLst/>
          </a:prstGeom>
          <a:noFill/>
          <a:ln w="9525">
            <a:noFill/>
            <a:miter lim="800000"/>
            <a:headEnd/>
            <a:tailEnd/>
          </a:ln>
        </p:spPr>
      </p:pic>
      <p:sp>
        <p:nvSpPr>
          <p:cNvPr id="4" name="Title 1">
            <a:extLst>
              <a:ext uri="{FF2B5EF4-FFF2-40B4-BE49-F238E27FC236}">
                <a16:creationId xmlns:a16="http://schemas.microsoft.com/office/drawing/2014/main" id="{E7B5E03D-C5FB-DDAC-AE50-BC6252AF5D08}"/>
              </a:ext>
            </a:extLst>
          </p:cNvPr>
          <p:cNvSpPr txBox="1">
            <a:spLocks/>
          </p:cNvSpPr>
          <p:nvPr/>
        </p:nvSpPr>
        <p:spPr>
          <a:xfrm>
            <a:off x="1942203" y="351948"/>
            <a:ext cx="3278589" cy="9747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effectLst/>
                <a:uLnTx/>
                <a:uFillTx/>
                <a:latin typeface="Calibri"/>
                <a:ea typeface="+mj-ea"/>
                <a:cs typeface="+mj-cs"/>
              </a:rPr>
              <a:t>KEY STAKEHOLDER IN LOUISIANA</a:t>
            </a:r>
            <a:endParaRPr kumimoji="0" lang="en-US" sz="1800" b="0" i="0" u="none" strike="noStrike" kern="1200" cap="none" spc="0" normalizeH="0" baseline="0" noProof="0" dirty="0">
              <a:ln>
                <a:noFill/>
              </a:ln>
              <a:effectLst/>
              <a:uLnTx/>
              <a:uFillTx/>
              <a:latin typeface="Calibri"/>
              <a:ea typeface="+mj-ea"/>
              <a:cs typeface="+mj-cs"/>
            </a:endParaRPr>
          </a:p>
        </p:txBody>
      </p:sp>
      <p:pic>
        <p:nvPicPr>
          <p:cNvPr id="1026" name="Picture 2" descr="Coastal Protection and Restoration AuthorityGraphics | Coastal Protection  And Restoration Authority">
            <a:extLst>
              <a:ext uri="{FF2B5EF4-FFF2-40B4-BE49-F238E27FC236}">
                <a16:creationId xmlns:a16="http://schemas.microsoft.com/office/drawing/2014/main" id="{095243F5-E527-1A26-6615-01223E2C0B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7728" y="5173092"/>
            <a:ext cx="1378089" cy="1297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map of the united states&#10;&#10;Description automatically generated">
            <a:extLst>
              <a:ext uri="{FF2B5EF4-FFF2-40B4-BE49-F238E27FC236}">
                <a16:creationId xmlns:a16="http://schemas.microsoft.com/office/drawing/2014/main" id="{AD6B15A9-CBC4-3094-AF9B-1C6DEB6E198A}"/>
              </a:ext>
            </a:extLst>
          </p:cNvPr>
          <p:cNvPicPr>
            <a:picLocks noChangeAspect="1"/>
          </p:cNvPicPr>
          <p:nvPr/>
        </p:nvPicPr>
        <p:blipFill>
          <a:blip r:embed="rId6"/>
          <a:stretch>
            <a:fillRect/>
          </a:stretch>
        </p:blipFill>
        <p:spPr>
          <a:xfrm>
            <a:off x="196802" y="2038673"/>
            <a:ext cx="4373249" cy="2804315"/>
          </a:xfrm>
          <a:prstGeom prst="rect">
            <a:avLst/>
          </a:prstGeom>
        </p:spPr>
      </p:pic>
      <p:pic>
        <p:nvPicPr>
          <p:cNvPr id="9" name="Picture 8" descr="A collage of images of different types of fishing&#10;&#10;Description automatically generated">
            <a:extLst>
              <a:ext uri="{FF2B5EF4-FFF2-40B4-BE49-F238E27FC236}">
                <a16:creationId xmlns:a16="http://schemas.microsoft.com/office/drawing/2014/main" id="{71B6ACA9-017C-45BA-DDD0-5071C0627850}"/>
              </a:ext>
            </a:extLst>
          </p:cNvPr>
          <p:cNvPicPr>
            <a:picLocks noChangeAspect="1"/>
          </p:cNvPicPr>
          <p:nvPr/>
        </p:nvPicPr>
        <p:blipFill>
          <a:blip r:embed="rId7"/>
          <a:stretch>
            <a:fillRect/>
          </a:stretch>
        </p:blipFill>
        <p:spPr>
          <a:xfrm>
            <a:off x="4786538" y="1832999"/>
            <a:ext cx="7208660" cy="4637119"/>
          </a:xfrm>
          <a:prstGeom prst="rect">
            <a:avLst/>
          </a:prstGeom>
        </p:spPr>
      </p:pic>
      <p:pic>
        <p:nvPicPr>
          <p:cNvPr id="7" name="Picture 6" descr="A close-up of a white background&#10;&#10;Description automatically generated">
            <a:extLst>
              <a:ext uri="{FF2B5EF4-FFF2-40B4-BE49-F238E27FC236}">
                <a16:creationId xmlns:a16="http://schemas.microsoft.com/office/drawing/2014/main" id="{DAFDADBE-B51A-2522-6FA8-E8EFCFE8D542}"/>
              </a:ext>
            </a:extLst>
          </p:cNvPr>
          <p:cNvPicPr>
            <a:picLocks noChangeAspect="1"/>
          </p:cNvPicPr>
          <p:nvPr/>
        </p:nvPicPr>
        <p:blipFill>
          <a:blip r:embed="rId8"/>
          <a:stretch>
            <a:fillRect/>
          </a:stretch>
        </p:blipFill>
        <p:spPr>
          <a:xfrm>
            <a:off x="5738587" y="284438"/>
            <a:ext cx="4494349" cy="1424265"/>
          </a:xfrm>
          <a:prstGeom prst="rect">
            <a:avLst/>
          </a:prstGeom>
        </p:spPr>
      </p:pic>
    </p:spTree>
    <p:extLst>
      <p:ext uri="{BB962C8B-B14F-4D97-AF65-F5344CB8AC3E}">
        <p14:creationId xmlns:p14="http://schemas.microsoft.com/office/powerpoint/2010/main" val="3026816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9CD94A-4CC7-AE3C-FA33-3D20123CBECB}"/>
              </a:ext>
            </a:extLst>
          </p:cNvPr>
          <p:cNvSpPr txBox="1">
            <a:spLocks/>
          </p:cNvSpPr>
          <p:nvPr/>
        </p:nvSpPr>
        <p:spPr>
          <a:xfrm>
            <a:off x="2312387" y="183493"/>
            <a:ext cx="7643308" cy="9747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effectLst/>
                <a:uLnTx/>
                <a:uFillTx/>
                <a:latin typeface="Calibri"/>
                <a:ea typeface="+mj-ea"/>
                <a:cs typeface="+mj-cs"/>
              </a:rPr>
              <a:t>Delta-X Applications Workshops</a:t>
            </a:r>
            <a:endParaRPr kumimoji="0" lang="en-US" sz="1800" b="0" i="0" u="none" strike="noStrike" kern="1200" cap="none" spc="0" normalizeH="0" baseline="0" noProof="0" dirty="0">
              <a:ln>
                <a:noFill/>
              </a:ln>
              <a:effectLst/>
              <a:uLnTx/>
              <a:uFillTx/>
              <a:latin typeface="Calibri"/>
              <a:ea typeface="+mj-ea"/>
              <a:cs typeface="+mj-cs"/>
            </a:endParaRPr>
          </a:p>
        </p:txBody>
      </p:sp>
      <p:grpSp>
        <p:nvGrpSpPr>
          <p:cNvPr id="12" name="Group 11">
            <a:extLst>
              <a:ext uri="{FF2B5EF4-FFF2-40B4-BE49-F238E27FC236}">
                <a16:creationId xmlns:a16="http://schemas.microsoft.com/office/drawing/2014/main" id="{67840812-8B9A-04F6-8E21-7BAD60B78EB1}"/>
              </a:ext>
            </a:extLst>
          </p:cNvPr>
          <p:cNvGrpSpPr>
            <a:grpSpLocks noChangeAspect="1"/>
          </p:cNvGrpSpPr>
          <p:nvPr/>
        </p:nvGrpSpPr>
        <p:grpSpPr>
          <a:xfrm>
            <a:off x="267849" y="158425"/>
            <a:ext cx="1056576" cy="1056576"/>
            <a:chOff x="874207" y="2413610"/>
            <a:chExt cx="3091026" cy="2986900"/>
          </a:xfrm>
        </p:grpSpPr>
        <p:sp>
          <p:nvSpPr>
            <p:cNvPr id="13" name="Oval 12">
              <a:extLst>
                <a:ext uri="{FF2B5EF4-FFF2-40B4-BE49-F238E27FC236}">
                  <a16:creationId xmlns:a16="http://schemas.microsoft.com/office/drawing/2014/main" id="{6B76D687-3F68-92D8-19C1-8F8D279AD428}"/>
                </a:ext>
              </a:extLst>
            </p:cNvPr>
            <p:cNvSpPr/>
            <p:nvPr/>
          </p:nvSpPr>
          <p:spPr>
            <a:xfrm>
              <a:off x="874207" y="2413610"/>
              <a:ext cx="3091026" cy="298690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pic>
          <p:nvPicPr>
            <p:cNvPr id="14" name="Picture 13">
              <a:extLst>
                <a:ext uri="{FF2B5EF4-FFF2-40B4-BE49-F238E27FC236}">
                  <a16:creationId xmlns:a16="http://schemas.microsoft.com/office/drawing/2014/main" id="{6236F03A-F0F5-CDB2-C897-3E49C9241B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2995" y="2890355"/>
              <a:ext cx="2285120" cy="1892662"/>
            </a:xfrm>
            <a:prstGeom prst="rect">
              <a:avLst/>
            </a:prstGeom>
          </p:spPr>
        </p:pic>
      </p:grpSp>
      <p:pic>
        <p:nvPicPr>
          <p:cNvPr id="15" name="Picture 14">
            <a:extLst>
              <a:ext uri="{FF2B5EF4-FFF2-40B4-BE49-F238E27FC236}">
                <a16:creationId xmlns:a16="http://schemas.microsoft.com/office/drawing/2014/main" id="{B19CB7C3-9AE9-DB2D-BA4D-6091CCAA549C}"/>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731" y="111537"/>
            <a:ext cx="1441269" cy="1251072"/>
          </a:xfrm>
          <a:prstGeom prst="rect">
            <a:avLst/>
          </a:prstGeom>
          <a:noFill/>
          <a:ln w="9525">
            <a:noFill/>
            <a:miter lim="800000"/>
            <a:headEnd/>
            <a:tailEnd/>
          </a:ln>
        </p:spPr>
      </p:pic>
      <p:sp>
        <p:nvSpPr>
          <p:cNvPr id="2" name="TextBox 1">
            <a:extLst>
              <a:ext uri="{FF2B5EF4-FFF2-40B4-BE49-F238E27FC236}">
                <a16:creationId xmlns:a16="http://schemas.microsoft.com/office/drawing/2014/main" id="{94BFBB6A-98E3-55F3-D610-C80832429156}"/>
              </a:ext>
            </a:extLst>
          </p:cNvPr>
          <p:cNvSpPr txBox="1"/>
          <p:nvPr/>
        </p:nvSpPr>
        <p:spPr>
          <a:xfrm>
            <a:off x="4369391" y="6305175"/>
            <a:ext cx="3453217" cy="369332"/>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60000"/>
                    <a:lumOff val="40000"/>
                  </a:schemeClr>
                </a:solidFill>
                <a:effectLst/>
                <a:uLnTx/>
                <a:uFillTx/>
                <a:latin typeface="Calibri"/>
                <a:ea typeface="+mj-ea"/>
                <a:cs typeface="+mj-cs"/>
                <a:hlinkClick r:id="rId5">
                  <a:extLst>
                    <a:ext uri="{A12FA001-AC4F-418D-AE19-62706E023703}">
                      <ahyp:hlinkClr xmlns:ahyp="http://schemas.microsoft.com/office/drawing/2018/hyperlinkcolor" val="tx"/>
                    </a:ext>
                  </a:extLst>
                </a:hlinkClick>
              </a:rPr>
              <a:t>https://deltax.jpl.nasa.gov</a:t>
            </a:r>
            <a:endParaRPr kumimoji="0" lang="en-US" sz="1200" b="0" i="0" u="none" strike="noStrike" kern="1200" cap="none" spc="0" normalizeH="0" baseline="0" noProof="0" dirty="0">
              <a:ln>
                <a:noFill/>
              </a:ln>
              <a:solidFill>
                <a:schemeClr val="accent6">
                  <a:lumMod val="60000"/>
                  <a:lumOff val="40000"/>
                </a:schemeClr>
              </a:solidFill>
              <a:effectLst/>
              <a:uLnTx/>
              <a:uFillTx/>
              <a:latin typeface="Calibri"/>
              <a:ea typeface="+mj-ea"/>
              <a:cs typeface="+mj-cs"/>
            </a:endParaRPr>
          </a:p>
        </p:txBody>
      </p:sp>
      <p:sp>
        <p:nvSpPr>
          <p:cNvPr id="4" name="Content Placeholder 2">
            <a:extLst>
              <a:ext uri="{FF2B5EF4-FFF2-40B4-BE49-F238E27FC236}">
                <a16:creationId xmlns:a16="http://schemas.microsoft.com/office/drawing/2014/main" id="{288C5F71-008A-9C6F-90CD-D091CC89E8ED}"/>
              </a:ext>
            </a:extLst>
          </p:cNvPr>
          <p:cNvSpPr txBox="1">
            <a:spLocks/>
          </p:cNvSpPr>
          <p:nvPr/>
        </p:nvSpPr>
        <p:spPr>
          <a:xfrm>
            <a:off x="324365" y="3782844"/>
            <a:ext cx="11619351" cy="2111771"/>
          </a:xfrm>
          <a:prstGeom prst="rect">
            <a:avLst/>
          </a:prstGeom>
          <a:ln>
            <a:solidFill>
              <a:srgbClr val="346B89"/>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Delta-X develops calibrated and validated models of soil accretion (organic soil production &amp; sediment deposition) for the Mississippi River Delta, an exemplar temperate delta under threat from relative sea level rise.</a:t>
            </a:r>
          </a:p>
          <a:p>
            <a:r>
              <a:rPr lang="en-US" sz="2400" dirty="0"/>
              <a:t>Provide all the data and models, plus tools for working with the data sets and training on how to use them to stakeholders in Louisiana and elsewhere.</a:t>
            </a:r>
          </a:p>
          <a:p>
            <a:endParaRPr lang="en-US" sz="2400" dirty="0"/>
          </a:p>
        </p:txBody>
      </p:sp>
      <p:sp>
        <p:nvSpPr>
          <p:cNvPr id="3" name="TextBox 2">
            <a:extLst>
              <a:ext uri="{FF2B5EF4-FFF2-40B4-BE49-F238E27FC236}">
                <a16:creationId xmlns:a16="http://schemas.microsoft.com/office/drawing/2014/main" id="{4BD11380-740E-3810-39A9-AFC6C488ED39}"/>
              </a:ext>
            </a:extLst>
          </p:cNvPr>
          <p:cNvSpPr txBox="1"/>
          <p:nvPr/>
        </p:nvSpPr>
        <p:spPr>
          <a:xfrm>
            <a:off x="796137" y="1434255"/>
            <a:ext cx="10434176" cy="830997"/>
          </a:xfrm>
          <a:prstGeom prst="rect">
            <a:avLst/>
          </a:prstGeom>
          <a:noFill/>
        </p:spPr>
        <p:txBody>
          <a:bodyPr wrap="square">
            <a:spAutoFit/>
          </a:bodyPr>
          <a:lstStyle/>
          <a:p>
            <a:pPr algn="ctr"/>
            <a:r>
              <a:rPr lang="en-US" sz="2400" b="1" dirty="0"/>
              <a:t>Purpose: Engage the applications community by demonstrating how to access and utilize Delta-X campaign data and hydrodynamic models. </a:t>
            </a:r>
          </a:p>
        </p:txBody>
      </p:sp>
      <p:sp>
        <p:nvSpPr>
          <p:cNvPr id="9" name="TextBox 8">
            <a:extLst>
              <a:ext uri="{FF2B5EF4-FFF2-40B4-BE49-F238E27FC236}">
                <a16:creationId xmlns:a16="http://schemas.microsoft.com/office/drawing/2014/main" id="{D50AE49F-0B7A-0D25-B5ED-07B211BD4294}"/>
              </a:ext>
            </a:extLst>
          </p:cNvPr>
          <p:cNvSpPr txBox="1"/>
          <p:nvPr/>
        </p:nvSpPr>
        <p:spPr>
          <a:xfrm>
            <a:off x="3144562" y="2541287"/>
            <a:ext cx="7606169" cy="830997"/>
          </a:xfrm>
          <a:prstGeom prst="rect">
            <a:avLst/>
          </a:prstGeom>
          <a:noFill/>
        </p:spPr>
        <p:txBody>
          <a:bodyPr wrap="square" rtlCol="0">
            <a:spAutoFit/>
          </a:bodyPr>
          <a:lstStyle/>
          <a:p>
            <a:r>
              <a:rPr lang="en-US" sz="2400" i="1" dirty="0"/>
              <a:t>2022 Applications Workshop: Focus on data</a:t>
            </a:r>
          </a:p>
          <a:p>
            <a:r>
              <a:rPr lang="en-US" sz="2400" i="1" dirty="0"/>
              <a:t>2024 Applications Workshop: Focus on models</a:t>
            </a:r>
          </a:p>
        </p:txBody>
      </p:sp>
    </p:spTree>
    <p:extLst>
      <p:ext uri="{BB962C8B-B14F-4D97-AF65-F5344CB8AC3E}">
        <p14:creationId xmlns:p14="http://schemas.microsoft.com/office/powerpoint/2010/main" val="2937662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5A03BB8-F237-B267-978E-3618340195CE}"/>
              </a:ext>
            </a:extLst>
          </p:cNvPr>
          <p:cNvSpPr txBox="1">
            <a:spLocks/>
          </p:cNvSpPr>
          <p:nvPr/>
        </p:nvSpPr>
        <p:spPr>
          <a:xfrm>
            <a:off x="2274346" y="215985"/>
            <a:ext cx="7643308" cy="9747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effectLst/>
                <a:uLnTx/>
                <a:uFillTx/>
                <a:latin typeface="Calibri"/>
                <a:ea typeface="+mj-ea"/>
                <a:cs typeface="+mj-cs"/>
              </a:rPr>
              <a:t>COMMUNITY ENGAGEMENT</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800" b="1" dirty="0">
                <a:latin typeface="Calibri"/>
              </a:rPr>
              <a:t>DELTA-X APPLICATIONS WORKSHOP 2022</a:t>
            </a:r>
            <a:endParaRPr kumimoji="0" lang="en-US" sz="1800" b="0" i="0" u="none" strike="noStrike" kern="1200" cap="none" spc="0" normalizeH="0" baseline="0" noProof="0" dirty="0">
              <a:ln>
                <a:noFill/>
              </a:ln>
              <a:effectLst/>
              <a:uLnTx/>
              <a:uFillTx/>
              <a:latin typeface="Calibri"/>
              <a:ea typeface="+mj-ea"/>
              <a:cs typeface="+mj-cs"/>
            </a:endParaRPr>
          </a:p>
        </p:txBody>
      </p:sp>
      <p:grpSp>
        <p:nvGrpSpPr>
          <p:cNvPr id="8" name="Group 7">
            <a:extLst>
              <a:ext uri="{FF2B5EF4-FFF2-40B4-BE49-F238E27FC236}">
                <a16:creationId xmlns:a16="http://schemas.microsoft.com/office/drawing/2014/main" id="{EFAAB262-448D-29DD-6A44-7CAA6EF5F904}"/>
              </a:ext>
            </a:extLst>
          </p:cNvPr>
          <p:cNvGrpSpPr>
            <a:grpSpLocks noChangeAspect="1"/>
          </p:cNvGrpSpPr>
          <p:nvPr/>
        </p:nvGrpSpPr>
        <p:grpSpPr>
          <a:xfrm>
            <a:off x="135225" y="204292"/>
            <a:ext cx="1056576" cy="1056576"/>
            <a:chOff x="874207" y="2413610"/>
            <a:chExt cx="3091026" cy="2986900"/>
          </a:xfrm>
        </p:grpSpPr>
        <p:sp>
          <p:nvSpPr>
            <p:cNvPr id="9" name="Oval 8">
              <a:extLst>
                <a:ext uri="{FF2B5EF4-FFF2-40B4-BE49-F238E27FC236}">
                  <a16:creationId xmlns:a16="http://schemas.microsoft.com/office/drawing/2014/main" id="{3BAD86E0-E0F3-8A03-2BFC-C61D4877DCF4}"/>
                </a:ext>
              </a:extLst>
            </p:cNvPr>
            <p:cNvSpPr/>
            <p:nvPr/>
          </p:nvSpPr>
          <p:spPr>
            <a:xfrm>
              <a:off x="874207" y="2413610"/>
              <a:ext cx="3091026" cy="298690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2041367A-F3CA-3CA6-BF24-1C89B925F3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2995" y="2890355"/>
              <a:ext cx="2285120" cy="1892662"/>
            </a:xfrm>
            <a:prstGeom prst="rect">
              <a:avLst/>
            </a:prstGeom>
          </p:spPr>
        </p:pic>
      </p:grpSp>
      <p:pic>
        <p:nvPicPr>
          <p:cNvPr id="11" name="Picture 10">
            <a:extLst>
              <a:ext uri="{FF2B5EF4-FFF2-40B4-BE49-F238E27FC236}">
                <a16:creationId xmlns:a16="http://schemas.microsoft.com/office/drawing/2014/main" id="{B1746A96-55F8-748C-DCCE-3951A6D63776}"/>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930768" y="145830"/>
            <a:ext cx="1261232" cy="1115038"/>
          </a:xfrm>
          <a:prstGeom prst="rect">
            <a:avLst/>
          </a:prstGeom>
          <a:noFill/>
          <a:ln w="9525">
            <a:noFill/>
            <a:miter lim="800000"/>
            <a:headEnd/>
            <a:tailEnd/>
          </a:ln>
        </p:spPr>
      </p:pic>
      <p:pic>
        <p:nvPicPr>
          <p:cNvPr id="3" name="Picture 2" descr="A business card with a building in the background&#10;&#10;Description automatically generated">
            <a:extLst>
              <a:ext uri="{FF2B5EF4-FFF2-40B4-BE49-F238E27FC236}">
                <a16:creationId xmlns:a16="http://schemas.microsoft.com/office/drawing/2014/main" id="{42B34947-CA8E-94D5-BF41-119F9245F643}"/>
              </a:ext>
            </a:extLst>
          </p:cNvPr>
          <p:cNvPicPr>
            <a:picLocks noChangeAspect="1"/>
          </p:cNvPicPr>
          <p:nvPr/>
        </p:nvPicPr>
        <p:blipFill>
          <a:blip r:embed="rId5"/>
          <a:stretch>
            <a:fillRect/>
          </a:stretch>
        </p:blipFill>
        <p:spPr>
          <a:xfrm>
            <a:off x="4525595" y="1889585"/>
            <a:ext cx="7391448" cy="2975700"/>
          </a:xfrm>
          <a:prstGeom prst="rect">
            <a:avLst/>
          </a:prstGeom>
        </p:spPr>
      </p:pic>
      <p:sp>
        <p:nvSpPr>
          <p:cNvPr id="4" name="Content Placeholder 9">
            <a:extLst>
              <a:ext uri="{FF2B5EF4-FFF2-40B4-BE49-F238E27FC236}">
                <a16:creationId xmlns:a16="http://schemas.microsoft.com/office/drawing/2014/main" id="{D3101C9B-46D8-E404-6F8B-FBDD2B1B5FA5}"/>
              </a:ext>
            </a:extLst>
          </p:cNvPr>
          <p:cNvSpPr txBox="1">
            <a:spLocks/>
          </p:cNvSpPr>
          <p:nvPr/>
        </p:nvSpPr>
        <p:spPr>
          <a:xfrm>
            <a:off x="274957" y="1426235"/>
            <a:ext cx="4154588" cy="15024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u="sng" dirty="0"/>
              <a:t>56 total attendees from 21 different institutions</a:t>
            </a:r>
          </a:p>
        </p:txBody>
      </p:sp>
      <p:graphicFrame>
        <p:nvGraphicFramePr>
          <p:cNvPr id="6" name="Table 5">
            <a:extLst>
              <a:ext uri="{FF2B5EF4-FFF2-40B4-BE49-F238E27FC236}">
                <a16:creationId xmlns:a16="http://schemas.microsoft.com/office/drawing/2014/main" id="{86F6FB85-1637-F8D3-523D-5336631315F2}"/>
              </a:ext>
            </a:extLst>
          </p:cNvPr>
          <p:cNvGraphicFramePr>
            <a:graphicFrameLocks noGrp="1"/>
          </p:cNvGraphicFramePr>
          <p:nvPr>
            <p:extLst>
              <p:ext uri="{D42A27DB-BD31-4B8C-83A1-F6EECF244321}">
                <p14:modId xmlns:p14="http://schemas.microsoft.com/office/powerpoint/2010/main" val="4272344188"/>
              </p:ext>
            </p:extLst>
          </p:nvPr>
        </p:nvGraphicFramePr>
        <p:xfrm>
          <a:off x="325832" y="2058756"/>
          <a:ext cx="3968488" cy="4652572"/>
        </p:xfrm>
        <a:graphic>
          <a:graphicData uri="http://schemas.openxmlformats.org/drawingml/2006/table">
            <a:tbl>
              <a:tblPr/>
              <a:tblGrid>
                <a:gridCol w="3968488">
                  <a:extLst>
                    <a:ext uri="{9D8B030D-6E8A-4147-A177-3AD203B41FA5}">
                      <a16:colId xmlns:a16="http://schemas.microsoft.com/office/drawing/2014/main" val="2288328536"/>
                    </a:ext>
                  </a:extLst>
                </a:gridCol>
              </a:tblGrid>
              <a:tr h="3105713">
                <a:tc>
                  <a:txBody>
                    <a:bodyPr/>
                    <a:lstStyle/>
                    <a:p>
                      <a:pPr marL="171450" indent="-171450" rtl="0" fontAlgn="b">
                        <a:buFont typeface="Arial" panose="020B0604020202020204" pitchFamily="34" charset="0"/>
                        <a:buChar char="•"/>
                      </a:pPr>
                      <a:r>
                        <a:rPr lang="en-US" sz="1600" b="0" dirty="0">
                          <a:solidFill>
                            <a:schemeClr val="tx1"/>
                          </a:solidFill>
                          <a:effectLst/>
                          <a:latin typeface="+mn-lt"/>
                        </a:rPr>
                        <a:t>State of Louisiana</a:t>
                      </a:r>
                    </a:p>
                    <a:p>
                      <a:pPr marL="628650" lvl="1" indent="-171450" rtl="0" fontAlgn="b">
                        <a:buFont typeface="Arial" panose="020B0604020202020204" pitchFamily="34" charset="0"/>
                        <a:buChar char="•"/>
                      </a:pPr>
                      <a:r>
                        <a:rPr lang="en-US" sz="1400" b="1" dirty="0">
                          <a:solidFill>
                            <a:schemeClr val="tx1"/>
                          </a:solidFill>
                          <a:effectLst/>
                          <a:latin typeface="+mn-lt"/>
                        </a:rPr>
                        <a:t>Coastal Protection &amp; Restoration Authority</a:t>
                      </a:r>
                    </a:p>
                    <a:p>
                      <a:pPr marL="628650" lvl="1" indent="-171450" rtl="0" fontAlgn="b">
                        <a:buFont typeface="Arial" panose="020B0604020202020204" pitchFamily="34" charset="0"/>
                        <a:buChar char="•"/>
                      </a:pPr>
                      <a:r>
                        <a:rPr lang="en-US" sz="1400" b="0" dirty="0">
                          <a:solidFill>
                            <a:schemeClr val="tx1"/>
                          </a:solidFill>
                          <a:effectLst/>
                          <a:latin typeface="+mn-lt"/>
                        </a:rPr>
                        <a:t>Louisiana Geological Survey</a:t>
                      </a:r>
                    </a:p>
                    <a:p>
                      <a:pPr marL="171450" marR="0" lvl="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chemeClr val="tx1"/>
                          </a:solidFill>
                          <a:effectLst/>
                          <a:latin typeface="+mn-lt"/>
                        </a:rPr>
                        <a:t>NGO</a:t>
                      </a:r>
                    </a:p>
                    <a:p>
                      <a:pPr marL="628650" marR="0" lvl="1"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chemeClr val="tx1"/>
                          </a:solidFill>
                          <a:effectLst/>
                          <a:latin typeface="+mn-lt"/>
                        </a:rPr>
                        <a:t>Water Institute of the Gulf</a:t>
                      </a:r>
                    </a:p>
                    <a:p>
                      <a:pPr marL="171450" indent="-171450" rtl="0" fontAlgn="b">
                        <a:buFont typeface="Arial" panose="020B0604020202020204" pitchFamily="34" charset="0"/>
                        <a:buChar char="•"/>
                      </a:pPr>
                      <a:r>
                        <a:rPr lang="en-US" sz="1600" dirty="0">
                          <a:solidFill>
                            <a:schemeClr val="tx1"/>
                          </a:solidFill>
                          <a:effectLst/>
                          <a:latin typeface="+mn-lt"/>
                        </a:rPr>
                        <a:t>Federal</a:t>
                      </a:r>
                    </a:p>
                    <a:p>
                      <a:pPr marL="628650" lvl="1" indent="-171450" rtl="0" fontAlgn="b">
                        <a:buFont typeface="Arial" panose="020B0604020202020204" pitchFamily="34" charset="0"/>
                        <a:buChar char="•"/>
                      </a:pPr>
                      <a:r>
                        <a:rPr lang="en-US" sz="1400" dirty="0">
                          <a:solidFill>
                            <a:schemeClr val="tx1"/>
                          </a:solidFill>
                          <a:effectLst/>
                          <a:latin typeface="+mn-lt"/>
                        </a:rPr>
                        <a:t>Oak Ridge National Lab</a:t>
                      </a:r>
                    </a:p>
                    <a:p>
                      <a:pPr marL="628650" lvl="1" indent="-171450" rtl="0" fontAlgn="b">
                        <a:buFont typeface="Arial" panose="020B0604020202020204" pitchFamily="34" charset="0"/>
                        <a:buChar char="•"/>
                      </a:pPr>
                      <a:r>
                        <a:rPr lang="en-US" sz="1400" b="0" dirty="0">
                          <a:solidFill>
                            <a:schemeClr val="tx1"/>
                          </a:solidFill>
                          <a:effectLst/>
                          <a:latin typeface="+mn-lt"/>
                        </a:rPr>
                        <a:t>USACE</a:t>
                      </a:r>
                    </a:p>
                    <a:p>
                      <a:pPr marL="628650" lvl="1" indent="-171450" rtl="0" fontAlgn="b">
                        <a:buFont typeface="Arial" panose="020B0604020202020204" pitchFamily="34" charset="0"/>
                        <a:buChar char="•"/>
                      </a:pPr>
                      <a:r>
                        <a:rPr lang="en-US" sz="1400" b="0" dirty="0">
                          <a:solidFill>
                            <a:schemeClr val="tx1"/>
                          </a:solidFill>
                          <a:effectLst/>
                          <a:latin typeface="+mn-lt"/>
                        </a:rPr>
                        <a:t>USGS Wetland Center, Lafayette, LA</a:t>
                      </a:r>
                      <a:endParaRPr lang="en-US" sz="1600" b="0" dirty="0">
                        <a:solidFill>
                          <a:schemeClr val="tx1"/>
                        </a:solidFill>
                        <a:effectLst/>
                        <a:latin typeface="+mn-lt"/>
                      </a:endParaRPr>
                    </a:p>
                    <a:p>
                      <a:pPr marL="171450" lvl="0" indent="-171450" rtl="0" fontAlgn="b">
                        <a:buFont typeface="Arial" panose="020B0604020202020204" pitchFamily="34" charset="0"/>
                        <a:buChar char="•"/>
                      </a:pPr>
                      <a:r>
                        <a:rPr lang="en-US" sz="1600" b="0" dirty="0">
                          <a:solidFill>
                            <a:schemeClr val="tx1"/>
                          </a:solidFill>
                          <a:effectLst/>
                          <a:latin typeface="+mn-lt"/>
                        </a:rPr>
                        <a:t>Private</a:t>
                      </a:r>
                    </a:p>
                    <a:p>
                      <a:pPr marL="628650" lvl="1" indent="-171450" rtl="0" fontAlgn="b">
                        <a:buFont typeface="Arial" panose="020B0604020202020204" pitchFamily="34" charset="0"/>
                        <a:buChar char="•"/>
                      </a:pPr>
                      <a:r>
                        <a:rPr lang="en-US" sz="1400" b="0" dirty="0">
                          <a:solidFill>
                            <a:schemeClr val="tx1"/>
                          </a:solidFill>
                          <a:effectLst/>
                          <a:latin typeface="+mn-lt"/>
                        </a:rPr>
                        <a:t>Baird</a:t>
                      </a:r>
                    </a:p>
                    <a:p>
                      <a:pPr marL="628650" lvl="1" indent="-171450" rtl="0" fontAlgn="b">
                        <a:buFont typeface="Arial" panose="020B0604020202020204" pitchFamily="34" charset="0"/>
                        <a:buChar char="•"/>
                      </a:pPr>
                      <a:r>
                        <a:rPr lang="en-US" sz="1400" b="0" dirty="0">
                          <a:solidFill>
                            <a:schemeClr val="tx1"/>
                          </a:solidFill>
                          <a:effectLst/>
                          <a:latin typeface="+mn-lt"/>
                        </a:rPr>
                        <a:t>Duplantis Design Group</a:t>
                      </a:r>
                    </a:p>
                    <a:p>
                      <a:pPr marL="628650" lvl="1" indent="-171450" rtl="0" fontAlgn="b">
                        <a:buFont typeface="Arial" panose="020B0604020202020204" pitchFamily="34" charset="0"/>
                        <a:buChar char="•"/>
                      </a:pPr>
                      <a:r>
                        <a:rPr lang="en-US" sz="1400" b="0" dirty="0">
                          <a:solidFill>
                            <a:schemeClr val="tx1"/>
                          </a:solidFill>
                          <a:effectLst/>
                          <a:latin typeface="+mn-lt"/>
                        </a:rPr>
                        <a:t>FTN Associates, Ltd.</a:t>
                      </a:r>
                    </a:p>
                    <a:p>
                      <a:pPr marL="171450" indent="-171450" rtl="0" fontAlgn="b">
                        <a:buFont typeface="Arial" panose="020B0604020202020204" pitchFamily="34" charset="0"/>
                        <a:buChar char="•"/>
                      </a:pPr>
                      <a:r>
                        <a:rPr lang="en-US" sz="1600" b="0" dirty="0">
                          <a:solidFill>
                            <a:schemeClr val="tx1"/>
                          </a:solidFill>
                          <a:effectLst/>
                          <a:latin typeface="+mn-lt"/>
                        </a:rPr>
                        <a:t>University</a:t>
                      </a:r>
                    </a:p>
                    <a:p>
                      <a:pPr marL="628650" lvl="1" indent="-171450" rtl="0" fontAlgn="b">
                        <a:buFont typeface="Arial" panose="020B0604020202020204" pitchFamily="34" charset="0"/>
                        <a:buChar char="•"/>
                      </a:pPr>
                      <a:r>
                        <a:rPr lang="en-US" sz="1400" b="0" dirty="0">
                          <a:solidFill>
                            <a:schemeClr val="tx1"/>
                          </a:solidFill>
                          <a:effectLst/>
                          <a:latin typeface="+mn-lt"/>
                        </a:rPr>
                        <a:t>Louisiana State University</a:t>
                      </a:r>
                    </a:p>
                    <a:p>
                      <a:pPr marL="628650" lvl="1" indent="-171450" rtl="0" fontAlgn="b">
                        <a:buFont typeface="Arial" panose="020B0604020202020204" pitchFamily="34" charset="0"/>
                        <a:buChar char="•"/>
                      </a:pPr>
                      <a:r>
                        <a:rPr lang="en-US" sz="1400" b="0" dirty="0">
                          <a:solidFill>
                            <a:schemeClr val="tx1"/>
                          </a:solidFill>
                          <a:effectLst/>
                          <a:latin typeface="+mn-lt"/>
                        </a:rPr>
                        <a:t>Southern University A&amp;M College</a:t>
                      </a:r>
                    </a:p>
                    <a:p>
                      <a:pPr marL="628650" lvl="1" indent="-171450" rtl="0" fontAlgn="b">
                        <a:buFont typeface="Arial" panose="020B0604020202020204" pitchFamily="34" charset="0"/>
                        <a:buChar char="•"/>
                      </a:pPr>
                      <a:r>
                        <a:rPr lang="en-US" sz="1400" b="0" dirty="0">
                          <a:solidFill>
                            <a:schemeClr val="tx1"/>
                          </a:solidFill>
                          <a:effectLst/>
                          <a:latin typeface="+mn-lt"/>
                        </a:rPr>
                        <a:t>Tulane</a:t>
                      </a:r>
                    </a:p>
                    <a:p>
                      <a:pPr marL="628650" lvl="1" indent="-171450" rtl="0" fontAlgn="b">
                        <a:buFont typeface="Arial" panose="020B0604020202020204" pitchFamily="34" charset="0"/>
                        <a:buChar char="•"/>
                      </a:pPr>
                      <a:r>
                        <a:rPr lang="en-US" sz="1400" dirty="0">
                          <a:solidFill>
                            <a:schemeClr val="tx1"/>
                          </a:solidFill>
                          <a:effectLst/>
                          <a:latin typeface="+mn-lt"/>
                        </a:rPr>
                        <a:t>UCLA</a:t>
                      </a:r>
                    </a:p>
                    <a:p>
                      <a:pPr marL="628650" lvl="1" indent="-171450" rtl="0" fontAlgn="b">
                        <a:buFont typeface="Arial" panose="020B0604020202020204" pitchFamily="34" charset="0"/>
                        <a:buChar char="•"/>
                      </a:pPr>
                      <a:r>
                        <a:rPr lang="en-US" sz="1400" dirty="0">
                          <a:solidFill>
                            <a:schemeClr val="tx1"/>
                          </a:solidFill>
                          <a:effectLst/>
                          <a:latin typeface="+mn-lt"/>
                        </a:rPr>
                        <a:t>University of Louisiana at Lafayette</a:t>
                      </a:r>
                    </a:p>
                    <a:p>
                      <a:pPr marL="628650" lvl="1" indent="-171450" rtl="0" fontAlgn="b">
                        <a:buFont typeface="Arial" panose="020B0604020202020204" pitchFamily="34" charset="0"/>
                        <a:buChar char="•"/>
                      </a:pPr>
                      <a:r>
                        <a:rPr lang="en-US" sz="1400" dirty="0">
                          <a:solidFill>
                            <a:schemeClr val="tx1"/>
                          </a:solidFill>
                          <a:effectLst/>
                          <a:latin typeface="+mn-lt"/>
                        </a:rPr>
                        <a:t>University of Rouen Normandy</a:t>
                      </a:r>
                    </a:p>
                    <a:p>
                      <a:pPr marL="171450" indent="-171450" rtl="0" fontAlgn="b">
                        <a:buFont typeface="Arial" panose="020B0604020202020204" pitchFamily="34" charset="0"/>
                        <a:buChar char="•"/>
                      </a:pPr>
                      <a:r>
                        <a:rPr lang="en-US" sz="1600" dirty="0">
                          <a:solidFill>
                            <a:schemeClr val="tx1"/>
                          </a:solidFill>
                          <a:effectLst/>
                          <a:latin typeface="+mn-lt"/>
                        </a:rPr>
                        <a:t>All Delta-X Institutions</a:t>
                      </a:r>
                    </a:p>
                  </a:txBody>
                  <a:tcPr marL="14709" marR="14709" marT="9806" marB="9806"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3672159"/>
                  </a:ext>
                </a:extLst>
              </a:tr>
            </a:tbl>
          </a:graphicData>
        </a:graphic>
      </p:graphicFrame>
      <p:sp>
        <p:nvSpPr>
          <p:cNvPr id="15" name="TextBox 14">
            <a:extLst>
              <a:ext uri="{FF2B5EF4-FFF2-40B4-BE49-F238E27FC236}">
                <a16:creationId xmlns:a16="http://schemas.microsoft.com/office/drawing/2014/main" id="{AA98FF27-6D97-574C-9D73-A48D49701D97}"/>
              </a:ext>
            </a:extLst>
          </p:cNvPr>
          <p:cNvSpPr txBox="1"/>
          <p:nvPr/>
        </p:nvSpPr>
        <p:spPr>
          <a:xfrm>
            <a:off x="4903737" y="5193492"/>
            <a:ext cx="6818043" cy="1200329"/>
          </a:xfrm>
          <a:prstGeom prst="rect">
            <a:avLst/>
          </a:prstGeom>
          <a:noFill/>
        </p:spPr>
        <p:txBody>
          <a:bodyPr wrap="square" rtlCol="0">
            <a:spAutoFit/>
          </a:bodyPr>
          <a:lstStyle/>
          <a:p>
            <a:r>
              <a:rPr lang="en-US" sz="2400" i="1" dirty="0"/>
              <a:t>Organized with input from key stakeholders, </a:t>
            </a:r>
            <a:r>
              <a:rPr lang="en-US" sz="2400" i="1" u="sng" dirty="0"/>
              <a:t>Water Institute of the Gulf </a:t>
            </a:r>
            <a:r>
              <a:rPr lang="en-US" sz="2400" i="1" dirty="0"/>
              <a:t>and </a:t>
            </a:r>
            <a:r>
              <a:rPr lang="en-US" sz="2400" i="1" u="sng" dirty="0"/>
              <a:t>Louisiana Coastal Protection &amp; Restoration Authority</a:t>
            </a:r>
          </a:p>
        </p:txBody>
      </p:sp>
    </p:spTree>
    <p:extLst>
      <p:ext uri="{BB962C8B-B14F-4D97-AF65-F5344CB8AC3E}">
        <p14:creationId xmlns:p14="http://schemas.microsoft.com/office/powerpoint/2010/main" val="4022102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5A03BB8-F237-B267-978E-3618340195CE}"/>
              </a:ext>
            </a:extLst>
          </p:cNvPr>
          <p:cNvSpPr txBox="1">
            <a:spLocks/>
          </p:cNvSpPr>
          <p:nvPr/>
        </p:nvSpPr>
        <p:spPr>
          <a:xfrm>
            <a:off x="1728893" y="178789"/>
            <a:ext cx="7643308" cy="9747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effectLst/>
                <a:uLnTx/>
                <a:uFillTx/>
                <a:latin typeface="Calibri"/>
                <a:ea typeface="+mj-ea"/>
                <a:cs typeface="+mj-cs"/>
              </a:rPr>
              <a:t>COMMUNITY ENGAGEMENT</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800" b="1" dirty="0">
                <a:latin typeface="Calibri"/>
              </a:rPr>
              <a:t>WORKSHOP FORMAT</a:t>
            </a:r>
            <a:endParaRPr kumimoji="0" lang="en-US" sz="1800" b="0" i="0" u="none" strike="noStrike" kern="1200" cap="none" spc="0" normalizeH="0" baseline="0" noProof="0" dirty="0">
              <a:ln>
                <a:noFill/>
              </a:ln>
              <a:effectLst/>
              <a:uLnTx/>
              <a:uFillTx/>
              <a:latin typeface="Calibri"/>
              <a:ea typeface="+mj-ea"/>
              <a:cs typeface="+mj-cs"/>
            </a:endParaRPr>
          </a:p>
        </p:txBody>
      </p:sp>
      <p:grpSp>
        <p:nvGrpSpPr>
          <p:cNvPr id="8" name="Group 7">
            <a:extLst>
              <a:ext uri="{FF2B5EF4-FFF2-40B4-BE49-F238E27FC236}">
                <a16:creationId xmlns:a16="http://schemas.microsoft.com/office/drawing/2014/main" id="{EFAAB262-448D-29DD-6A44-7CAA6EF5F904}"/>
              </a:ext>
            </a:extLst>
          </p:cNvPr>
          <p:cNvGrpSpPr>
            <a:grpSpLocks noChangeAspect="1"/>
          </p:cNvGrpSpPr>
          <p:nvPr/>
        </p:nvGrpSpPr>
        <p:grpSpPr>
          <a:xfrm>
            <a:off x="135225" y="204292"/>
            <a:ext cx="1056576" cy="1056576"/>
            <a:chOff x="874207" y="2413610"/>
            <a:chExt cx="3091026" cy="2986900"/>
          </a:xfrm>
        </p:grpSpPr>
        <p:sp>
          <p:nvSpPr>
            <p:cNvPr id="9" name="Oval 8">
              <a:extLst>
                <a:ext uri="{FF2B5EF4-FFF2-40B4-BE49-F238E27FC236}">
                  <a16:creationId xmlns:a16="http://schemas.microsoft.com/office/drawing/2014/main" id="{3BAD86E0-E0F3-8A03-2BFC-C61D4877DCF4}"/>
                </a:ext>
              </a:extLst>
            </p:cNvPr>
            <p:cNvSpPr/>
            <p:nvPr/>
          </p:nvSpPr>
          <p:spPr>
            <a:xfrm>
              <a:off x="874207" y="2413610"/>
              <a:ext cx="3091026" cy="298690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2041367A-F3CA-3CA6-BF24-1C89B925F3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82995" y="2890355"/>
              <a:ext cx="2285120" cy="1892662"/>
            </a:xfrm>
            <a:prstGeom prst="rect">
              <a:avLst/>
            </a:prstGeom>
          </p:spPr>
        </p:pic>
      </p:grpSp>
      <p:pic>
        <p:nvPicPr>
          <p:cNvPr id="11" name="Picture 10">
            <a:extLst>
              <a:ext uri="{FF2B5EF4-FFF2-40B4-BE49-F238E27FC236}">
                <a16:creationId xmlns:a16="http://schemas.microsoft.com/office/drawing/2014/main" id="{B1746A96-55F8-748C-DCCE-3951A6D63776}"/>
              </a:ext>
            </a:extLst>
          </p:cNvPr>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30768" y="145830"/>
            <a:ext cx="1261232" cy="1115038"/>
          </a:xfrm>
          <a:prstGeom prst="rect">
            <a:avLst/>
          </a:prstGeom>
          <a:noFill/>
          <a:ln w="9525">
            <a:noFill/>
            <a:miter lim="800000"/>
            <a:headEnd/>
            <a:tailEnd/>
          </a:ln>
        </p:spPr>
      </p:pic>
      <p:pic>
        <p:nvPicPr>
          <p:cNvPr id="5" name="Picture 4">
            <a:extLst>
              <a:ext uri="{FF2B5EF4-FFF2-40B4-BE49-F238E27FC236}">
                <a16:creationId xmlns:a16="http://schemas.microsoft.com/office/drawing/2014/main" id="{B607DB7F-6F5F-79B4-FE68-57D581BF35BE}"/>
              </a:ext>
            </a:extLst>
          </p:cNvPr>
          <p:cNvPicPr>
            <a:picLocks noChangeAspect="1"/>
          </p:cNvPicPr>
          <p:nvPr/>
        </p:nvPicPr>
        <p:blipFill>
          <a:blip r:embed="rId4"/>
          <a:stretch>
            <a:fillRect/>
          </a:stretch>
        </p:blipFill>
        <p:spPr>
          <a:xfrm>
            <a:off x="1191801" y="4009445"/>
            <a:ext cx="3658735" cy="2744052"/>
          </a:xfrm>
          <a:prstGeom prst="rect">
            <a:avLst/>
          </a:prstGeom>
        </p:spPr>
      </p:pic>
      <p:sp>
        <p:nvSpPr>
          <p:cNvPr id="12" name="TextBox 11">
            <a:extLst>
              <a:ext uri="{FF2B5EF4-FFF2-40B4-BE49-F238E27FC236}">
                <a16:creationId xmlns:a16="http://schemas.microsoft.com/office/drawing/2014/main" id="{A563939C-DF60-DE08-C70D-46589B7A3A33}"/>
              </a:ext>
            </a:extLst>
          </p:cNvPr>
          <p:cNvSpPr txBox="1"/>
          <p:nvPr/>
        </p:nvSpPr>
        <p:spPr>
          <a:xfrm>
            <a:off x="421698" y="1506084"/>
            <a:ext cx="6185507" cy="2308324"/>
          </a:xfrm>
          <a:prstGeom prst="rect">
            <a:avLst/>
          </a:prstGeom>
          <a:noFill/>
          <a:ln>
            <a:noFill/>
          </a:ln>
        </p:spPr>
        <p:txBody>
          <a:bodyPr wrap="square" rtlCol="0">
            <a:spAutoFit/>
          </a:bodyPr>
          <a:lstStyle/>
          <a:p>
            <a:pPr marL="342900" indent="-342900">
              <a:buFont typeface="Arial" panose="020B0604020202020204" pitchFamily="34" charset="0"/>
              <a:buChar char="•"/>
            </a:pPr>
            <a:r>
              <a:rPr lang="en-US" sz="2400" dirty="0"/>
              <a:t>Developed analysis Python Notebooks for all data sets (in situ &amp; airborne)</a:t>
            </a:r>
          </a:p>
          <a:p>
            <a:pPr marL="342900" indent="-342900">
              <a:buFont typeface="Arial" panose="020B0604020202020204" pitchFamily="34" charset="0"/>
              <a:buChar char="•"/>
            </a:pPr>
            <a:r>
              <a:rPr lang="en-US" sz="2400" dirty="0"/>
              <a:t>Attendees used the Notebooks through Google </a:t>
            </a:r>
            <a:r>
              <a:rPr lang="en-US" sz="2400" dirty="0" err="1"/>
              <a:t>CoLab</a:t>
            </a:r>
            <a:r>
              <a:rPr lang="en-US" sz="2400" dirty="0"/>
              <a:t> to process the Delta-X data themselves</a:t>
            </a:r>
          </a:p>
          <a:p>
            <a:pPr marL="342900" indent="-342900">
              <a:buFont typeface="Arial" panose="020B0604020202020204" pitchFamily="34" charset="0"/>
              <a:buChar char="•"/>
            </a:pPr>
            <a:r>
              <a:rPr lang="en-US" sz="2400" dirty="0"/>
              <a:t>All training material available online</a:t>
            </a:r>
          </a:p>
        </p:txBody>
      </p:sp>
      <p:pic>
        <p:nvPicPr>
          <p:cNvPr id="2" name="Picture 1">
            <a:extLst>
              <a:ext uri="{FF2B5EF4-FFF2-40B4-BE49-F238E27FC236}">
                <a16:creationId xmlns:a16="http://schemas.microsoft.com/office/drawing/2014/main" id="{EFAAD7B1-D65D-86BC-6236-1473A0E21F6C}"/>
              </a:ext>
            </a:extLst>
          </p:cNvPr>
          <p:cNvPicPr>
            <a:picLocks noChangeAspect="1"/>
          </p:cNvPicPr>
          <p:nvPr/>
        </p:nvPicPr>
        <p:blipFill>
          <a:blip r:embed="rId5"/>
          <a:stretch>
            <a:fillRect/>
          </a:stretch>
        </p:blipFill>
        <p:spPr>
          <a:xfrm>
            <a:off x="6892636" y="0"/>
            <a:ext cx="5299364" cy="6858000"/>
          </a:xfrm>
          <a:prstGeom prst="rect">
            <a:avLst/>
          </a:prstGeom>
          <a:solidFill>
            <a:schemeClr val="tx1"/>
          </a:solidFill>
        </p:spPr>
      </p:pic>
    </p:spTree>
    <p:extLst>
      <p:ext uri="{BB962C8B-B14F-4D97-AF65-F5344CB8AC3E}">
        <p14:creationId xmlns:p14="http://schemas.microsoft.com/office/powerpoint/2010/main" val="408775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33A1698-310E-732F-7078-2A5448340184}"/>
              </a:ext>
            </a:extLst>
          </p:cNvPr>
          <p:cNvPicPr>
            <a:picLocks noChangeAspect="1"/>
          </p:cNvPicPr>
          <p:nvPr/>
        </p:nvPicPr>
        <p:blipFill>
          <a:blip r:embed="rId2"/>
          <a:stretch>
            <a:fillRect/>
          </a:stretch>
        </p:blipFill>
        <p:spPr>
          <a:xfrm>
            <a:off x="846136" y="649418"/>
            <a:ext cx="4137759" cy="5867400"/>
          </a:xfrm>
          <a:prstGeom prst="rect">
            <a:avLst/>
          </a:prstGeom>
        </p:spPr>
      </p:pic>
      <p:sp>
        <p:nvSpPr>
          <p:cNvPr id="13" name="TextBox 12">
            <a:extLst>
              <a:ext uri="{FF2B5EF4-FFF2-40B4-BE49-F238E27FC236}">
                <a16:creationId xmlns:a16="http://schemas.microsoft.com/office/drawing/2014/main" id="{1E12C41A-115C-623C-D90C-7644AA413825}"/>
              </a:ext>
            </a:extLst>
          </p:cNvPr>
          <p:cNvSpPr txBox="1"/>
          <p:nvPr/>
        </p:nvSpPr>
        <p:spPr>
          <a:xfrm>
            <a:off x="4872446" y="1741444"/>
            <a:ext cx="449675" cy="1281260"/>
          </a:xfrm>
          <a:prstGeom prst="rect">
            <a:avLst/>
          </a:prstGeom>
          <a:noFill/>
        </p:spPr>
        <p:txBody>
          <a:bodyPr vert="vert" wrap="square" rtlCol="0">
            <a:spAutoFit/>
          </a:bodyPr>
          <a:lstStyle/>
          <a:p>
            <a:pPr algn="ctr">
              <a:lnSpc>
                <a:spcPts val="1000"/>
              </a:lnSpc>
            </a:pPr>
            <a:r>
              <a:rPr lang="en-US" sz="1200" b="1" dirty="0"/>
              <a:t>Runnable/editable python code</a:t>
            </a:r>
          </a:p>
        </p:txBody>
      </p:sp>
      <p:sp>
        <p:nvSpPr>
          <p:cNvPr id="14" name="TextBox 13">
            <a:extLst>
              <a:ext uri="{FF2B5EF4-FFF2-40B4-BE49-F238E27FC236}">
                <a16:creationId xmlns:a16="http://schemas.microsoft.com/office/drawing/2014/main" id="{5EAA23BA-390A-4632-977E-B381324E05F5}"/>
              </a:ext>
            </a:extLst>
          </p:cNvPr>
          <p:cNvSpPr txBox="1"/>
          <p:nvPr/>
        </p:nvSpPr>
        <p:spPr>
          <a:xfrm>
            <a:off x="4897145" y="3048980"/>
            <a:ext cx="449675" cy="1588064"/>
          </a:xfrm>
          <a:prstGeom prst="rect">
            <a:avLst/>
          </a:prstGeom>
          <a:noFill/>
        </p:spPr>
        <p:txBody>
          <a:bodyPr vert="vert" wrap="square" rtlCol="0">
            <a:spAutoFit/>
          </a:bodyPr>
          <a:lstStyle/>
          <a:p>
            <a:pPr algn="ctr">
              <a:lnSpc>
                <a:spcPts val="1000"/>
              </a:lnSpc>
            </a:pPr>
            <a:r>
              <a:rPr lang="en-US" sz="1200" b="1" dirty="0"/>
              <a:t>Plots generated within notebook</a:t>
            </a:r>
          </a:p>
        </p:txBody>
      </p:sp>
      <p:sp>
        <p:nvSpPr>
          <p:cNvPr id="15" name="TextBox 14">
            <a:extLst>
              <a:ext uri="{FF2B5EF4-FFF2-40B4-BE49-F238E27FC236}">
                <a16:creationId xmlns:a16="http://schemas.microsoft.com/office/drawing/2014/main" id="{A1831E2B-7BA8-4C7F-98C3-5722DB1B7344}"/>
              </a:ext>
            </a:extLst>
          </p:cNvPr>
          <p:cNvSpPr txBox="1"/>
          <p:nvPr/>
        </p:nvSpPr>
        <p:spPr>
          <a:xfrm>
            <a:off x="3317864" y="3022703"/>
            <a:ext cx="1447800" cy="1754326"/>
          </a:xfrm>
          <a:prstGeom prst="rect">
            <a:avLst/>
          </a:prstGeom>
          <a:noFill/>
        </p:spPr>
        <p:txBody>
          <a:bodyPr wrap="square" rtlCol="0">
            <a:spAutoFit/>
          </a:bodyPr>
          <a:lstStyle/>
          <a:p>
            <a:r>
              <a:rPr lang="en-US" sz="1200" b="1" dirty="0"/>
              <a:t>Jupyter notebook</a:t>
            </a:r>
            <a:r>
              <a:rPr lang="en-US" sz="1200" dirty="0"/>
              <a:t>: interactive python computational environment, in which code execution, rich text, mathematics, plots and media can be combined</a:t>
            </a:r>
          </a:p>
        </p:txBody>
      </p:sp>
      <p:sp>
        <p:nvSpPr>
          <p:cNvPr id="16" name="Right Brace 15">
            <a:extLst>
              <a:ext uri="{FF2B5EF4-FFF2-40B4-BE49-F238E27FC236}">
                <a16:creationId xmlns:a16="http://schemas.microsoft.com/office/drawing/2014/main" id="{AA699DC2-AF73-780B-A910-554F3BF46C2D}"/>
              </a:ext>
            </a:extLst>
          </p:cNvPr>
          <p:cNvSpPr/>
          <p:nvPr/>
        </p:nvSpPr>
        <p:spPr>
          <a:xfrm>
            <a:off x="4831455" y="1853903"/>
            <a:ext cx="152439" cy="863951"/>
          </a:xfrm>
          <a:prstGeom prst="rightBrac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ight Brace 16">
            <a:extLst>
              <a:ext uri="{FF2B5EF4-FFF2-40B4-BE49-F238E27FC236}">
                <a16:creationId xmlns:a16="http://schemas.microsoft.com/office/drawing/2014/main" id="{EC2AEFDB-7AA1-1426-CF05-1BD76E5E9D3B}"/>
              </a:ext>
            </a:extLst>
          </p:cNvPr>
          <p:cNvSpPr/>
          <p:nvPr/>
        </p:nvSpPr>
        <p:spPr>
          <a:xfrm>
            <a:off x="4818843" y="2774611"/>
            <a:ext cx="168608" cy="2200866"/>
          </a:xfrm>
          <a:prstGeom prst="rightBrac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29EC1A0E-C905-D748-3CBA-16596B058217}"/>
              </a:ext>
            </a:extLst>
          </p:cNvPr>
          <p:cNvSpPr txBox="1"/>
          <p:nvPr/>
        </p:nvSpPr>
        <p:spPr>
          <a:xfrm rot="16200000">
            <a:off x="2993698" y="-2516960"/>
            <a:ext cx="400110" cy="5888407"/>
          </a:xfrm>
          <a:prstGeom prst="rect">
            <a:avLst/>
          </a:prstGeom>
          <a:noFill/>
        </p:spPr>
        <p:txBody>
          <a:bodyPr vert="vert" wrap="none" rtlCol="0">
            <a:spAutoFit/>
          </a:bodyPr>
          <a:lstStyle/>
          <a:p>
            <a:r>
              <a:rPr lang="en-US" sz="1400" b="1" dirty="0"/>
              <a:t>COLAB ALLOWS USERS TO WRITE/EXECUTE PYTHON THROUGH THE BROWSER</a:t>
            </a:r>
          </a:p>
        </p:txBody>
      </p:sp>
      <p:cxnSp>
        <p:nvCxnSpPr>
          <p:cNvPr id="19" name="Elbow Connector 18">
            <a:extLst>
              <a:ext uri="{FF2B5EF4-FFF2-40B4-BE49-F238E27FC236}">
                <a16:creationId xmlns:a16="http://schemas.microsoft.com/office/drawing/2014/main" id="{78A87FE5-F50A-EC73-56C5-78C7629C10E9}"/>
              </a:ext>
            </a:extLst>
          </p:cNvPr>
          <p:cNvCxnSpPr>
            <a:cxnSpLocks/>
          </p:cNvCxnSpPr>
          <p:nvPr/>
        </p:nvCxnSpPr>
        <p:spPr>
          <a:xfrm>
            <a:off x="1126559" y="649418"/>
            <a:ext cx="774087" cy="101425"/>
          </a:xfrm>
          <a:prstGeom prst="bentConnector3">
            <a:avLst>
              <a:gd name="adj1" fmla="val 1120"/>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Right Brace 19">
            <a:extLst>
              <a:ext uri="{FF2B5EF4-FFF2-40B4-BE49-F238E27FC236}">
                <a16:creationId xmlns:a16="http://schemas.microsoft.com/office/drawing/2014/main" id="{D78969D2-379C-CFB8-F548-6C1CB89FC439}"/>
              </a:ext>
            </a:extLst>
          </p:cNvPr>
          <p:cNvSpPr/>
          <p:nvPr/>
        </p:nvSpPr>
        <p:spPr>
          <a:xfrm>
            <a:off x="4831455" y="5475242"/>
            <a:ext cx="152439" cy="1041575"/>
          </a:xfrm>
          <a:prstGeom prst="rightBrac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E308BA0B-8487-F4D0-138B-B5A9481A67D9}"/>
              </a:ext>
            </a:extLst>
          </p:cNvPr>
          <p:cNvSpPr txBox="1"/>
          <p:nvPr/>
        </p:nvSpPr>
        <p:spPr>
          <a:xfrm>
            <a:off x="5000686" y="5159358"/>
            <a:ext cx="321435" cy="1588064"/>
          </a:xfrm>
          <a:prstGeom prst="rect">
            <a:avLst/>
          </a:prstGeom>
          <a:noFill/>
        </p:spPr>
        <p:txBody>
          <a:bodyPr vert="vert" wrap="square" rtlCol="0">
            <a:spAutoFit/>
          </a:bodyPr>
          <a:lstStyle/>
          <a:p>
            <a:pPr algn="ctr">
              <a:lnSpc>
                <a:spcPts val="1000"/>
              </a:lnSpc>
            </a:pPr>
            <a:r>
              <a:rPr lang="en-US" sz="1200" b="1" dirty="0"/>
              <a:t>Imbeddable images</a:t>
            </a:r>
          </a:p>
        </p:txBody>
      </p:sp>
      <p:sp>
        <p:nvSpPr>
          <p:cNvPr id="22" name="TextBox 21">
            <a:extLst>
              <a:ext uri="{FF2B5EF4-FFF2-40B4-BE49-F238E27FC236}">
                <a16:creationId xmlns:a16="http://schemas.microsoft.com/office/drawing/2014/main" id="{393F9B15-1456-3285-2603-9537D1F9A002}"/>
              </a:ext>
            </a:extLst>
          </p:cNvPr>
          <p:cNvSpPr txBox="1"/>
          <p:nvPr/>
        </p:nvSpPr>
        <p:spPr>
          <a:xfrm>
            <a:off x="4952789" y="1229590"/>
            <a:ext cx="369332" cy="580076"/>
          </a:xfrm>
          <a:prstGeom prst="rect">
            <a:avLst/>
          </a:prstGeom>
          <a:noFill/>
        </p:spPr>
        <p:txBody>
          <a:bodyPr vert="vert" wrap="square" rtlCol="0">
            <a:spAutoFit/>
          </a:bodyPr>
          <a:lstStyle/>
          <a:p>
            <a:pPr algn="ctr">
              <a:lnSpc>
                <a:spcPts val="1000"/>
              </a:lnSpc>
            </a:pPr>
            <a:r>
              <a:rPr lang="en-US" sz="1200" b="1" dirty="0"/>
              <a:t>Rich text</a:t>
            </a:r>
          </a:p>
        </p:txBody>
      </p:sp>
      <p:sp>
        <p:nvSpPr>
          <p:cNvPr id="23" name="Right Brace 22">
            <a:extLst>
              <a:ext uri="{FF2B5EF4-FFF2-40B4-BE49-F238E27FC236}">
                <a16:creationId xmlns:a16="http://schemas.microsoft.com/office/drawing/2014/main" id="{12103B0C-4FFF-ABBD-D63B-522D28D18C9A}"/>
              </a:ext>
            </a:extLst>
          </p:cNvPr>
          <p:cNvSpPr/>
          <p:nvPr/>
        </p:nvSpPr>
        <p:spPr>
          <a:xfrm>
            <a:off x="4826927" y="1238073"/>
            <a:ext cx="152439" cy="571593"/>
          </a:xfrm>
          <a:prstGeom prst="rightBrac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03EE92C6-91D3-4189-9362-888C7E957538}"/>
              </a:ext>
            </a:extLst>
          </p:cNvPr>
          <p:cNvSpPr txBox="1"/>
          <p:nvPr/>
        </p:nvSpPr>
        <p:spPr>
          <a:xfrm>
            <a:off x="6362774" y="1229590"/>
            <a:ext cx="4751193" cy="4893647"/>
          </a:xfrm>
          <a:prstGeom prst="rect">
            <a:avLst/>
          </a:prstGeom>
          <a:noFill/>
          <a:ln>
            <a:noFill/>
          </a:ln>
        </p:spPr>
        <p:txBody>
          <a:bodyPr wrap="square" rtlCol="0">
            <a:spAutoFit/>
          </a:bodyPr>
          <a:lstStyle/>
          <a:p>
            <a:pPr marL="342900" indent="-342900">
              <a:buFont typeface="Arial" panose="020B0604020202020204" pitchFamily="34" charset="0"/>
              <a:buChar char="•"/>
            </a:pPr>
            <a:r>
              <a:rPr lang="en-US" sz="2400" dirty="0"/>
              <a:t>Provided detailed set-up instructions 2 weeks prior to the workshop to get </a:t>
            </a:r>
            <a:r>
              <a:rPr lang="en-US" sz="2400" dirty="0" err="1"/>
              <a:t>Earthdata</a:t>
            </a:r>
            <a:r>
              <a:rPr lang="en-US" sz="2400" dirty="0"/>
              <a:t> login, data downloaded, Google Drive setup, </a:t>
            </a:r>
            <a:r>
              <a:rPr lang="en-US" sz="2400" dirty="0" err="1"/>
              <a:t>python+libraries+JNB</a:t>
            </a:r>
            <a:r>
              <a:rPr lang="en-US" sz="2400" dirty="0"/>
              <a:t> installed</a:t>
            </a:r>
            <a:r>
              <a:rPr lang="en-US" sz="2400" baseline="30000" dirty="0"/>
              <a:t>*</a:t>
            </a:r>
            <a:r>
              <a:rPr lang="en-US" sz="2400" dirty="0"/>
              <a: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Asked attendees to go through the set-up before the workshop to make sure everything worked</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baseline="30000" dirty="0"/>
              <a:t>*</a:t>
            </a:r>
            <a:r>
              <a:rPr lang="en-US" sz="2400" dirty="0"/>
              <a:t>Hosted the </a:t>
            </a:r>
            <a:r>
              <a:rPr lang="en-US" sz="2400" dirty="0" err="1"/>
              <a:t>Jupyter</a:t>
            </a:r>
            <a:r>
              <a:rPr lang="en-US" sz="2400" dirty="0"/>
              <a:t> Notebooks in Google </a:t>
            </a:r>
            <a:r>
              <a:rPr lang="en-US" sz="2400" dirty="0" err="1"/>
              <a:t>CoLab</a:t>
            </a:r>
            <a:endParaRPr lang="en-US" sz="2400" dirty="0"/>
          </a:p>
        </p:txBody>
      </p:sp>
    </p:spTree>
    <p:extLst>
      <p:ext uri="{BB962C8B-B14F-4D97-AF65-F5344CB8AC3E}">
        <p14:creationId xmlns:p14="http://schemas.microsoft.com/office/powerpoint/2010/main" val="3090971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7840812-8B9A-04F6-8E21-7BAD60B78EB1}"/>
              </a:ext>
            </a:extLst>
          </p:cNvPr>
          <p:cNvGrpSpPr>
            <a:grpSpLocks noChangeAspect="1"/>
          </p:cNvGrpSpPr>
          <p:nvPr/>
        </p:nvGrpSpPr>
        <p:grpSpPr>
          <a:xfrm>
            <a:off x="267849" y="158425"/>
            <a:ext cx="1056576" cy="1056576"/>
            <a:chOff x="874207" y="2413610"/>
            <a:chExt cx="3091026" cy="2986900"/>
          </a:xfrm>
        </p:grpSpPr>
        <p:sp>
          <p:nvSpPr>
            <p:cNvPr id="13" name="Oval 12">
              <a:extLst>
                <a:ext uri="{FF2B5EF4-FFF2-40B4-BE49-F238E27FC236}">
                  <a16:creationId xmlns:a16="http://schemas.microsoft.com/office/drawing/2014/main" id="{6B76D687-3F68-92D8-19C1-8F8D279AD428}"/>
                </a:ext>
              </a:extLst>
            </p:cNvPr>
            <p:cNvSpPr/>
            <p:nvPr/>
          </p:nvSpPr>
          <p:spPr>
            <a:xfrm>
              <a:off x="874207" y="2413610"/>
              <a:ext cx="3091026" cy="298690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pic>
          <p:nvPicPr>
            <p:cNvPr id="14" name="Picture 13">
              <a:extLst>
                <a:ext uri="{FF2B5EF4-FFF2-40B4-BE49-F238E27FC236}">
                  <a16:creationId xmlns:a16="http://schemas.microsoft.com/office/drawing/2014/main" id="{6236F03A-F0F5-CDB2-C897-3E49C9241B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2995" y="2890355"/>
              <a:ext cx="2285120" cy="1892662"/>
            </a:xfrm>
            <a:prstGeom prst="rect">
              <a:avLst/>
            </a:prstGeom>
          </p:spPr>
        </p:pic>
      </p:grpSp>
      <p:pic>
        <p:nvPicPr>
          <p:cNvPr id="15" name="Picture 14">
            <a:extLst>
              <a:ext uri="{FF2B5EF4-FFF2-40B4-BE49-F238E27FC236}">
                <a16:creationId xmlns:a16="http://schemas.microsoft.com/office/drawing/2014/main" id="{B19CB7C3-9AE9-DB2D-BA4D-6091CCAA549C}"/>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731" y="111537"/>
            <a:ext cx="1441269" cy="1251072"/>
          </a:xfrm>
          <a:prstGeom prst="rect">
            <a:avLst/>
          </a:prstGeom>
          <a:noFill/>
          <a:ln w="9525">
            <a:noFill/>
            <a:miter lim="800000"/>
            <a:headEnd/>
            <a:tailEnd/>
          </a:ln>
        </p:spPr>
      </p:pic>
      <p:sp>
        <p:nvSpPr>
          <p:cNvPr id="2" name="TextBox 1">
            <a:extLst>
              <a:ext uri="{FF2B5EF4-FFF2-40B4-BE49-F238E27FC236}">
                <a16:creationId xmlns:a16="http://schemas.microsoft.com/office/drawing/2014/main" id="{94BFBB6A-98E3-55F3-D610-C80832429156}"/>
              </a:ext>
            </a:extLst>
          </p:cNvPr>
          <p:cNvSpPr txBox="1"/>
          <p:nvPr/>
        </p:nvSpPr>
        <p:spPr>
          <a:xfrm>
            <a:off x="4407432" y="6305175"/>
            <a:ext cx="3453217" cy="369332"/>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60000"/>
                    <a:lumOff val="40000"/>
                  </a:schemeClr>
                </a:solidFill>
                <a:effectLst/>
                <a:uLnTx/>
                <a:uFillTx/>
                <a:latin typeface="Calibri"/>
                <a:ea typeface="+mj-ea"/>
                <a:cs typeface="+mj-cs"/>
                <a:hlinkClick r:id="rId5">
                  <a:extLst>
                    <a:ext uri="{A12FA001-AC4F-418D-AE19-62706E023703}">
                      <ahyp:hlinkClr xmlns:ahyp="http://schemas.microsoft.com/office/drawing/2018/hyperlinkcolor" val="tx"/>
                    </a:ext>
                  </a:extLst>
                </a:hlinkClick>
              </a:rPr>
              <a:t>https://deltax.jpl.nasa.gov</a:t>
            </a:r>
            <a:endParaRPr kumimoji="0" lang="en-US" sz="1200" b="0" i="0" u="none" strike="noStrike" kern="1200" cap="none" spc="0" normalizeH="0" baseline="0" noProof="0" dirty="0">
              <a:ln>
                <a:noFill/>
              </a:ln>
              <a:solidFill>
                <a:schemeClr val="accent6">
                  <a:lumMod val="60000"/>
                  <a:lumOff val="40000"/>
                </a:schemeClr>
              </a:solidFill>
              <a:effectLst/>
              <a:uLnTx/>
              <a:uFillTx/>
              <a:latin typeface="Calibri"/>
              <a:ea typeface="+mj-ea"/>
              <a:cs typeface="+mj-cs"/>
            </a:endParaRPr>
          </a:p>
        </p:txBody>
      </p:sp>
      <p:sp>
        <p:nvSpPr>
          <p:cNvPr id="4" name="Title 1">
            <a:extLst>
              <a:ext uri="{FF2B5EF4-FFF2-40B4-BE49-F238E27FC236}">
                <a16:creationId xmlns:a16="http://schemas.microsoft.com/office/drawing/2014/main" id="{E7B5E03D-C5FB-DDAC-AE50-BC6252AF5D08}"/>
              </a:ext>
            </a:extLst>
          </p:cNvPr>
          <p:cNvSpPr txBox="1">
            <a:spLocks/>
          </p:cNvSpPr>
          <p:nvPr/>
        </p:nvSpPr>
        <p:spPr>
          <a:xfrm>
            <a:off x="2627681" y="79251"/>
            <a:ext cx="7643308" cy="9747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effectLst/>
                <a:uLnTx/>
                <a:uFillTx/>
                <a:latin typeface="Calibri"/>
                <a:ea typeface="+mj-ea"/>
                <a:cs typeface="+mj-cs"/>
              </a:rPr>
              <a:t>GUIDED TUTORIALS FOR DATA ANALSIS</a:t>
            </a:r>
            <a:endParaRPr kumimoji="0" lang="en-US" sz="1800" b="0" i="0" u="none" strike="noStrike" kern="1200" cap="none" spc="0" normalizeH="0" baseline="0" noProof="0" dirty="0">
              <a:ln>
                <a:noFill/>
              </a:ln>
              <a:effectLst/>
              <a:uLnTx/>
              <a:uFillTx/>
              <a:latin typeface="Calibri"/>
              <a:ea typeface="+mj-ea"/>
              <a:cs typeface="+mj-cs"/>
            </a:endParaRPr>
          </a:p>
        </p:txBody>
      </p:sp>
      <p:pic>
        <p:nvPicPr>
          <p:cNvPr id="5" name="Picture 4" descr="A group of people in a room&#10;&#10;Description automatically generated">
            <a:extLst>
              <a:ext uri="{FF2B5EF4-FFF2-40B4-BE49-F238E27FC236}">
                <a16:creationId xmlns:a16="http://schemas.microsoft.com/office/drawing/2014/main" id="{116B0CD1-29B2-C98C-2D13-42298127C8AE}"/>
              </a:ext>
            </a:extLst>
          </p:cNvPr>
          <p:cNvPicPr>
            <a:picLocks noChangeAspect="1"/>
          </p:cNvPicPr>
          <p:nvPr/>
        </p:nvPicPr>
        <p:blipFill>
          <a:blip r:embed="rId6"/>
          <a:stretch>
            <a:fillRect/>
          </a:stretch>
        </p:blipFill>
        <p:spPr>
          <a:xfrm rot="5400000">
            <a:off x="3819933" y="1809098"/>
            <a:ext cx="5495575" cy="4121681"/>
          </a:xfrm>
          <a:prstGeom prst="rect">
            <a:avLst/>
          </a:prstGeom>
          <a:ln>
            <a:solidFill>
              <a:schemeClr val="tx1"/>
            </a:solidFill>
          </a:ln>
        </p:spPr>
      </p:pic>
      <p:pic>
        <p:nvPicPr>
          <p:cNvPr id="7" name="Picture 6" descr="A person and person in a room&#10;&#10;Description automatically generated">
            <a:extLst>
              <a:ext uri="{FF2B5EF4-FFF2-40B4-BE49-F238E27FC236}">
                <a16:creationId xmlns:a16="http://schemas.microsoft.com/office/drawing/2014/main" id="{A9B90D00-7EC5-603A-E4AF-4E93360A4BD0}"/>
              </a:ext>
            </a:extLst>
          </p:cNvPr>
          <p:cNvPicPr>
            <a:picLocks noChangeAspect="1"/>
          </p:cNvPicPr>
          <p:nvPr/>
        </p:nvPicPr>
        <p:blipFill>
          <a:blip r:embed="rId7"/>
          <a:stretch>
            <a:fillRect/>
          </a:stretch>
        </p:blipFill>
        <p:spPr>
          <a:xfrm rot="5400000">
            <a:off x="7834766" y="1971481"/>
            <a:ext cx="4872446" cy="3654335"/>
          </a:xfrm>
          <a:prstGeom prst="rect">
            <a:avLst/>
          </a:prstGeom>
          <a:ln>
            <a:solidFill>
              <a:schemeClr val="tx1"/>
            </a:solidFill>
          </a:ln>
        </p:spPr>
      </p:pic>
      <p:pic>
        <p:nvPicPr>
          <p:cNvPr id="9" name="Picture 8" descr="A group of people in a room with a projector screen&#10;&#10;Description automatically generated">
            <a:extLst>
              <a:ext uri="{FF2B5EF4-FFF2-40B4-BE49-F238E27FC236}">
                <a16:creationId xmlns:a16="http://schemas.microsoft.com/office/drawing/2014/main" id="{FF9CCEAB-B241-311F-37D9-2A993F617CDB}"/>
              </a:ext>
            </a:extLst>
          </p:cNvPr>
          <p:cNvPicPr>
            <a:picLocks noChangeAspect="1"/>
          </p:cNvPicPr>
          <p:nvPr/>
        </p:nvPicPr>
        <p:blipFill>
          <a:blip r:embed="rId8"/>
          <a:stretch>
            <a:fillRect/>
          </a:stretch>
        </p:blipFill>
        <p:spPr>
          <a:xfrm>
            <a:off x="178934" y="1774668"/>
            <a:ext cx="4411552" cy="3308664"/>
          </a:xfrm>
          <a:prstGeom prst="rect">
            <a:avLst/>
          </a:prstGeom>
          <a:ln>
            <a:solidFill>
              <a:schemeClr val="tx1"/>
            </a:solidFill>
          </a:ln>
        </p:spPr>
      </p:pic>
    </p:spTree>
    <p:extLst>
      <p:ext uri="{BB962C8B-B14F-4D97-AF65-F5344CB8AC3E}">
        <p14:creationId xmlns:p14="http://schemas.microsoft.com/office/powerpoint/2010/main" val="2858822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7840812-8B9A-04F6-8E21-7BAD60B78EB1}"/>
              </a:ext>
            </a:extLst>
          </p:cNvPr>
          <p:cNvGrpSpPr>
            <a:grpSpLocks noChangeAspect="1"/>
          </p:cNvGrpSpPr>
          <p:nvPr/>
        </p:nvGrpSpPr>
        <p:grpSpPr>
          <a:xfrm>
            <a:off x="267849" y="158425"/>
            <a:ext cx="1056576" cy="1056576"/>
            <a:chOff x="874207" y="2413610"/>
            <a:chExt cx="3091026" cy="2986900"/>
          </a:xfrm>
        </p:grpSpPr>
        <p:sp>
          <p:nvSpPr>
            <p:cNvPr id="13" name="Oval 12">
              <a:extLst>
                <a:ext uri="{FF2B5EF4-FFF2-40B4-BE49-F238E27FC236}">
                  <a16:creationId xmlns:a16="http://schemas.microsoft.com/office/drawing/2014/main" id="{6B76D687-3F68-92D8-19C1-8F8D279AD428}"/>
                </a:ext>
              </a:extLst>
            </p:cNvPr>
            <p:cNvSpPr/>
            <p:nvPr/>
          </p:nvSpPr>
          <p:spPr>
            <a:xfrm>
              <a:off x="874207" y="2413610"/>
              <a:ext cx="3091026" cy="298690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pic>
          <p:nvPicPr>
            <p:cNvPr id="14" name="Picture 13">
              <a:extLst>
                <a:ext uri="{FF2B5EF4-FFF2-40B4-BE49-F238E27FC236}">
                  <a16:creationId xmlns:a16="http://schemas.microsoft.com/office/drawing/2014/main" id="{6236F03A-F0F5-CDB2-C897-3E49C9241B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2995" y="2890355"/>
              <a:ext cx="2285120" cy="1892662"/>
            </a:xfrm>
            <a:prstGeom prst="rect">
              <a:avLst/>
            </a:prstGeom>
          </p:spPr>
        </p:pic>
      </p:grpSp>
      <p:pic>
        <p:nvPicPr>
          <p:cNvPr id="15" name="Picture 14">
            <a:extLst>
              <a:ext uri="{FF2B5EF4-FFF2-40B4-BE49-F238E27FC236}">
                <a16:creationId xmlns:a16="http://schemas.microsoft.com/office/drawing/2014/main" id="{B19CB7C3-9AE9-DB2D-BA4D-6091CCAA549C}"/>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731" y="111537"/>
            <a:ext cx="1441269" cy="1251072"/>
          </a:xfrm>
          <a:prstGeom prst="rect">
            <a:avLst/>
          </a:prstGeom>
          <a:noFill/>
          <a:ln w="9525">
            <a:noFill/>
            <a:miter lim="800000"/>
            <a:headEnd/>
            <a:tailEnd/>
          </a:ln>
        </p:spPr>
      </p:pic>
      <p:sp>
        <p:nvSpPr>
          <p:cNvPr id="2" name="TextBox 1">
            <a:extLst>
              <a:ext uri="{FF2B5EF4-FFF2-40B4-BE49-F238E27FC236}">
                <a16:creationId xmlns:a16="http://schemas.microsoft.com/office/drawing/2014/main" id="{94BFBB6A-98E3-55F3-D610-C80832429156}"/>
              </a:ext>
            </a:extLst>
          </p:cNvPr>
          <p:cNvSpPr txBox="1"/>
          <p:nvPr/>
        </p:nvSpPr>
        <p:spPr>
          <a:xfrm>
            <a:off x="4407432" y="6305175"/>
            <a:ext cx="3453217" cy="369332"/>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60000"/>
                    <a:lumOff val="40000"/>
                  </a:schemeClr>
                </a:solidFill>
                <a:effectLst/>
                <a:uLnTx/>
                <a:uFillTx/>
                <a:latin typeface="Calibri"/>
                <a:ea typeface="+mj-ea"/>
                <a:cs typeface="+mj-cs"/>
                <a:hlinkClick r:id="rId5">
                  <a:extLst>
                    <a:ext uri="{A12FA001-AC4F-418D-AE19-62706E023703}">
                      <ahyp:hlinkClr xmlns:ahyp="http://schemas.microsoft.com/office/drawing/2018/hyperlinkcolor" val="tx"/>
                    </a:ext>
                  </a:extLst>
                </a:hlinkClick>
              </a:rPr>
              <a:t>https://deltax.jpl.nasa.gov</a:t>
            </a:r>
            <a:endParaRPr kumimoji="0" lang="en-US" sz="1200" b="0" i="0" u="none" strike="noStrike" kern="1200" cap="none" spc="0" normalizeH="0" baseline="0" noProof="0" dirty="0">
              <a:ln>
                <a:noFill/>
              </a:ln>
              <a:solidFill>
                <a:schemeClr val="accent6">
                  <a:lumMod val="60000"/>
                  <a:lumOff val="40000"/>
                </a:schemeClr>
              </a:solidFill>
              <a:effectLst/>
              <a:uLnTx/>
              <a:uFillTx/>
              <a:latin typeface="Calibri"/>
              <a:ea typeface="+mj-ea"/>
              <a:cs typeface="+mj-cs"/>
            </a:endParaRPr>
          </a:p>
        </p:txBody>
      </p:sp>
      <p:sp>
        <p:nvSpPr>
          <p:cNvPr id="4" name="Title 1">
            <a:extLst>
              <a:ext uri="{FF2B5EF4-FFF2-40B4-BE49-F238E27FC236}">
                <a16:creationId xmlns:a16="http://schemas.microsoft.com/office/drawing/2014/main" id="{E7B5E03D-C5FB-DDAC-AE50-BC6252AF5D08}"/>
              </a:ext>
            </a:extLst>
          </p:cNvPr>
          <p:cNvSpPr txBox="1">
            <a:spLocks/>
          </p:cNvSpPr>
          <p:nvPr/>
        </p:nvSpPr>
        <p:spPr>
          <a:xfrm>
            <a:off x="2215924" y="240274"/>
            <a:ext cx="7643308" cy="9747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effectLst/>
                <a:uLnTx/>
                <a:uFillTx/>
                <a:latin typeface="Calibri"/>
                <a:ea typeface="+mj-ea"/>
                <a:cs typeface="+mj-cs"/>
              </a:rPr>
              <a:t>ATTENDANCE RECORDS</a:t>
            </a:r>
            <a:endParaRPr kumimoji="0" lang="en-US" sz="1800" b="0" i="0" u="none" strike="noStrike" kern="1200" cap="none" spc="0" normalizeH="0" baseline="0" noProof="0" dirty="0">
              <a:ln>
                <a:noFill/>
              </a:ln>
              <a:effectLst/>
              <a:uLnTx/>
              <a:uFillTx/>
              <a:latin typeface="Calibri"/>
              <a:ea typeface="+mj-ea"/>
              <a:cs typeface="+mj-cs"/>
            </a:endParaRPr>
          </a:p>
        </p:txBody>
      </p:sp>
      <p:graphicFrame>
        <p:nvGraphicFramePr>
          <p:cNvPr id="18" name="Table 4">
            <a:extLst>
              <a:ext uri="{FF2B5EF4-FFF2-40B4-BE49-F238E27FC236}">
                <a16:creationId xmlns:a16="http://schemas.microsoft.com/office/drawing/2014/main" id="{D2698C6B-76B4-FB4D-82DD-591F78432024}"/>
              </a:ext>
            </a:extLst>
          </p:cNvPr>
          <p:cNvGraphicFramePr>
            <a:graphicFrameLocks noGrp="1"/>
          </p:cNvGraphicFramePr>
          <p:nvPr>
            <p:extLst>
              <p:ext uri="{D42A27DB-BD31-4B8C-83A1-F6EECF244321}">
                <p14:modId xmlns:p14="http://schemas.microsoft.com/office/powerpoint/2010/main" val="1300264759"/>
              </p:ext>
            </p:extLst>
          </p:nvPr>
        </p:nvGraphicFramePr>
        <p:xfrm>
          <a:off x="2968532" y="1145986"/>
          <a:ext cx="6138092" cy="3962400"/>
        </p:xfrm>
        <a:graphic>
          <a:graphicData uri="http://schemas.openxmlformats.org/drawingml/2006/table">
            <a:tbl>
              <a:tblPr firstRow="1" bandRow="1">
                <a:tableStyleId>{5C22544A-7EE6-4342-B048-85BDC9FD1C3A}</a:tableStyleId>
              </a:tblPr>
              <a:tblGrid>
                <a:gridCol w="1521841">
                  <a:extLst>
                    <a:ext uri="{9D8B030D-6E8A-4147-A177-3AD203B41FA5}">
                      <a16:colId xmlns:a16="http://schemas.microsoft.com/office/drawing/2014/main" val="1046938339"/>
                    </a:ext>
                  </a:extLst>
                </a:gridCol>
                <a:gridCol w="1762799">
                  <a:extLst>
                    <a:ext uri="{9D8B030D-6E8A-4147-A177-3AD203B41FA5}">
                      <a16:colId xmlns:a16="http://schemas.microsoft.com/office/drawing/2014/main" val="1813857476"/>
                    </a:ext>
                  </a:extLst>
                </a:gridCol>
                <a:gridCol w="1331611">
                  <a:extLst>
                    <a:ext uri="{9D8B030D-6E8A-4147-A177-3AD203B41FA5}">
                      <a16:colId xmlns:a16="http://schemas.microsoft.com/office/drawing/2014/main" val="2042100998"/>
                    </a:ext>
                  </a:extLst>
                </a:gridCol>
                <a:gridCol w="1521841">
                  <a:extLst>
                    <a:ext uri="{9D8B030D-6E8A-4147-A177-3AD203B41FA5}">
                      <a16:colId xmlns:a16="http://schemas.microsoft.com/office/drawing/2014/main" val="1500056611"/>
                    </a:ext>
                  </a:extLst>
                </a:gridCol>
              </a:tblGrid>
              <a:tr h="391886">
                <a:tc>
                  <a:txBody>
                    <a:bodyPr/>
                    <a:lstStyle/>
                    <a:p>
                      <a:endParaRPr lang="en-US" sz="2000"/>
                    </a:p>
                  </a:txBody>
                  <a:tcPr/>
                </a:tc>
                <a:tc>
                  <a:txBody>
                    <a:bodyPr/>
                    <a:lstStyle/>
                    <a:p>
                      <a:endParaRPr lang="en-US" sz="2000" dirty="0"/>
                    </a:p>
                  </a:txBody>
                  <a:tcPr/>
                </a:tc>
                <a:tc>
                  <a:txBody>
                    <a:bodyPr/>
                    <a:lstStyle/>
                    <a:p>
                      <a:pPr algn="ctr"/>
                      <a:r>
                        <a:rPr lang="en-US" sz="2000" dirty="0"/>
                        <a:t>Day 1</a:t>
                      </a:r>
                    </a:p>
                  </a:txBody>
                  <a:tcPr/>
                </a:tc>
                <a:tc>
                  <a:txBody>
                    <a:bodyPr/>
                    <a:lstStyle/>
                    <a:p>
                      <a:pPr algn="ctr"/>
                      <a:r>
                        <a:rPr lang="en-US" sz="2000" dirty="0"/>
                        <a:t>Day 2</a:t>
                      </a:r>
                    </a:p>
                  </a:txBody>
                  <a:tcPr/>
                </a:tc>
                <a:extLst>
                  <a:ext uri="{0D108BD9-81ED-4DB2-BD59-A6C34878D82A}">
                    <a16:rowId xmlns:a16="http://schemas.microsoft.com/office/drawing/2014/main" val="3817850934"/>
                  </a:ext>
                </a:extLst>
              </a:tr>
              <a:tr h="391886">
                <a:tc rowSpan="3">
                  <a:txBody>
                    <a:bodyPr/>
                    <a:lstStyle/>
                    <a:p>
                      <a:r>
                        <a:rPr lang="en-US" sz="2000" dirty="0"/>
                        <a:t>In-person</a:t>
                      </a:r>
                    </a:p>
                  </a:txBody>
                  <a:tcPr anchor="ctr">
                    <a:solidFill>
                      <a:schemeClr val="accent1">
                        <a:lumMod val="40000"/>
                        <a:lumOff val="60000"/>
                      </a:schemeClr>
                    </a:solidFill>
                  </a:tcPr>
                </a:tc>
                <a:tc>
                  <a:txBody>
                    <a:bodyPr/>
                    <a:lstStyle/>
                    <a:p>
                      <a:r>
                        <a:rPr lang="en-US" sz="2000" dirty="0"/>
                        <a:t>Non-Delta-X</a:t>
                      </a:r>
                    </a:p>
                  </a:txBody>
                  <a:tcPr>
                    <a:solidFill>
                      <a:schemeClr val="accent1">
                        <a:lumMod val="40000"/>
                        <a:lumOff val="60000"/>
                      </a:schemeClr>
                    </a:solidFill>
                  </a:tcPr>
                </a:tc>
                <a:tc>
                  <a:txBody>
                    <a:bodyPr/>
                    <a:lstStyle/>
                    <a:p>
                      <a:pPr algn="ctr"/>
                      <a:r>
                        <a:rPr lang="en-US" sz="2000" dirty="0"/>
                        <a:t>15</a:t>
                      </a:r>
                    </a:p>
                  </a:txBody>
                  <a:tcPr>
                    <a:solidFill>
                      <a:schemeClr val="accent1">
                        <a:lumMod val="40000"/>
                        <a:lumOff val="60000"/>
                      </a:schemeClr>
                    </a:solidFill>
                  </a:tcPr>
                </a:tc>
                <a:tc>
                  <a:txBody>
                    <a:bodyPr/>
                    <a:lstStyle/>
                    <a:p>
                      <a:pPr algn="ctr"/>
                      <a:r>
                        <a:rPr lang="en-US" sz="2000" dirty="0"/>
                        <a:t>13</a:t>
                      </a:r>
                    </a:p>
                  </a:txBody>
                  <a:tcPr>
                    <a:solidFill>
                      <a:schemeClr val="accent1">
                        <a:lumMod val="40000"/>
                        <a:lumOff val="60000"/>
                      </a:schemeClr>
                    </a:solidFill>
                  </a:tcPr>
                </a:tc>
                <a:extLst>
                  <a:ext uri="{0D108BD9-81ED-4DB2-BD59-A6C34878D82A}">
                    <a16:rowId xmlns:a16="http://schemas.microsoft.com/office/drawing/2014/main" val="707917900"/>
                  </a:ext>
                </a:extLst>
              </a:tr>
              <a:tr h="391886">
                <a:tc vMerge="1">
                  <a:txBody>
                    <a:bodyPr/>
                    <a:lstStyle/>
                    <a:p>
                      <a:endParaRPr lang="en-US" dirty="0"/>
                    </a:p>
                  </a:txBody>
                  <a:tcPr/>
                </a:tc>
                <a:tc>
                  <a:txBody>
                    <a:bodyPr/>
                    <a:lstStyle/>
                    <a:p>
                      <a:r>
                        <a:rPr lang="en-US" sz="2000" dirty="0"/>
                        <a:t>Delta-X</a:t>
                      </a:r>
                    </a:p>
                  </a:txBody>
                  <a:tcPr>
                    <a:solidFill>
                      <a:schemeClr val="accent1">
                        <a:lumMod val="40000"/>
                        <a:lumOff val="60000"/>
                      </a:schemeClr>
                    </a:solidFill>
                  </a:tcPr>
                </a:tc>
                <a:tc>
                  <a:txBody>
                    <a:bodyPr/>
                    <a:lstStyle/>
                    <a:p>
                      <a:pPr algn="ctr"/>
                      <a:r>
                        <a:rPr lang="en-US" sz="2000" dirty="0"/>
                        <a:t>10</a:t>
                      </a:r>
                    </a:p>
                  </a:txBody>
                  <a:tcPr>
                    <a:solidFill>
                      <a:schemeClr val="accent1">
                        <a:lumMod val="40000"/>
                        <a:lumOff val="60000"/>
                      </a:schemeClr>
                    </a:solidFill>
                  </a:tcPr>
                </a:tc>
                <a:tc>
                  <a:txBody>
                    <a:bodyPr/>
                    <a:lstStyle/>
                    <a:p>
                      <a:pPr algn="ctr"/>
                      <a:r>
                        <a:rPr lang="en-US" sz="2000" dirty="0"/>
                        <a:t>10</a:t>
                      </a:r>
                    </a:p>
                  </a:txBody>
                  <a:tcPr>
                    <a:solidFill>
                      <a:schemeClr val="accent1">
                        <a:lumMod val="40000"/>
                        <a:lumOff val="60000"/>
                      </a:schemeClr>
                    </a:solidFill>
                  </a:tcPr>
                </a:tc>
                <a:extLst>
                  <a:ext uri="{0D108BD9-81ED-4DB2-BD59-A6C34878D82A}">
                    <a16:rowId xmlns:a16="http://schemas.microsoft.com/office/drawing/2014/main" val="452747663"/>
                  </a:ext>
                </a:extLst>
              </a:tr>
              <a:tr h="391886">
                <a:tc vMerge="1">
                  <a:txBody>
                    <a:bodyPr/>
                    <a:lstStyle/>
                    <a:p>
                      <a:endParaRPr lang="en-US" dirty="0"/>
                    </a:p>
                  </a:txBody>
                  <a:tcPr anchor="ctr"/>
                </a:tc>
                <a:tc>
                  <a:txBody>
                    <a:bodyPr/>
                    <a:lstStyle/>
                    <a:p>
                      <a:r>
                        <a:rPr lang="en-US" sz="2000" dirty="0"/>
                        <a:t>All</a:t>
                      </a:r>
                    </a:p>
                  </a:txBody>
                  <a:tcPr>
                    <a:solidFill>
                      <a:schemeClr val="accent1">
                        <a:lumMod val="40000"/>
                        <a:lumOff val="60000"/>
                      </a:schemeClr>
                    </a:solidFill>
                  </a:tcPr>
                </a:tc>
                <a:tc>
                  <a:txBody>
                    <a:bodyPr/>
                    <a:lstStyle/>
                    <a:p>
                      <a:pPr algn="ctr"/>
                      <a:r>
                        <a:rPr lang="en-US" sz="2000" dirty="0"/>
                        <a:t>25</a:t>
                      </a:r>
                    </a:p>
                  </a:txBody>
                  <a:tcPr>
                    <a:solidFill>
                      <a:schemeClr val="accent1">
                        <a:lumMod val="40000"/>
                        <a:lumOff val="60000"/>
                      </a:schemeClr>
                    </a:solidFill>
                  </a:tcPr>
                </a:tc>
                <a:tc>
                  <a:txBody>
                    <a:bodyPr/>
                    <a:lstStyle/>
                    <a:p>
                      <a:pPr algn="ctr"/>
                      <a:r>
                        <a:rPr lang="en-US" sz="2000" dirty="0"/>
                        <a:t>23</a:t>
                      </a:r>
                    </a:p>
                  </a:txBody>
                  <a:tcPr>
                    <a:solidFill>
                      <a:schemeClr val="accent1">
                        <a:lumMod val="40000"/>
                        <a:lumOff val="60000"/>
                      </a:schemeClr>
                    </a:solidFill>
                  </a:tcPr>
                </a:tc>
                <a:extLst>
                  <a:ext uri="{0D108BD9-81ED-4DB2-BD59-A6C34878D82A}">
                    <a16:rowId xmlns:a16="http://schemas.microsoft.com/office/drawing/2014/main" val="1604742389"/>
                  </a:ext>
                </a:extLst>
              </a:tr>
              <a:tr h="391886">
                <a:tc rowSpan="3">
                  <a:txBody>
                    <a:bodyPr/>
                    <a:lstStyle/>
                    <a:p>
                      <a:r>
                        <a:rPr lang="en-US" sz="2000" dirty="0"/>
                        <a:t>Virtual</a:t>
                      </a:r>
                    </a:p>
                  </a:txBody>
                  <a:tcPr anchor="ctr">
                    <a:solidFill>
                      <a:schemeClr val="accent5">
                        <a:lumMod val="20000"/>
                        <a:lumOff val="80000"/>
                      </a:schemeClr>
                    </a:solidFill>
                  </a:tcPr>
                </a:tc>
                <a:tc>
                  <a:txBody>
                    <a:bodyPr/>
                    <a:lstStyle/>
                    <a:p>
                      <a:r>
                        <a:rPr lang="en-US" sz="2000" dirty="0"/>
                        <a:t>Non-Delta-X</a:t>
                      </a:r>
                    </a:p>
                  </a:txBody>
                  <a:tcPr>
                    <a:solidFill>
                      <a:schemeClr val="accent5">
                        <a:lumMod val="20000"/>
                        <a:lumOff val="80000"/>
                      </a:schemeClr>
                    </a:solidFill>
                  </a:tcPr>
                </a:tc>
                <a:tc>
                  <a:txBody>
                    <a:bodyPr/>
                    <a:lstStyle/>
                    <a:p>
                      <a:pPr algn="ctr"/>
                      <a:r>
                        <a:rPr lang="en-US" sz="2000" dirty="0"/>
                        <a:t>22</a:t>
                      </a:r>
                    </a:p>
                  </a:txBody>
                  <a:tcPr>
                    <a:solidFill>
                      <a:schemeClr val="accent5">
                        <a:lumMod val="20000"/>
                        <a:lumOff val="80000"/>
                      </a:schemeClr>
                    </a:solidFill>
                  </a:tcPr>
                </a:tc>
                <a:tc>
                  <a:txBody>
                    <a:bodyPr/>
                    <a:lstStyle/>
                    <a:p>
                      <a:pPr algn="ctr"/>
                      <a:r>
                        <a:rPr lang="en-US" sz="2000" dirty="0"/>
                        <a:t>19</a:t>
                      </a:r>
                    </a:p>
                  </a:txBody>
                  <a:tcPr>
                    <a:solidFill>
                      <a:schemeClr val="accent5">
                        <a:lumMod val="20000"/>
                        <a:lumOff val="80000"/>
                      </a:schemeClr>
                    </a:solidFill>
                  </a:tcPr>
                </a:tc>
                <a:extLst>
                  <a:ext uri="{0D108BD9-81ED-4DB2-BD59-A6C34878D82A}">
                    <a16:rowId xmlns:a16="http://schemas.microsoft.com/office/drawing/2014/main" val="3658041846"/>
                  </a:ext>
                </a:extLst>
              </a:tr>
              <a:tr h="391886">
                <a:tc vMerge="1">
                  <a:txBody>
                    <a:bodyPr/>
                    <a:lstStyle/>
                    <a:p>
                      <a:endParaRPr lang="en-US" dirty="0"/>
                    </a:p>
                  </a:txBody>
                  <a:tcPr/>
                </a:tc>
                <a:tc>
                  <a:txBody>
                    <a:bodyPr/>
                    <a:lstStyle/>
                    <a:p>
                      <a:r>
                        <a:rPr lang="en-US" sz="2000" dirty="0"/>
                        <a:t>Delta-X</a:t>
                      </a:r>
                    </a:p>
                  </a:txBody>
                  <a:tcPr>
                    <a:solidFill>
                      <a:schemeClr val="accent5">
                        <a:lumMod val="20000"/>
                        <a:lumOff val="80000"/>
                      </a:schemeClr>
                    </a:solidFill>
                  </a:tcPr>
                </a:tc>
                <a:tc>
                  <a:txBody>
                    <a:bodyPr/>
                    <a:lstStyle/>
                    <a:p>
                      <a:pPr algn="ctr"/>
                      <a:r>
                        <a:rPr lang="en-US" sz="2000" dirty="0"/>
                        <a:t>9</a:t>
                      </a:r>
                    </a:p>
                  </a:txBody>
                  <a:tcPr>
                    <a:solidFill>
                      <a:schemeClr val="accent5">
                        <a:lumMod val="20000"/>
                        <a:lumOff val="80000"/>
                      </a:schemeClr>
                    </a:solidFill>
                  </a:tcPr>
                </a:tc>
                <a:tc>
                  <a:txBody>
                    <a:bodyPr/>
                    <a:lstStyle/>
                    <a:p>
                      <a:pPr algn="ctr"/>
                      <a:r>
                        <a:rPr lang="en-US" sz="2000" dirty="0"/>
                        <a:t>7</a:t>
                      </a:r>
                    </a:p>
                  </a:txBody>
                  <a:tcPr>
                    <a:solidFill>
                      <a:schemeClr val="accent5">
                        <a:lumMod val="20000"/>
                        <a:lumOff val="80000"/>
                      </a:schemeClr>
                    </a:solidFill>
                  </a:tcPr>
                </a:tc>
                <a:extLst>
                  <a:ext uri="{0D108BD9-81ED-4DB2-BD59-A6C34878D82A}">
                    <a16:rowId xmlns:a16="http://schemas.microsoft.com/office/drawing/2014/main" val="1613591984"/>
                  </a:ext>
                </a:extLst>
              </a:tr>
              <a:tr h="0">
                <a:tc vMerge="1">
                  <a:txBody>
                    <a:bodyPr/>
                    <a:lstStyle/>
                    <a:p>
                      <a:endParaRPr lang="en-US" dirty="0"/>
                    </a:p>
                  </a:txBody>
                  <a:tcPr anchor="ctr"/>
                </a:tc>
                <a:tc>
                  <a:txBody>
                    <a:bodyPr/>
                    <a:lstStyle/>
                    <a:p>
                      <a:r>
                        <a:rPr lang="en-US" sz="2000" dirty="0"/>
                        <a:t>All</a:t>
                      </a:r>
                    </a:p>
                  </a:txBody>
                  <a:tcPr>
                    <a:solidFill>
                      <a:schemeClr val="accent5">
                        <a:lumMod val="20000"/>
                        <a:lumOff val="80000"/>
                      </a:schemeClr>
                    </a:solidFill>
                  </a:tcPr>
                </a:tc>
                <a:tc>
                  <a:txBody>
                    <a:bodyPr/>
                    <a:lstStyle/>
                    <a:p>
                      <a:pPr algn="ctr"/>
                      <a:r>
                        <a:rPr lang="en-US" sz="2000" dirty="0"/>
                        <a:t>31</a:t>
                      </a:r>
                    </a:p>
                  </a:txBody>
                  <a:tcPr>
                    <a:solidFill>
                      <a:schemeClr val="accent5">
                        <a:lumMod val="20000"/>
                        <a:lumOff val="80000"/>
                      </a:schemeClr>
                    </a:solidFill>
                  </a:tcPr>
                </a:tc>
                <a:tc>
                  <a:txBody>
                    <a:bodyPr/>
                    <a:lstStyle/>
                    <a:p>
                      <a:pPr algn="ctr"/>
                      <a:r>
                        <a:rPr lang="en-US" sz="2000" dirty="0"/>
                        <a:t>26</a:t>
                      </a:r>
                    </a:p>
                  </a:txBody>
                  <a:tcPr>
                    <a:solidFill>
                      <a:schemeClr val="accent5">
                        <a:lumMod val="20000"/>
                        <a:lumOff val="80000"/>
                      </a:schemeClr>
                    </a:solidFill>
                  </a:tcPr>
                </a:tc>
                <a:extLst>
                  <a:ext uri="{0D108BD9-81ED-4DB2-BD59-A6C34878D82A}">
                    <a16:rowId xmlns:a16="http://schemas.microsoft.com/office/drawing/2014/main" val="3063258853"/>
                  </a:ext>
                </a:extLst>
              </a:tr>
              <a:tr h="391886">
                <a:tc rowSpan="3">
                  <a:txBody>
                    <a:bodyPr/>
                    <a:lstStyle/>
                    <a:p>
                      <a:r>
                        <a:rPr lang="en-US" sz="2000" dirty="0"/>
                        <a:t>Total</a:t>
                      </a:r>
                    </a:p>
                  </a:txBody>
                  <a:tcPr anchor="ctr">
                    <a:solidFill>
                      <a:schemeClr val="accent1">
                        <a:lumMod val="60000"/>
                        <a:lumOff val="40000"/>
                      </a:schemeClr>
                    </a:solidFill>
                  </a:tcPr>
                </a:tc>
                <a:tc>
                  <a:txBody>
                    <a:bodyPr/>
                    <a:lstStyle/>
                    <a:p>
                      <a:r>
                        <a:rPr lang="en-US" sz="2000" dirty="0"/>
                        <a:t>Non-Delta-X</a:t>
                      </a:r>
                    </a:p>
                  </a:txBody>
                  <a:tcPr>
                    <a:solidFill>
                      <a:schemeClr val="accent1">
                        <a:lumMod val="60000"/>
                        <a:lumOff val="40000"/>
                      </a:schemeClr>
                    </a:solidFill>
                  </a:tcPr>
                </a:tc>
                <a:tc>
                  <a:txBody>
                    <a:bodyPr/>
                    <a:lstStyle/>
                    <a:p>
                      <a:pPr algn="ctr"/>
                      <a:r>
                        <a:rPr lang="en-US" sz="2000" dirty="0"/>
                        <a:t>37</a:t>
                      </a:r>
                    </a:p>
                  </a:txBody>
                  <a:tcPr>
                    <a:solidFill>
                      <a:schemeClr val="accent1">
                        <a:lumMod val="60000"/>
                        <a:lumOff val="40000"/>
                      </a:schemeClr>
                    </a:solidFill>
                  </a:tcPr>
                </a:tc>
                <a:tc>
                  <a:txBody>
                    <a:bodyPr/>
                    <a:lstStyle/>
                    <a:p>
                      <a:pPr algn="ctr"/>
                      <a:r>
                        <a:rPr lang="en-US" sz="2000" dirty="0"/>
                        <a:t>32</a:t>
                      </a:r>
                    </a:p>
                  </a:txBody>
                  <a:tcPr>
                    <a:solidFill>
                      <a:schemeClr val="accent1">
                        <a:lumMod val="60000"/>
                        <a:lumOff val="40000"/>
                      </a:schemeClr>
                    </a:solidFill>
                  </a:tcPr>
                </a:tc>
                <a:extLst>
                  <a:ext uri="{0D108BD9-81ED-4DB2-BD59-A6C34878D82A}">
                    <a16:rowId xmlns:a16="http://schemas.microsoft.com/office/drawing/2014/main" val="1618206644"/>
                  </a:ext>
                </a:extLst>
              </a:tr>
              <a:tr h="391886">
                <a:tc vMerge="1">
                  <a:txBody>
                    <a:bodyPr/>
                    <a:lstStyle/>
                    <a:p>
                      <a:endParaRPr lang="en-US" dirty="0"/>
                    </a:p>
                  </a:txBody>
                  <a:tcPr/>
                </a:tc>
                <a:tc>
                  <a:txBody>
                    <a:bodyPr/>
                    <a:lstStyle/>
                    <a:p>
                      <a:r>
                        <a:rPr lang="en-US" sz="2000" dirty="0"/>
                        <a:t>Delta-X</a:t>
                      </a:r>
                    </a:p>
                  </a:txBody>
                  <a:tcPr>
                    <a:solidFill>
                      <a:schemeClr val="accent1">
                        <a:lumMod val="60000"/>
                        <a:lumOff val="40000"/>
                      </a:schemeClr>
                    </a:solidFill>
                  </a:tcPr>
                </a:tc>
                <a:tc>
                  <a:txBody>
                    <a:bodyPr/>
                    <a:lstStyle/>
                    <a:p>
                      <a:pPr algn="ctr"/>
                      <a:r>
                        <a:rPr lang="en-US" sz="2000" dirty="0"/>
                        <a:t>19</a:t>
                      </a:r>
                    </a:p>
                  </a:txBody>
                  <a:tcPr>
                    <a:solidFill>
                      <a:schemeClr val="accent1">
                        <a:lumMod val="60000"/>
                        <a:lumOff val="40000"/>
                      </a:schemeClr>
                    </a:solidFill>
                  </a:tcPr>
                </a:tc>
                <a:tc>
                  <a:txBody>
                    <a:bodyPr/>
                    <a:lstStyle/>
                    <a:p>
                      <a:pPr algn="ctr"/>
                      <a:r>
                        <a:rPr lang="en-US" sz="2000" dirty="0"/>
                        <a:t>17</a:t>
                      </a:r>
                    </a:p>
                  </a:txBody>
                  <a:tcPr>
                    <a:solidFill>
                      <a:schemeClr val="accent1">
                        <a:lumMod val="60000"/>
                        <a:lumOff val="40000"/>
                      </a:schemeClr>
                    </a:solidFill>
                  </a:tcPr>
                </a:tc>
                <a:extLst>
                  <a:ext uri="{0D108BD9-81ED-4DB2-BD59-A6C34878D82A}">
                    <a16:rowId xmlns:a16="http://schemas.microsoft.com/office/drawing/2014/main" val="54696544"/>
                  </a:ext>
                </a:extLst>
              </a:tr>
              <a:tr h="391886">
                <a:tc vMerge="1">
                  <a:txBody>
                    <a:bodyPr/>
                    <a:lstStyle/>
                    <a:p>
                      <a:r>
                        <a:rPr lang="en-US" dirty="0"/>
                        <a:t>Grand Total</a:t>
                      </a:r>
                    </a:p>
                  </a:txBody>
                  <a:tcPr/>
                </a:tc>
                <a:tc>
                  <a:txBody>
                    <a:bodyPr/>
                    <a:lstStyle/>
                    <a:p>
                      <a:r>
                        <a:rPr lang="en-US" sz="2000" dirty="0"/>
                        <a:t>All</a:t>
                      </a:r>
                    </a:p>
                  </a:txBody>
                  <a:tcPr>
                    <a:solidFill>
                      <a:schemeClr val="accent1">
                        <a:lumMod val="60000"/>
                        <a:lumOff val="40000"/>
                      </a:schemeClr>
                    </a:solidFill>
                  </a:tcPr>
                </a:tc>
                <a:tc>
                  <a:txBody>
                    <a:bodyPr/>
                    <a:lstStyle/>
                    <a:p>
                      <a:pPr algn="ctr"/>
                      <a:r>
                        <a:rPr lang="en-US" sz="2000" dirty="0"/>
                        <a:t>56</a:t>
                      </a:r>
                    </a:p>
                  </a:txBody>
                  <a:tcPr>
                    <a:solidFill>
                      <a:schemeClr val="accent1">
                        <a:lumMod val="60000"/>
                        <a:lumOff val="40000"/>
                      </a:schemeClr>
                    </a:solidFill>
                  </a:tcPr>
                </a:tc>
                <a:tc>
                  <a:txBody>
                    <a:bodyPr/>
                    <a:lstStyle/>
                    <a:p>
                      <a:pPr algn="ctr"/>
                      <a:r>
                        <a:rPr lang="en-US" sz="2000" dirty="0"/>
                        <a:t>49</a:t>
                      </a:r>
                    </a:p>
                  </a:txBody>
                  <a:tcPr>
                    <a:solidFill>
                      <a:schemeClr val="accent1">
                        <a:lumMod val="60000"/>
                        <a:lumOff val="40000"/>
                      </a:schemeClr>
                    </a:solidFill>
                  </a:tcPr>
                </a:tc>
                <a:extLst>
                  <a:ext uri="{0D108BD9-81ED-4DB2-BD59-A6C34878D82A}">
                    <a16:rowId xmlns:a16="http://schemas.microsoft.com/office/drawing/2014/main" val="404851411"/>
                  </a:ext>
                </a:extLst>
              </a:tr>
            </a:tbl>
          </a:graphicData>
        </a:graphic>
      </p:graphicFrame>
      <p:sp>
        <p:nvSpPr>
          <p:cNvPr id="20" name="TextBox 19">
            <a:extLst>
              <a:ext uri="{FF2B5EF4-FFF2-40B4-BE49-F238E27FC236}">
                <a16:creationId xmlns:a16="http://schemas.microsoft.com/office/drawing/2014/main" id="{C3186EE7-B540-327C-2E1C-56F645B54FF5}"/>
              </a:ext>
            </a:extLst>
          </p:cNvPr>
          <p:cNvSpPr txBox="1"/>
          <p:nvPr/>
        </p:nvSpPr>
        <p:spPr>
          <a:xfrm>
            <a:off x="2414405" y="5240512"/>
            <a:ext cx="7382406" cy="369332"/>
          </a:xfrm>
          <a:prstGeom prst="rect">
            <a:avLst/>
          </a:prstGeom>
          <a:noFill/>
        </p:spPr>
        <p:txBody>
          <a:bodyPr wrap="none" rtlCol="0">
            <a:spAutoFit/>
          </a:bodyPr>
          <a:lstStyle/>
          <a:p>
            <a:r>
              <a:rPr lang="en-US" b="1" dirty="0"/>
              <a:t>DAY 2 ATTENDANCE WAS HIGH, PARTICULARLY FOR IN-PERSON ATTENDEES</a:t>
            </a:r>
          </a:p>
        </p:txBody>
      </p:sp>
      <p:sp>
        <p:nvSpPr>
          <p:cNvPr id="21" name="Title 1">
            <a:extLst>
              <a:ext uri="{FF2B5EF4-FFF2-40B4-BE49-F238E27FC236}">
                <a16:creationId xmlns:a16="http://schemas.microsoft.com/office/drawing/2014/main" id="{0A118579-16F5-8BCC-B18A-576CDC5CEBDC}"/>
              </a:ext>
            </a:extLst>
          </p:cNvPr>
          <p:cNvSpPr txBox="1">
            <a:spLocks/>
          </p:cNvSpPr>
          <p:nvPr/>
        </p:nvSpPr>
        <p:spPr>
          <a:xfrm>
            <a:off x="2373601" y="5351698"/>
            <a:ext cx="7643308" cy="9747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a:ea typeface="+mj-ea"/>
                <a:cs typeface="+mj-cs"/>
              </a:rPr>
              <a:t>- DAY 2 SURVEY TO GET FEEDBACK IMMEDIATELY </a:t>
            </a:r>
            <a:endParaRPr kumimoji="0" lang="en-US" sz="1400" b="0" i="0" u="none" strike="noStrike" kern="1200" cap="none" spc="0" normalizeH="0" baseline="0" noProof="0" dirty="0">
              <a:ln>
                <a:noFill/>
              </a:ln>
              <a:effectLst/>
              <a:uLnTx/>
              <a:uFillTx/>
              <a:latin typeface="Calibri"/>
              <a:ea typeface="+mj-ea"/>
              <a:cs typeface="+mj-cs"/>
            </a:endParaRPr>
          </a:p>
        </p:txBody>
      </p:sp>
    </p:spTree>
    <p:extLst>
      <p:ext uri="{BB962C8B-B14F-4D97-AF65-F5344CB8AC3E}">
        <p14:creationId xmlns:p14="http://schemas.microsoft.com/office/powerpoint/2010/main" val="6313154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1787</TotalTime>
  <Words>1286</Words>
  <Application>Microsoft Macintosh PowerPoint</Application>
  <PresentationFormat>Widescreen</PresentationFormat>
  <Paragraphs>177</Paragraphs>
  <Slides>16</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Helvetica Neue</vt:lpstr>
      <vt:lpstr>Roboto</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Jones, Cathleen E (US 334G)</dc:creator>
  <cp:lastModifiedBy>Jones, Cathleen E (US 334G)</cp:lastModifiedBy>
  <cp:revision>26</cp:revision>
  <dcterms:created xsi:type="dcterms:W3CDTF">2023-07-27T23:19:42Z</dcterms:created>
  <dcterms:modified xsi:type="dcterms:W3CDTF">2023-08-23T01:04:15Z</dcterms:modified>
</cp:coreProperties>
</file>