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1839" r:id="rId2"/>
    <p:sldId id="383" r:id="rId3"/>
    <p:sldId id="361" r:id="rId4"/>
    <p:sldId id="1841" r:id="rId5"/>
    <p:sldId id="184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299"/>
    <a:srgbClr val="EB34ED"/>
    <a:srgbClr val="14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/>
    <p:restoredTop sz="96405"/>
  </p:normalViewPr>
  <p:slideViewPr>
    <p:cSldViewPr snapToGrid="0" showGuides="1">
      <p:cViewPr varScale="1">
        <p:scale>
          <a:sx n="153" d="100"/>
          <a:sy n="153" d="100"/>
        </p:scale>
        <p:origin x="192" y="17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B84F7-D5E8-834A-8012-00468BF627FA}" type="datetimeFigureOut">
              <a:rPr lang="en-US" smtClean="0"/>
              <a:t>8/20/23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E217-6321-AE4E-99C0-A7E85B5A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7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7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d7c532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d7c53286_0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61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d7c532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d7c53286_0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022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d7c532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d7c53286_0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dd7c5328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dd7c53286_0_1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562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F4330-CAC7-A4E2-4813-9449126EA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BF0D16-1973-80E8-C93D-67DABE427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23C8-2E6D-8BE8-1143-9D7273D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FD78-FEF1-F2D5-1140-66D3529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302A2-0BCD-9E30-C47C-7D28E438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2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7324-724E-47AF-0F25-1FF155A8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B29DD3-09C4-1C2A-B4DF-BCA21A5BE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5138E-A733-9617-975D-402A3A28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6D08C-99C8-A479-5EC9-FA595D15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5618A-E40D-9017-F36C-F3F906C2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6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206BFD-8AB4-0F40-C7A9-BA4A738FA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96BEB3-6244-6BF7-B052-E45793AD1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6AD0D-F642-DDF7-DD79-B0075783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D6CD-2417-E0C2-CE1B-F5C960FF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8146-5ABA-8FD3-652C-15C03590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7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3B0C-BA67-A6E0-63E1-46F88107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2E3E4-8D4C-CBCE-6F2B-E69DD7816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7FE8-9B1C-8B58-4804-3C520F12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80E73-43E6-2A37-BE33-E62760F3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6B4B1-1D7F-B9B7-B031-F0410174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2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CC6C-5DA3-06FE-7D61-F570E439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841A6-3007-1E0B-0B9B-D8136C920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8A88D-EDFC-C1A4-35F6-4585C778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F2E4-4E03-3E3B-E5FC-DD8A7B974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C8AF-87F8-C1EA-E7ED-9E20370E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2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80C0-F596-FEA1-1245-41C57FAD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7317-D22C-3471-5575-20D76F0A2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44128-2015-B6A5-EE77-378322D9A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BC7A2-BC23-0E3F-9414-657072046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DBC2A-26D2-40F5-40BD-1B782674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CEF97-1FF5-D955-5957-08D1B5DF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AEFA-F1E0-14E6-5AEB-DB12463E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F5C86-EF5E-3587-D33E-0026ADF8C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509B9-EC52-B547-713D-2ECCDFFD0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54EF8-1AA8-25E8-F413-F08F25372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CD3FA-1F84-FC69-8467-515F7D43F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EFD9F-E40F-270B-8CF9-82651F0B5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0D009-C366-CA12-E474-43D77292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1D868-8552-DCD4-17AC-D2D1DF72D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9E5C-795C-4E2B-DE83-C026506B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C72AE-A970-CA93-EB76-9A8C7474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A11FD-5AB8-2566-3087-C6F4A9F46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6C97B-E978-D338-D8DB-2B71E28F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4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76965F-B8B1-8E0D-75E6-81A870B2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DED89-DC85-EB00-3C45-3105C352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EA414-358B-B5BA-26D5-83354BAB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9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68FB-3EAF-8D76-9BA4-27DF6EC8C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14FD-5D95-E423-8961-9CBA915A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EC2CD-B779-0F88-FE9F-88D70EB6B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FC9FE-183B-E46B-1680-4301D442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88D7B-38E7-61E5-FA51-686C2076E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3D6B5-39D0-1CF4-6FB7-7849B588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53DE-7305-4BA4-3199-CD8C0E2B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6BC79-92C3-5CC3-05C2-32E4BA9B3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145DD-DFB3-42FE-7C37-08B099723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FE5D8F-01AD-6945-D0B2-84E0A501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DCD4F-C8B9-5742-5FDB-659D3DD76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B1641-5DED-ACCD-41CC-FB8DDB9D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4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D7AFA-96E7-3F33-EA09-002033D9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7D09-B52B-BADF-C97E-4D7113A99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6612F-50AB-4039-91E2-E1F871AC0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7A665-0CB5-AE4F-B91C-4F4F128FDC54}" type="datetimeFigureOut">
              <a:rPr lang="en-US" smtClean="0"/>
              <a:t>8/20/23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57C26-5775-2F0F-6BC2-C9A9D5792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13C8F-4462-09DC-701E-5BD131F1E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B2FFF-7E15-E54E-BA38-C767FB14A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gerald.m.heymsfield@nasa.gov" TargetMode="External"/><Relationship Id="rId4" Type="http://schemas.openxmlformats.org/officeDocument/2006/relationships/hyperlink" Target="mailto:lynnm@uw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E439834-7308-104F-9CD4-1DC02AA3C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727" b="2850"/>
          <a:stretch/>
        </p:blipFill>
        <p:spPr>
          <a:xfrm>
            <a:off x="-11738" y="-67732"/>
            <a:ext cx="12315876" cy="6921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6951" y="-36626"/>
            <a:ext cx="12192000" cy="7045465"/>
          </a:xfrm>
          <a:noFill/>
        </p:spPr>
        <p:txBody>
          <a:bodyPr>
            <a:normAutofit fontScale="90000"/>
          </a:bodyPr>
          <a:lstStyle/>
          <a:p>
            <a:r>
              <a:rPr lang="en-US" sz="4133" dirty="0">
                <a:solidFill>
                  <a:srgbClr val="333399"/>
                </a:solidFill>
                <a:latin typeface="Avenir Book" panose="02000503020000020003" pitchFamily="2" charset="0"/>
              </a:rPr>
              <a:t>Chasing Snowstorms: The Investigation of Microphysics and Precipitation for Atlantic Coast-Threatening Snowstorms  (IMPACTS)</a:t>
            </a:r>
            <a:br>
              <a:rPr lang="en-US" sz="4267" dirty="0">
                <a:solidFill>
                  <a:srgbClr val="333399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br>
              <a:rPr lang="en-US" sz="4267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Gerry </a:t>
            </a:r>
            <a:r>
              <a:rPr lang="en-US" sz="4000" b="1" dirty="0" err="1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Heymsfield</a:t>
            </a:r>
            <a:r>
              <a:rPr lang="en-US" sz="4000" b="1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, Deputy-PI</a:t>
            </a:r>
            <a:br>
              <a:rPr lang="en-US" sz="4000" b="1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NASA Goddard Space Flight Center</a:t>
            </a:r>
            <a:br>
              <a:rPr lang="en-US" sz="4000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Lynn McMurdie, PI</a:t>
            </a:r>
            <a:br>
              <a:rPr lang="en-US" sz="4000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University of Washington</a:t>
            </a:r>
            <a:br>
              <a:rPr lang="en-US" sz="4267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br>
              <a:rPr lang="en-US" sz="4267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br>
              <a:rPr lang="en-US" sz="2933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r>
              <a:rPr lang="en-US" sz="2933" b="1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IMPACTS Science Team</a:t>
            </a:r>
            <a:br>
              <a:rPr lang="en-US" sz="3200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br>
              <a:rPr lang="en-US" sz="4267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</a:br>
            <a:r>
              <a:rPr lang="en-US" sz="4267" dirty="0">
                <a:solidFill>
                  <a:srgbClr val="33339B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49CF0-012A-B143-A4C9-4BBE6071EB92}"/>
              </a:ext>
            </a:extLst>
          </p:cNvPr>
          <p:cNvSpPr txBox="1"/>
          <p:nvPr/>
        </p:nvSpPr>
        <p:spPr>
          <a:xfrm>
            <a:off x="-46950" y="6423445"/>
            <a:ext cx="6272423" cy="461665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86ED2"/>
                </a:solidFill>
                <a:latin typeface="Avenir" panose="02000503020000020003" pitchFamily="2" charset="0"/>
              </a:rPr>
              <a:t>2023 ESSP Program Forum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E78D28-005D-D94A-B3E3-8ACAC43090FF}"/>
              </a:ext>
            </a:extLst>
          </p:cNvPr>
          <p:cNvSpPr txBox="1"/>
          <p:nvPr/>
        </p:nvSpPr>
        <p:spPr>
          <a:xfrm>
            <a:off x="7244863" y="6012266"/>
            <a:ext cx="5059275" cy="830997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86ED2"/>
                </a:solidFill>
                <a:latin typeface="Avenir" panose="02000503020000020003" pitchFamily="2" charset="0"/>
                <a:hlinkClick r:id="rId4"/>
              </a:rPr>
              <a:t>lynnm@uw.edu</a:t>
            </a:r>
            <a:r>
              <a:rPr lang="en-US" sz="2400" b="1" dirty="0">
                <a:solidFill>
                  <a:srgbClr val="686ED2"/>
                </a:solidFill>
                <a:latin typeface="Avenir" panose="02000503020000020003" pitchFamily="2" charset="0"/>
              </a:rPr>
              <a:t> </a:t>
            </a:r>
            <a:r>
              <a:rPr lang="en-US" sz="2400" b="1" dirty="0">
                <a:solidFill>
                  <a:srgbClr val="686ED2"/>
                </a:solidFill>
                <a:latin typeface="Avenir" panose="02000503020000020003" pitchFamily="2" charset="0"/>
                <a:hlinkClick r:id="rId5"/>
              </a:rPr>
              <a:t>gerald.m.heymsfield@nasa.gov</a:t>
            </a:r>
            <a:r>
              <a:rPr lang="en-US" sz="2400" b="1" dirty="0">
                <a:solidFill>
                  <a:srgbClr val="686ED2"/>
                </a:solidFill>
                <a:latin typeface="Avenir" panose="02000503020000020003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0F97AB-5734-D448-A2C8-847100187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6506" y="4959611"/>
            <a:ext cx="1422844" cy="14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9200" y="-9983"/>
            <a:ext cx="12192000" cy="673174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9200" y="36495"/>
            <a:ext cx="11807662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>
                <a:solidFill>
                  <a:schemeClr val="bg1"/>
                </a:solidFill>
                <a:latin typeface="Avenir Book" panose="02000503020000020003" pitchFamily="2" charset="0"/>
                <a:ea typeface="Raleway SemiBold"/>
                <a:cs typeface="Raleway SemiBold"/>
                <a:sym typeface="Raleway SemiBold"/>
              </a:rPr>
              <a:t>IMPACTS is an EVS-3 field campaign to study Snowstorms</a:t>
            </a:r>
            <a:endParaRPr sz="3200" dirty="0">
              <a:solidFill>
                <a:schemeClr val="bg1"/>
              </a:solidFill>
              <a:latin typeface="Avenir Book" panose="02000503020000020003" pitchFamily="2" charset="0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9199" y="5289236"/>
            <a:ext cx="6431793" cy="161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169325">
              <a:lnSpc>
                <a:spcPct val="115000"/>
              </a:lnSpc>
              <a:buClr>
                <a:srgbClr val="5F0EAA"/>
              </a:buClr>
              <a:buSzPts val="1600"/>
            </a:pPr>
            <a:r>
              <a:rPr lang="en-US" sz="2000" b="1" dirty="0">
                <a:solidFill>
                  <a:srgbClr val="C38738"/>
                </a:solidFill>
                <a:latin typeface="Raleway"/>
                <a:ea typeface="Raleway"/>
                <a:cs typeface="Raleway"/>
                <a:sym typeface="Raleway"/>
              </a:rPr>
              <a:t>Science Goals</a:t>
            </a:r>
          </a:p>
          <a:p>
            <a:pPr marL="609570" indent="-440245">
              <a:lnSpc>
                <a:spcPct val="115000"/>
              </a:lnSpc>
              <a:buClr>
                <a:srgbClr val="5F0EAA"/>
              </a:buClr>
              <a:buSzPts val="1600"/>
              <a:buFont typeface="Raleway"/>
              <a:buChar char="●"/>
            </a:pPr>
            <a:r>
              <a:rPr lang="en-US" b="1" dirty="0">
                <a:solidFill>
                  <a:srgbClr val="C38738"/>
                </a:solidFill>
                <a:latin typeface="Raleway"/>
                <a:ea typeface="Raleway"/>
                <a:cs typeface="Raleway"/>
                <a:sym typeface="Raleway"/>
              </a:rPr>
              <a:t>Characterize </a:t>
            </a:r>
            <a:r>
              <a:rPr lang="en-US" dirty="0" err="1">
                <a:solidFill>
                  <a:srgbClr val="333299"/>
                </a:solidFill>
                <a:latin typeface="Raleway"/>
                <a:ea typeface="Raleway"/>
                <a:cs typeface="Raleway"/>
                <a:sym typeface="Raleway"/>
              </a:rPr>
              <a:t>snowbands</a:t>
            </a:r>
            <a:endParaRPr lang="en-US" dirty="0">
              <a:solidFill>
                <a:srgbClr val="33329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70" indent="-440245">
              <a:lnSpc>
                <a:spcPct val="115000"/>
              </a:lnSpc>
              <a:buClr>
                <a:srgbClr val="5F0EAA"/>
              </a:buClr>
              <a:buSzPts val="1600"/>
              <a:buFont typeface="Raleway"/>
              <a:buChar char="●"/>
            </a:pPr>
            <a:r>
              <a:rPr lang="en-US" b="1" dirty="0">
                <a:solidFill>
                  <a:srgbClr val="C38738"/>
                </a:solidFill>
                <a:latin typeface="Raleway"/>
                <a:ea typeface="Raleway"/>
                <a:cs typeface="Raleway"/>
                <a:sym typeface="Raleway"/>
              </a:rPr>
              <a:t>Understand </a:t>
            </a:r>
            <a:r>
              <a:rPr lang="en-US" dirty="0">
                <a:solidFill>
                  <a:srgbClr val="333299"/>
                </a:solidFill>
                <a:latin typeface="Raleway"/>
                <a:ea typeface="Raleway"/>
                <a:cs typeface="Raleway"/>
                <a:sym typeface="Raleway"/>
              </a:rPr>
              <a:t>dynamics, thermodynamics, microphysics</a:t>
            </a:r>
            <a:endParaRPr lang="en-US" dirty="0">
              <a:solidFill>
                <a:srgbClr val="33339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70" indent="-440245">
              <a:lnSpc>
                <a:spcPct val="115000"/>
              </a:lnSpc>
              <a:buClr>
                <a:srgbClr val="5F0EAA"/>
              </a:buClr>
              <a:buSzPts val="1600"/>
              <a:buFont typeface="Raleway"/>
              <a:buChar char="●"/>
            </a:pPr>
            <a:r>
              <a:rPr lang="en-US" b="1" dirty="0">
                <a:solidFill>
                  <a:srgbClr val="C38738"/>
                </a:solidFill>
                <a:latin typeface="Raleway"/>
                <a:ea typeface="Raleway"/>
                <a:cs typeface="Raleway"/>
                <a:sym typeface="Raleway"/>
              </a:rPr>
              <a:t>Apply </a:t>
            </a:r>
            <a:r>
              <a:rPr lang="en-US" dirty="0">
                <a:solidFill>
                  <a:srgbClr val="333399"/>
                </a:solidFill>
                <a:latin typeface="Raleway"/>
                <a:ea typeface="Raleway"/>
                <a:cs typeface="Raleway"/>
                <a:sym typeface="Raleway"/>
              </a:rPr>
              <a:t>to remote sensing and modeling of snowfall</a:t>
            </a:r>
          </a:p>
          <a:p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" name="Picture 6" descr="IM048_latest.png">
            <a:extLst>
              <a:ext uri="{FF2B5EF4-FFF2-40B4-BE49-F238E27FC236}">
                <a16:creationId xmlns:a16="http://schemas.microsoft.com/office/drawing/2014/main" id="{BACF5200-4B29-2043-A775-EAAE975CA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>
          <a:xfrm>
            <a:off x="9200" y="699099"/>
            <a:ext cx="6117746" cy="4590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7629DC-DAEA-7046-A33F-35712B9F568F}"/>
              </a:ext>
            </a:extLst>
          </p:cNvPr>
          <p:cNvSpPr txBox="1"/>
          <p:nvPr/>
        </p:nvSpPr>
        <p:spPr>
          <a:xfrm>
            <a:off x="9577217" y="6565876"/>
            <a:ext cx="2984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80F2"/>
                </a:solidFill>
              </a:rPr>
              <a:t>McMurdie et al. 2022, BAMS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C68CAE-892D-5149-B676-6396A8216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686" y="8919"/>
            <a:ext cx="953337" cy="948055"/>
          </a:xfrm>
          <a:prstGeom prst="rect">
            <a:avLst/>
          </a:prstGeom>
        </p:spPr>
      </p:pic>
      <p:pic>
        <p:nvPicPr>
          <p:cNvPr id="4" name="Picture 3" descr="IM002.png">
            <a:extLst>
              <a:ext uri="{FF2B5EF4-FFF2-40B4-BE49-F238E27FC236}">
                <a16:creationId xmlns:a16="http://schemas.microsoft.com/office/drawing/2014/main" id="{9047DDF9-04CC-7667-7151-DD81F9EB3B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46" y="690767"/>
            <a:ext cx="5981318" cy="3905523"/>
          </a:xfrm>
          <a:prstGeom prst="rect">
            <a:avLst/>
          </a:prstGeom>
        </p:spPr>
      </p:pic>
      <p:pic>
        <p:nvPicPr>
          <p:cNvPr id="5" name="Picture 2" descr="https://lh3.googleusercontent.com/h2wgyltGuHEracuN9Peq0DwCVUfohtqFo5qw6uYsNPtAIK81ZzN42-EhZiRIGIOQdTT63p6mVrOXGp8v2hTJZNXdoN0lCWHoTDYkrzu_wuH1LqNazv2OcybCnVG5zmXzOrDmo-Zw_Kc">
            <a:extLst>
              <a:ext uri="{FF2B5EF4-FFF2-40B4-BE49-F238E27FC236}">
                <a16:creationId xmlns:a16="http://schemas.microsoft.com/office/drawing/2014/main" id="{5B1E0061-02EB-E560-6EDF-3233A086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4549" y="3046164"/>
            <a:ext cx="206660" cy="4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lh5.googleusercontent.com/wFYgtqUZAP5KqRVp98gELRhfQCKSyiep3aK1IxdPQhIPz_97P6YRSeu9ikFYZEUdR40k29UzzHfa94r0NXJjxkl_z0vDmzFAwCiAnwltc8VxlhnRFtgb5bPDltC8Lt2G0gZlZaPLfLE">
            <a:extLst>
              <a:ext uri="{FF2B5EF4-FFF2-40B4-BE49-F238E27FC236}">
                <a16:creationId xmlns:a16="http://schemas.microsoft.com/office/drawing/2014/main" id="{9C820EB2-6E4F-8FEF-BA11-2D3784BB2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85" y="3788437"/>
            <a:ext cx="309107" cy="3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h2wgyltGuHEracuN9Peq0DwCVUfohtqFo5qw6uYsNPtAIK81ZzN42-EhZiRIGIOQdTT63p6mVrOXGp8v2hTJZNXdoN0lCWHoTDYkrzu_wuH1LqNazv2OcybCnVG5zmXzOrDmo-Zw_Kc">
            <a:extLst>
              <a:ext uri="{FF2B5EF4-FFF2-40B4-BE49-F238E27FC236}">
                <a16:creationId xmlns:a16="http://schemas.microsoft.com/office/drawing/2014/main" id="{BD6C7E70-051C-4A03-765F-DCD6F40FF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2732" y="3192442"/>
            <a:ext cx="206660" cy="4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lh3.googleusercontent.com/h2wgyltGuHEracuN9Peq0DwCVUfohtqFo5qw6uYsNPtAIK81ZzN42-EhZiRIGIOQdTT63p6mVrOXGp8v2hTJZNXdoN0lCWHoTDYkrzu_wuH1LqNazv2OcybCnVG5zmXzOrDmo-Zw_Kc">
            <a:extLst>
              <a:ext uri="{FF2B5EF4-FFF2-40B4-BE49-F238E27FC236}">
                <a16:creationId xmlns:a16="http://schemas.microsoft.com/office/drawing/2014/main" id="{D3F8154A-29C5-7E96-C143-E259D4CC4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68203" y="2571550"/>
            <a:ext cx="206660" cy="47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5.googleusercontent.com/wFYgtqUZAP5KqRVp98gELRhfQCKSyiep3aK1IxdPQhIPz_97P6YRSeu9ikFYZEUdR40k29UzzHfa94r0NXJjxkl_z0vDmzFAwCiAnwltc8VxlhnRFtgb5bPDltC8Lt2G0gZlZaPLfLE">
            <a:extLst>
              <a:ext uri="{FF2B5EF4-FFF2-40B4-BE49-F238E27FC236}">
                <a16:creationId xmlns:a16="http://schemas.microsoft.com/office/drawing/2014/main" id="{1743F965-F2CD-0EBF-45D9-404AF5B69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093" y="3651565"/>
            <a:ext cx="309107" cy="30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51;p27">
            <a:extLst>
              <a:ext uri="{FF2B5EF4-FFF2-40B4-BE49-F238E27FC236}">
                <a16:creationId xmlns:a16="http://schemas.microsoft.com/office/drawing/2014/main" id="{C7019256-D688-8E37-79E5-2A9F94A3F2DC}"/>
              </a:ext>
            </a:extLst>
          </p:cNvPr>
          <p:cNvSpPr txBox="1"/>
          <p:nvPr/>
        </p:nvSpPr>
        <p:spPr>
          <a:xfrm>
            <a:off x="6065055" y="4395410"/>
            <a:ext cx="6157941" cy="203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169325">
              <a:lnSpc>
                <a:spcPct val="115000"/>
              </a:lnSpc>
              <a:buClr>
                <a:srgbClr val="5F0EAA"/>
              </a:buClr>
              <a:buSzPts val="1600"/>
            </a:pPr>
            <a:r>
              <a:rPr lang="en-US" sz="2000" b="1" dirty="0">
                <a:solidFill>
                  <a:srgbClr val="C38738"/>
                </a:solidFill>
                <a:latin typeface="Raleway"/>
                <a:ea typeface="Raleway"/>
                <a:cs typeface="Raleway"/>
                <a:sym typeface="Raleway"/>
              </a:rPr>
              <a:t>Observational Strategy: Aircraft coordination</a:t>
            </a:r>
          </a:p>
          <a:p>
            <a:pPr marL="609570" indent="-440245">
              <a:lnSpc>
                <a:spcPct val="115000"/>
              </a:lnSpc>
              <a:buClr>
                <a:srgbClr val="5F0EAA"/>
              </a:buClr>
              <a:buSzPts val="1600"/>
              <a:buFont typeface="Raleway"/>
              <a:buChar char="●"/>
            </a:pPr>
            <a:r>
              <a:rPr lang="en-US" b="1" dirty="0">
                <a:solidFill>
                  <a:srgbClr val="C38738"/>
                </a:solidFill>
                <a:latin typeface="Raleway"/>
                <a:ea typeface="Raleway"/>
                <a:cs typeface="Raleway"/>
                <a:sym typeface="Raleway"/>
              </a:rPr>
              <a:t>ER-2: </a:t>
            </a:r>
            <a:r>
              <a:rPr lang="en-US" dirty="0">
                <a:solidFill>
                  <a:srgbClr val="333299"/>
                </a:solidFill>
                <a:latin typeface="Raleway"/>
                <a:ea typeface="Raleway"/>
                <a:cs typeface="Raleway"/>
                <a:sym typeface="Raleway"/>
              </a:rPr>
              <a:t>satellite simulating, remote sensing</a:t>
            </a:r>
          </a:p>
          <a:p>
            <a:pPr marL="609570" indent="-440245">
              <a:lnSpc>
                <a:spcPct val="115000"/>
              </a:lnSpc>
              <a:buClr>
                <a:srgbClr val="5F0EAA"/>
              </a:buClr>
              <a:buSzPts val="1600"/>
              <a:buFont typeface="Raleway"/>
              <a:buChar char="●"/>
            </a:pPr>
            <a:r>
              <a:rPr lang="en-US" b="1" dirty="0">
                <a:solidFill>
                  <a:srgbClr val="C38738"/>
                </a:solidFill>
                <a:latin typeface="Raleway"/>
                <a:ea typeface="Raleway"/>
                <a:cs typeface="Raleway"/>
                <a:sym typeface="Raleway"/>
              </a:rPr>
              <a:t>P-3: </a:t>
            </a:r>
            <a:r>
              <a:rPr lang="en-US" dirty="0">
                <a:solidFill>
                  <a:srgbClr val="333299"/>
                </a:solidFill>
                <a:latin typeface="Raleway"/>
                <a:ea typeface="Raleway"/>
                <a:cs typeface="Raleway"/>
                <a:sym typeface="Raleway"/>
              </a:rPr>
              <a:t>in situ microphysics, environment, dropsondes</a:t>
            </a:r>
            <a:endParaRPr lang="en-US" dirty="0">
              <a:solidFill>
                <a:srgbClr val="33339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609570" indent="-440245">
              <a:lnSpc>
                <a:spcPct val="115000"/>
              </a:lnSpc>
              <a:buClr>
                <a:srgbClr val="5F0EAA"/>
              </a:buClr>
              <a:buSzPts val="1600"/>
              <a:buFont typeface="Raleway"/>
              <a:buChar char="●"/>
            </a:pPr>
            <a:r>
              <a:rPr lang="en-US" b="1" dirty="0">
                <a:solidFill>
                  <a:srgbClr val="C38738"/>
                </a:solidFill>
                <a:latin typeface="Raleway"/>
                <a:ea typeface="Raleway"/>
                <a:cs typeface="Raleway"/>
                <a:sym typeface="Raleway"/>
              </a:rPr>
              <a:t>Ground: </a:t>
            </a:r>
            <a:r>
              <a:rPr lang="en-US" dirty="0">
                <a:solidFill>
                  <a:srgbClr val="333399"/>
                </a:solidFill>
                <a:latin typeface="Raleway"/>
                <a:ea typeface="Raleway"/>
                <a:cs typeface="Raleway"/>
                <a:sym typeface="Raleway"/>
              </a:rPr>
              <a:t>Mobile and NWS rawinsonde launches, mobile and fixed ground radar and other instruments</a:t>
            </a:r>
          </a:p>
          <a:p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80404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9200" y="-9983"/>
            <a:ext cx="12192000" cy="676656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9200" y="3649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IMPACTS: What we observed: Flight tracks three seasons</a:t>
            </a:r>
            <a:endParaRPr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223BFD-1247-BF4C-BD5A-68C840A6A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22" t="11145" r="9443" b="6960"/>
          <a:stretch/>
        </p:blipFill>
        <p:spPr>
          <a:xfrm>
            <a:off x="3779473" y="774388"/>
            <a:ext cx="3989032" cy="3352800"/>
          </a:xfrm>
          <a:prstGeom prst="rect">
            <a:avLst/>
          </a:prstGeom>
          <a:ln w="12700">
            <a:solidFill>
              <a:srgbClr val="333299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A8C98-9E5F-FC43-8DC0-108837F99408}"/>
              </a:ext>
            </a:extLst>
          </p:cNvPr>
          <p:cNvSpPr txBox="1"/>
          <p:nvPr/>
        </p:nvSpPr>
        <p:spPr>
          <a:xfrm>
            <a:off x="5315578" y="3716820"/>
            <a:ext cx="26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9B"/>
                </a:solidFill>
              </a:rPr>
              <a:t>2022 flight tracks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0206CD5-4DDA-F848-8B81-CB43C53ED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3" t="2997" r="6637" b="32422"/>
          <a:stretch/>
        </p:blipFill>
        <p:spPr bwMode="auto">
          <a:xfrm>
            <a:off x="7812479" y="774388"/>
            <a:ext cx="4367143" cy="3352800"/>
          </a:xfrm>
          <a:prstGeom prst="rect">
            <a:avLst/>
          </a:prstGeom>
          <a:noFill/>
          <a:ln w="12700">
            <a:solidFill>
              <a:srgbClr val="3332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97F9FF-917F-E84F-8E6F-0D8D03499D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62" t="22135" r="19507" b="35259"/>
          <a:stretch/>
        </p:blipFill>
        <p:spPr>
          <a:xfrm>
            <a:off x="0" y="774388"/>
            <a:ext cx="3747737" cy="3352800"/>
          </a:xfrm>
          <a:prstGeom prst="rect">
            <a:avLst/>
          </a:prstGeom>
          <a:ln w="12700">
            <a:solidFill>
              <a:srgbClr val="333299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E61B47-A92F-7F45-BD54-0A966E6F7F32}"/>
              </a:ext>
            </a:extLst>
          </p:cNvPr>
          <p:cNvSpPr txBox="1"/>
          <p:nvPr/>
        </p:nvSpPr>
        <p:spPr>
          <a:xfrm>
            <a:off x="194852" y="942150"/>
            <a:ext cx="2478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2020 flight tracks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9E2B4-C034-E047-A08F-998E58201361}"/>
              </a:ext>
            </a:extLst>
          </p:cNvPr>
          <p:cNvSpPr txBox="1"/>
          <p:nvPr/>
        </p:nvSpPr>
        <p:spPr>
          <a:xfrm>
            <a:off x="9868733" y="3691171"/>
            <a:ext cx="240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339B"/>
                </a:solidFill>
              </a:rPr>
              <a:t>2023 flight tracks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3E8C0-DE68-484D-AD8E-4DC242BD6B3F}"/>
              </a:ext>
            </a:extLst>
          </p:cNvPr>
          <p:cNvSpPr txBox="1"/>
          <p:nvPr/>
        </p:nvSpPr>
        <p:spPr>
          <a:xfrm>
            <a:off x="76627" y="4180344"/>
            <a:ext cx="34751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1400FF"/>
                </a:solidFill>
                <a:latin typeface="Avenir Book" panose="02000503020000020003" pitchFamily="2" charset="0"/>
              </a:rPr>
              <a:t>2020 Flight Stats</a:t>
            </a:r>
          </a:p>
          <a:p>
            <a:endParaRPr lang="en-US" sz="2400" dirty="0">
              <a:solidFill>
                <a:srgbClr val="1400FF"/>
              </a:solidFill>
            </a:endParaRPr>
          </a:p>
          <a:p>
            <a:r>
              <a:rPr lang="en-US" sz="2000" dirty="0">
                <a:solidFill>
                  <a:srgbClr val="C48738"/>
                </a:solidFill>
                <a:latin typeface="Avenir Book" panose="02000503020000020003" pitchFamily="2" charset="0"/>
              </a:rPr>
              <a:t>P-3: 10 Flights (61.3 </a:t>
            </a:r>
            <a:r>
              <a:rPr lang="en-US" sz="2000" dirty="0" err="1">
                <a:solidFill>
                  <a:srgbClr val="C48738"/>
                </a:solidFill>
                <a:latin typeface="Avenir Book" panose="02000503020000020003" pitchFamily="2" charset="0"/>
              </a:rPr>
              <a:t>hrs</a:t>
            </a:r>
            <a:r>
              <a:rPr lang="en-US" sz="2000" dirty="0">
                <a:solidFill>
                  <a:srgbClr val="C48738"/>
                </a:solidFill>
                <a:latin typeface="Avenir Book" panose="02000503020000020003" pitchFamily="2" charset="0"/>
              </a:rPr>
              <a:t>) </a:t>
            </a:r>
          </a:p>
          <a:p>
            <a:r>
              <a:rPr lang="en-US" sz="2000" dirty="0">
                <a:solidFill>
                  <a:srgbClr val="7A80F2"/>
                </a:solidFill>
                <a:latin typeface="Avenir Book" panose="02000503020000020003" pitchFamily="2" charset="0"/>
              </a:rPr>
              <a:t>ER-2: 9 Flights (62.6 </a:t>
            </a:r>
            <a:r>
              <a:rPr lang="en-US" sz="2000" dirty="0" err="1">
                <a:solidFill>
                  <a:srgbClr val="7A80F2"/>
                </a:solidFill>
                <a:latin typeface="Avenir Book" panose="02000503020000020003" pitchFamily="2" charset="0"/>
              </a:rPr>
              <a:t>hrs</a:t>
            </a:r>
            <a:r>
              <a:rPr lang="en-US" sz="2000" dirty="0">
                <a:solidFill>
                  <a:srgbClr val="7A80F2"/>
                </a:solidFill>
                <a:latin typeface="Avenir Book" panose="02000503020000020003" pitchFamily="2" charset="0"/>
              </a:rPr>
              <a:t>)	 </a:t>
            </a:r>
            <a:endParaRPr lang="en-US" sz="2000" dirty="0">
              <a:solidFill>
                <a:srgbClr val="1400FF"/>
              </a:solidFill>
              <a:latin typeface="Avenir Book" panose="02000503020000020003" pitchFamily="2" charset="0"/>
            </a:endParaRPr>
          </a:p>
          <a:p>
            <a:endParaRPr lang="en-US" sz="2000" dirty="0">
              <a:solidFill>
                <a:srgbClr val="1400FF"/>
              </a:solidFill>
              <a:latin typeface="Avenir Book" panose="02000503020000020003" pitchFamily="2" charset="0"/>
            </a:endParaRPr>
          </a:p>
          <a:p>
            <a:r>
              <a:rPr lang="en-US" sz="2000" b="1" dirty="0">
                <a:solidFill>
                  <a:srgbClr val="1400FF"/>
                </a:solidFill>
                <a:latin typeface="Avenir Book" panose="02000503020000020003" pitchFamily="2" charset="0"/>
              </a:rPr>
              <a:t>Coordinated: 5 Flights</a:t>
            </a:r>
          </a:p>
          <a:p>
            <a:r>
              <a:rPr lang="en-US" sz="2000" dirty="0">
                <a:solidFill>
                  <a:srgbClr val="1400FF"/>
                </a:solidFill>
                <a:latin typeface="Avenir Book" panose="02000503020000020003" pitchFamily="2" charset="0"/>
              </a:rPr>
              <a:t>1 </a:t>
            </a:r>
            <a:r>
              <a:rPr lang="en-US" sz="2000" dirty="0" err="1">
                <a:solidFill>
                  <a:srgbClr val="1400FF"/>
                </a:solidFill>
                <a:latin typeface="Avenir Book" panose="02000503020000020003" pitchFamily="2" charset="0"/>
              </a:rPr>
              <a:t>cal</a:t>
            </a:r>
            <a:r>
              <a:rPr lang="en-US" sz="2000" dirty="0">
                <a:solidFill>
                  <a:srgbClr val="1400FF"/>
                </a:solidFill>
                <a:latin typeface="Avenir Book" panose="02000503020000020003" pitchFamily="2" charset="0"/>
              </a:rPr>
              <a:t> flight P-3, ER-2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F9F86-BB36-7544-92B2-35BE5B2051EE}"/>
              </a:ext>
            </a:extLst>
          </p:cNvPr>
          <p:cNvSpPr txBox="1"/>
          <p:nvPr/>
        </p:nvSpPr>
        <p:spPr>
          <a:xfrm>
            <a:off x="3719245" y="4216010"/>
            <a:ext cx="41094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1400FF"/>
                </a:solidFill>
                <a:latin typeface="Avenir Book" panose="02000503020000020003" pitchFamily="2" charset="0"/>
              </a:rPr>
              <a:t>2022 Flight Stats</a:t>
            </a:r>
          </a:p>
          <a:p>
            <a:endParaRPr lang="en-US" sz="2400" dirty="0">
              <a:solidFill>
                <a:srgbClr val="1400FF"/>
              </a:solidFill>
            </a:endParaRPr>
          </a:p>
          <a:p>
            <a:r>
              <a:rPr lang="en-US" sz="2000" dirty="0">
                <a:solidFill>
                  <a:srgbClr val="C48738"/>
                </a:solidFill>
                <a:latin typeface="Avenir Book" panose="02000503020000020003" pitchFamily="2" charset="0"/>
              </a:rPr>
              <a:t>P-3: 11 Science Flights (87.8 </a:t>
            </a:r>
            <a:r>
              <a:rPr lang="en-US" sz="2000" dirty="0" err="1">
                <a:solidFill>
                  <a:srgbClr val="C48738"/>
                </a:solidFill>
                <a:latin typeface="Avenir Book" panose="02000503020000020003" pitchFamily="2" charset="0"/>
              </a:rPr>
              <a:t>hrs</a:t>
            </a:r>
            <a:r>
              <a:rPr lang="en-US" sz="2000" dirty="0">
                <a:solidFill>
                  <a:srgbClr val="C48738"/>
                </a:solidFill>
                <a:latin typeface="Avenir Book" panose="02000503020000020003" pitchFamily="2" charset="0"/>
              </a:rPr>
              <a:t>)</a:t>
            </a:r>
          </a:p>
          <a:p>
            <a:r>
              <a:rPr lang="en-US" sz="2000" dirty="0">
                <a:solidFill>
                  <a:srgbClr val="7A80F2"/>
                </a:solidFill>
                <a:latin typeface="Avenir Book" panose="02000503020000020003" pitchFamily="2" charset="0"/>
              </a:rPr>
              <a:t>ER-2: 9 Flights (74.3 </a:t>
            </a:r>
            <a:r>
              <a:rPr lang="en-US" sz="2000" dirty="0" err="1">
                <a:solidFill>
                  <a:srgbClr val="7A80F2"/>
                </a:solidFill>
                <a:latin typeface="Avenir Book" panose="02000503020000020003" pitchFamily="2" charset="0"/>
              </a:rPr>
              <a:t>hrs</a:t>
            </a:r>
            <a:r>
              <a:rPr lang="en-US" sz="2000" dirty="0">
                <a:solidFill>
                  <a:srgbClr val="7A80F2"/>
                </a:solidFill>
                <a:latin typeface="Avenir Book" panose="02000503020000020003" pitchFamily="2" charset="0"/>
              </a:rPr>
              <a:t>)	 </a:t>
            </a:r>
            <a:endParaRPr lang="en-US" sz="2000" dirty="0">
              <a:solidFill>
                <a:srgbClr val="1400FF"/>
              </a:solidFill>
              <a:latin typeface="Avenir Book" panose="02000503020000020003" pitchFamily="2" charset="0"/>
            </a:endParaRPr>
          </a:p>
          <a:p>
            <a:endParaRPr lang="en-US" sz="2000" dirty="0">
              <a:solidFill>
                <a:srgbClr val="1400FF"/>
              </a:solidFill>
              <a:latin typeface="Avenir Book" panose="02000503020000020003" pitchFamily="2" charset="0"/>
            </a:endParaRPr>
          </a:p>
          <a:p>
            <a:r>
              <a:rPr lang="en-US" sz="2000" b="1" dirty="0">
                <a:solidFill>
                  <a:srgbClr val="1400FF"/>
                </a:solidFill>
                <a:latin typeface="Avenir Book" panose="02000503020000020003" pitchFamily="2" charset="0"/>
              </a:rPr>
              <a:t>Coordinated: 8 Flights </a:t>
            </a:r>
            <a:r>
              <a:rPr lang="en-US" sz="2000" dirty="0">
                <a:solidFill>
                  <a:srgbClr val="1400FF"/>
                </a:solidFill>
                <a:latin typeface="Avenir Book" panose="02000503020000020003" pitchFamily="2" charset="0"/>
              </a:rPr>
              <a:t>(3 limited coordination), 1 </a:t>
            </a:r>
            <a:r>
              <a:rPr lang="en-US" sz="2000" dirty="0" err="1">
                <a:solidFill>
                  <a:srgbClr val="1400FF"/>
                </a:solidFill>
                <a:latin typeface="Avenir Book" panose="02000503020000020003" pitchFamily="2" charset="0"/>
              </a:rPr>
              <a:t>cal</a:t>
            </a:r>
            <a:r>
              <a:rPr lang="en-US" sz="2000" dirty="0">
                <a:solidFill>
                  <a:srgbClr val="1400FF"/>
                </a:solidFill>
                <a:latin typeface="Avenir Book" panose="02000503020000020003" pitchFamily="2" charset="0"/>
              </a:rPr>
              <a:t> flight P-3, ER-2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0591AC-0090-E241-BC7E-6A1C7C030E20}"/>
              </a:ext>
            </a:extLst>
          </p:cNvPr>
          <p:cNvSpPr txBox="1"/>
          <p:nvPr/>
        </p:nvSpPr>
        <p:spPr>
          <a:xfrm>
            <a:off x="7812479" y="4267307"/>
            <a:ext cx="41177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1400FF"/>
                </a:solidFill>
                <a:latin typeface="Avenir Book" panose="02000503020000020003" pitchFamily="2" charset="0"/>
              </a:rPr>
              <a:t>2023 Flight Stats</a:t>
            </a:r>
          </a:p>
          <a:p>
            <a:endParaRPr lang="en-US" sz="2400" dirty="0">
              <a:solidFill>
                <a:srgbClr val="1400FF"/>
              </a:solidFill>
              <a:latin typeface="Avenir Book" panose="02000503020000020003" pitchFamily="2" charset="0"/>
            </a:endParaRPr>
          </a:p>
          <a:p>
            <a:r>
              <a:rPr lang="en-US" sz="2000" dirty="0">
                <a:solidFill>
                  <a:srgbClr val="C48738"/>
                </a:solidFill>
                <a:latin typeface="Avenir Book" panose="02000503020000020003" pitchFamily="2" charset="0"/>
              </a:rPr>
              <a:t>P-3: 13 Science Flights (93.8 </a:t>
            </a:r>
            <a:r>
              <a:rPr lang="en-US" sz="2000" dirty="0" err="1">
                <a:solidFill>
                  <a:srgbClr val="C48738"/>
                </a:solidFill>
                <a:latin typeface="Avenir Book" panose="02000503020000020003" pitchFamily="2" charset="0"/>
              </a:rPr>
              <a:t>hrs</a:t>
            </a:r>
            <a:r>
              <a:rPr lang="en-US" sz="2000" dirty="0">
                <a:solidFill>
                  <a:srgbClr val="C48738"/>
                </a:solidFill>
                <a:latin typeface="Avenir Book" panose="02000503020000020003" pitchFamily="2" charset="0"/>
              </a:rPr>
              <a:t>)</a:t>
            </a:r>
          </a:p>
          <a:p>
            <a:r>
              <a:rPr lang="en-US" sz="2000" dirty="0">
                <a:solidFill>
                  <a:srgbClr val="7A80F2"/>
                </a:solidFill>
                <a:latin typeface="Avenir Book" panose="02000503020000020003" pitchFamily="2" charset="0"/>
              </a:rPr>
              <a:t>ER-2: 11 Flights (81.5 </a:t>
            </a:r>
            <a:r>
              <a:rPr lang="en-US" sz="2000" dirty="0" err="1">
                <a:solidFill>
                  <a:srgbClr val="7A80F2"/>
                </a:solidFill>
                <a:latin typeface="Avenir Book" panose="02000503020000020003" pitchFamily="2" charset="0"/>
              </a:rPr>
              <a:t>hrs</a:t>
            </a:r>
            <a:r>
              <a:rPr lang="en-US" sz="2000" dirty="0">
                <a:solidFill>
                  <a:srgbClr val="7A80F2"/>
                </a:solidFill>
                <a:latin typeface="Avenir Book" panose="02000503020000020003" pitchFamily="2" charset="0"/>
              </a:rPr>
              <a:t>)</a:t>
            </a:r>
          </a:p>
          <a:p>
            <a:r>
              <a:rPr lang="en-US" sz="2000" dirty="0">
                <a:solidFill>
                  <a:srgbClr val="7A80F2"/>
                </a:solidFill>
                <a:latin typeface="Avenir Book" panose="02000503020000020003" pitchFamily="2" charset="0"/>
              </a:rPr>
              <a:t>	 </a:t>
            </a:r>
          </a:p>
          <a:p>
            <a:r>
              <a:rPr lang="en-US" sz="2000" b="1" dirty="0">
                <a:solidFill>
                  <a:srgbClr val="1400FF"/>
                </a:solidFill>
                <a:latin typeface="Avenir Book" panose="02000503020000020003" pitchFamily="2" charset="0"/>
              </a:rPr>
              <a:t>Coordinated: 10 Flights</a:t>
            </a:r>
          </a:p>
          <a:p>
            <a:r>
              <a:rPr lang="en-US" sz="2000" dirty="0">
                <a:solidFill>
                  <a:srgbClr val="1400FF"/>
                </a:solidFill>
                <a:latin typeface="Avenir Book" panose="02000503020000020003" pitchFamily="2" charset="0"/>
              </a:rPr>
              <a:t>6 calibration flights P-3, 2 ER-2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DD8C5-16AA-B74C-888C-D5F49C523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686" y="8919"/>
            <a:ext cx="953337" cy="9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6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9200" y="-9983"/>
            <a:ext cx="12192000" cy="676656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9200" y="3649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>
                <a:solidFill>
                  <a:schemeClr val="bg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IMPACTS: What we observed: Example</a:t>
            </a:r>
            <a:endParaRPr sz="3200" dirty="0">
              <a:solidFill>
                <a:schemeClr val="bg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DD8C5-16AA-B74C-888C-D5F49C523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686" y="8919"/>
            <a:ext cx="953337" cy="9480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093E88-8F26-6EC2-ECA2-B2E094764CAD}"/>
              </a:ext>
            </a:extLst>
          </p:cNvPr>
          <p:cNvSpPr txBox="1"/>
          <p:nvPr/>
        </p:nvSpPr>
        <p:spPr>
          <a:xfrm>
            <a:off x="9438281" y="6482951"/>
            <a:ext cx="276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A80F2"/>
                </a:solidFill>
              </a:rPr>
              <a:t>McMurdie et al. 2022, IEEE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D32E0-CB3E-9412-CAB3-47B41F711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0" y="827672"/>
            <a:ext cx="3318326" cy="3251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8F5733-1B07-5CA3-15B5-B0CEBFE10A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346" y="713151"/>
            <a:ext cx="4825999" cy="434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79A71D-0B3C-6676-ACCA-5C3B38049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0385" y="1055005"/>
            <a:ext cx="4560815" cy="347979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E8B2C3-A232-60F2-0E5E-1FABDA4A0C2A}"/>
              </a:ext>
            </a:extLst>
          </p:cNvPr>
          <p:cNvCxnSpPr/>
          <p:nvPr/>
        </p:nvCxnSpPr>
        <p:spPr>
          <a:xfrm>
            <a:off x="3764071" y="4265112"/>
            <a:ext cx="35185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9354AE-5D43-FDEB-7D5B-6D3E50FA4D87}"/>
              </a:ext>
            </a:extLst>
          </p:cNvPr>
          <p:cNvCxnSpPr/>
          <p:nvPr/>
        </p:nvCxnSpPr>
        <p:spPr>
          <a:xfrm>
            <a:off x="3764071" y="2958229"/>
            <a:ext cx="35185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A1132D-BDA2-095D-F854-A90C89DF9E02}"/>
              </a:ext>
            </a:extLst>
          </p:cNvPr>
          <p:cNvCxnSpPr/>
          <p:nvPr/>
        </p:nvCxnSpPr>
        <p:spPr>
          <a:xfrm>
            <a:off x="3718142" y="1626296"/>
            <a:ext cx="35185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FED29FB-0840-B651-EA69-65B15B4B9309}"/>
              </a:ext>
            </a:extLst>
          </p:cNvPr>
          <p:cNvSpPr txBox="1"/>
          <p:nvPr/>
        </p:nvSpPr>
        <p:spPr>
          <a:xfrm>
            <a:off x="56374" y="4179634"/>
            <a:ext cx="335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Aircraft flew through a </a:t>
            </a:r>
            <a:r>
              <a:rPr lang="en-US" dirty="0" err="1"/>
              <a:t>snowband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CA88E0-91F5-2090-7A69-ACFB4F5EC18A}"/>
              </a:ext>
            </a:extLst>
          </p:cNvPr>
          <p:cNvSpPr txBox="1"/>
          <p:nvPr/>
        </p:nvSpPr>
        <p:spPr>
          <a:xfrm>
            <a:off x="6937853" y="3982385"/>
            <a:ext cx="44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P-3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80E27F-4B4E-2D38-6FE0-72C20A4F6267}"/>
              </a:ext>
            </a:extLst>
          </p:cNvPr>
          <p:cNvSpPr txBox="1"/>
          <p:nvPr/>
        </p:nvSpPr>
        <p:spPr>
          <a:xfrm>
            <a:off x="8374225" y="1128979"/>
            <a:ext cx="1335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PSD and Dm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4BF37-6F9B-062C-9F3B-C19519BFC402}"/>
              </a:ext>
            </a:extLst>
          </p:cNvPr>
          <p:cNvSpPr txBox="1"/>
          <p:nvPr/>
        </p:nvSpPr>
        <p:spPr>
          <a:xfrm>
            <a:off x="8420154" y="2730962"/>
            <a:ext cx="2649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Estimated Ice Water Content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57188A-68C4-FA48-4D5F-EDFA95DC6323}"/>
              </a:ext>
            </a:extLst>
          </p:cNvPr>
          <p:cNvSpPr txBox="1"/>
          <p:nvPr/>
        </p:nvSpPr>
        <p:spPr>
          <a:xfrm>
            <a:off x="6190291" y="957615"/>
            <a:ext cx="109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CRS W-band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D74A2D-AF44-9628-386D-BC1C987285BE}"/>
              </a:ext>
            </a:extLst>
          </p:cNvPr>
          <p:cNvSpPr txBox="1"/>
          <p:nvPr/>
        </p:nvSpPr>
        <p:spPr>
          <a:xfrm>
            <a:off x="5913997" y="2261170"/>
            <a:ext cx="1449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HIWRAP Ka-band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662615-F0A8-153E-8FF4-8B9F8BDFE20F}"/>
              </a:ext>
            </a:extLst>
          </p:cNvPr>
          <p:cNvSpPr txBox="1"/>
          <p:nvPr/>
        </p:nvSpPr>
        <p:spPr>
          <a:xfrm>
            <a:off x="5913996" y="3572294"/>
            <a:ext cx="1449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HIWRAP Ku-band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2E91C-B42C-D6B1-E091-2D97732F671B}"/>
              </a:ext>
            </a:extLst>
          </p:cNvPr>
          <p:cNvSpPr txBox="1"/>
          <p:nvPr/>
        </p:nvSpPr>
        <p:spPr>
          <a:xfrm>
            <a:off x="150312" y="3241982"/>
            <a:ext cx="1383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MRMS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871AAA-D60D-8CC2-9D21-732FAC0811A8}"/>
              </a:ext>
            </a:extLst>
          </p:cNvPr>
          <p:cNvGrpSpPr/>
          <p:nvPr/>
        </p:nvGrpSpPr>
        <p:grpSpPr>
          <a:xfrm>
            <a:off x="326342" y="1128979"/>
            <a:ext cx="8904744" cy="5097844"/>
            <a:chOff x="326342" y="1128979"/>
            <a:chExt cx="8904744" cy="50978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E8D2BA-525B-69F3-DC2F-2865A34CC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3005" y="5346257"/>
              <a:ext cx="4089875" cy="511234"/>
            </a:xfrm>
            <a:prstGeom prst="rect">
              <a:avLst/>
            </a:prstGeom>
            <a:ln w="19050">
              <a:solidFill>
                <a:srgbClr val="1400FF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4C984E-4FFA-B2F2-6CE2-F7C47E2DC040}"/>
                </a:ext>
              </a:extLst>
            </p:cNvPr>
            <p:cNvSpPr txBox="1"/>
            <p:nvPr/>
          </p:nvSpPr>
          <p:spPr>
            <a:xfrm>
              <a:off x="326342" y="5857491"/>
              <a:ext cx="4825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400FF"/>
                  </a:solidFill>
                </a:rPr>
                <a:t>more aggregates, few smaller particles, high IWC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92E07E-FC36-0EB9-4C2D-F2747DFE38AC}"/>
                </a:ext>
              </a:extLst>
            </p:cNvPr>
            <p:cNvSpPr txBox="1"/>
            <p:nvPr/>
          </p:nvSpPr>
          <p:spPr>
            <a:xfrm>
              <a:off x="471068" y="5017083"/>
              <a:ext cx="4201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1400FF"/>
                  </a:solidFill>
                </a:rPr>
                <a:t>In region of high reflectivity</a:t>
              </a:r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042C34-0266-F500-4214-D0F6E7C3DF89}"/>
                </a:ext>
              </a:extLst>
            </p:cNvPr>
            <p:cNvSpPr/>
            <p:nvPr/>
          </p:nvSpPr>
          <p:spPr>
            <a:xfrm>
              <a:off x="1676400" y="1128979"/>
              <a:ext cx="359229" cy="375379"/>
            </a:xfrm>
            <a:prstGeom prst="ellipse">
              <a:avLst/>
            </a:prstGeom>
            <a:noFill/>
            <a:ln w="19050">
              <a:solidFill>
                <a:srgbClr val="14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6042EF-D57C-A1F9-9B70-5AC9437D3F43}"/>
                </a:ext>
              </a:extLst>
            </p:cNvPr>
            <p:cNvSpPr/>
            <p:nvPr/>
          </p:nvSpPr>
          <p:spPr>
            <a:xfrm>
              <a:off x="8590070" y="2949080"/>
              <a:ext cx="466844" cy="721797"/>
            </a:xfrm>
            <a:prstGeom prst="ellipse">
              <a:avLst/>
            </a:prstGeom>
            <a:noFill/>
            <a:ln w="19050">
              <a:solidFill>
                <a:srgbClr val="14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421530-36BF-D638-F5B7-0D934E844AE8}"/>
                </a:ext>
              </a:extLst>
            </p:cNvPr>
            <p:cNvSpPr/>
            <p:nvPr/>
          </p:nvSpPr>
          <p:spPr>
            <a:xfrm>
              <a:off x="8653913" y="1269499"/>
              <a:ext cx="577173" cy="725421"/>
            </a:xfrm>
            <a:prstGeom prst="ellipse">
              <a:avLst/>
            </a:prstGeom>
            <a:noFill/>
            <a:ln w="19050">
              <a:solidFill>
                <a:srgbClr val="14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A63AC9-64F6-1843-DD1E-CF73946529A9}"/>
                </a:ext>
              </a:extLst>
            </p:cNvPr>
            <p:cNvSpPr/>
            <p:nvPr/>
          </p:nvSpPr>
          <p:spPr>
            <a:xfrm>
              <a:off x="4103042" y="3948583"/>
              <a:ext cx="688021" cy="699164"/>
            </a:xfrm>
            <a:prstGeom prst="ellipse">
              <a:avLst/>
            </a:prstGeom>
            <a:noFill/>
            <a:ln w="19050">
              <a:solidFill>
                <a:srgbClr val="140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3B33DD-D7C1-971B-39E0-DAC19D5F1656}"/>
              </a:ext>
            </a:extLst>
          </p:cNvPr>
          <p:cNvGrpSpPr/>
          <p:nvPr/>
        </p:nvGrpSpPr>
        <p:grpSpPr>
          <a:xfrm>
            <a:off x="1798852" y="1348632"/>
            <a:ext cx="9571148" cy="4789298"/>
            <a:chOff x="1798852" y="1348632"/>
            <a:chExt cx="9571148" cy="478929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3849F7A-696A-3D6D-4053-6FF3A2422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82632" y="5379579"/>
              <a:ext cx="4087368" cy="510921"/>
            </a:xfrm>
            <a:prstGeom prst="rect">
              <a:avLst/>
            </a:prstGeom>
            <a:ln w="19050">
              <a:solidFill>
                <a:srgbClr val="EB34ED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3D24DC-6069-180B-CD28-2230B592600C}"/>
                </a:ext>
              </a:extLst>
            </p:cNvPr>
            <p:cNvSpPr txBox="1"/>
            <p:nvPr/>
          </p:nvSpPr>
          <p:spPr>
            <a:xfrm>
              <a:off x="7191115" y="5830153"/>
              <a:ext cx="4117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B34ED"/>
                  </a:solidFill>
                </a:rPr>
                <a:t>smaller particles and lower IWC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27FF381-50AB-8DDC-6D30-3AD125080546}"/>
                </a:ext>
              </a:extLst>
            </p:cNvPr>
            <p:cNvSpPr txBox="1"/>
            <p:nvPr/>
          </p:nvSpPr>
          <p:spPr>
            <a:xfrm>
              <a:off x="7172827" y="5092960"/>
              <a:ext cx="41176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B34ED"/>
                  </a:solidFill>
                </a:rPr>
                <a:t>Outside of region of high reflectivity</a:t>
              </a:r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BF7F4C3-6A16-B278-9A7F-50F4931901B1}"/>
                </a:ext>
              </a:extLst>
            </p:cNvPr>
            <p:cNvSpPr/>
            <p:nvPr/>
          </p:nvSpPr>
          <p:spPr>
            <a:xfrm>
              <a:off x="4855430" y="3948583"/>
              <a:ext cx="445745" cy="699162"/>
            </a:xfrm>
            <a:prstGeom prst="ellipse">
              <a:avLst/>
            </a:prstGeom>
            <a:noFill/>
            <a:ln w="19050">
              <a:solidFill>
                <a:srgbClr val="EB34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227D56F-A237-0B30-C899-58D317527763}"/>
                </a:ext>
              </a:extLst>
            </p:cNvPr>
            <p:cNvSpPr/>
            <p:nvPr/>
          </p:nvSpPr>
          <p:spPr>
            <a:xfrm>
              <a:off x="9142870" y="3503077"/>
              <a:ext cx="445745" cy="699162"/>
            </a:xfrm>
            <a:prstGeom prst="ellipse">
              <a:avLst/>
            </a:prstGeom>
            <a:noFill/>
            <a:ln w="19050">
              <a:solidFill>
                <a:srgbClr val="EB34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B15B90F-D090-CE20-F5CE-D38F3A846CEE}"/>
                </a:ext>
              </a:extLst>
            </p:cNvPr>
            <p:cNvSpPr/>
            <p:nvPr/>
          </p:nvSpPr>
          <p:spPr>
            <a:xfrm>
              <a:off x="9199909" y="1859290"/>
              <a:ext cx="445745" cy="699162"/>
            </a:xfrm>
            <a:prstGeom prst="ellipse">
              <a:avLst/>
            </a:prstGeom>
            <a:noFill/>
            <a:ln w="19050">
              <a:solidFill>
                <a:srgbClr val="EB34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5687F7-1047-C99D-79A3-EF0660463CDD}"/>
                </a:ext>
              </a:extLst>
            </p:cNvPr>
            <p:cNvSpPr/>
            <p:nvPr/>
          </p:nvSpPr>
          <p:spPr>
            <a:xfrm>
              <a:off x="1798852" y="1348632"/>
              <a:ext cx="359230" cy="457033"/>
            </a:xfrm>
            <a:prstGeom prst="ellipse">
              <a:avLst/>
            </a:prstGeom>
            <a:noFill/>
            <a:ln w="19050">
              <a:solidFill>
                <a:srgbClr val="EB34E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06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9200" y="-9983"/>
            <a:ext cx="12192000" cy="673174"/>
          </a:xfrm>
          <a:prstGeom prst="rect">
            <a:avLst/>
          </a:prstGeom>
          <a:solidFill>
            <a:srgbClr val="3333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9200" y="36495"/>
            <a:ext cx="11807662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>
                <a:solidFill>
                  <a:schemeClr val="bg1"/>
                </a:solidFill>
                <a:latin typeface="Avenir Book" panose="02000503020000020003" pitchFamily="2" charset="0"/>
                <a:ea typeface="Raleway SemiBold"/>
                <a:cs typeface="Raleway SemiBold"/>
                <a:sym typeface="Raleway SemiBold"/>
              </a:rPr>
              <a:t>IMPACTS: Addressing our science goals</a:t>
            </a:r>
            <a:endParaRPr sz="3200" dirty="0">
              <a:solidFill>
                <a:schemeClr val="bg1"/>
              </a:solidFill>
              <a:latin typeface="Avenir Book" panose="02000503020000020003" pitchFamily="2" charset="0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9200" y="669463"/>
            <a:ext cx="4628114" cy="602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169325">
              <a:lnSpc>
                <a:spcPct val="115000"/>
              </a:lnSpc>
              <a:buClr>
                <a:srgbClr val="5F0EAA"/>
              </a:buClr>
              <a:buSzPts val="1600"/>
            </a:pPr>
            <a:r>
              <a:rPr lang="en-US" sz="2400" b="1" dirty="0">
                <a:solidFill>
                  <a:srgbClr val="C38738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Publications:</a:t>
            </a:r>
          </a:p>
          <a:p>
            <a:pPr marL="169325">
              <a:lnSpc>
                <a:spcPct val="115000"/>
              </a:lnSpc>
              <a:buClr>
                <a:srgbClr val="5F0EAA"/>
              </a:buClr>
              <a:buSzPts val="1600"/>
            </a:pPr>
            <a:r>
              <a:rPr lang="en-US" sz="2000" b="1" dirty="0">
                <a:solidFill>
                  <a:srgbClr val="C38738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Characterize </a:t>
            </a:r>
            <a:r>
              <a:rPr lang="en-US" sz="2000" b="1" dirty="0" err="1">
                <a:solidFill>
                  <a:srgbClr val="C38738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Snowbands</a:t>
            </a:r>
            <a:endParaRPr lang="en-US" sz="2000" b="1" dirty="0">
              <a:solidFill>
                <a:srgbClr val="C38738"/>
              </a:solidFill>
              <a:latin typeface="Candara" panose="020E0502030303020204" pitchFamily="34" charset="0"/>
              <a:ea typeface="Raleway"/>
              <a:cs typeface="Raleway"/>
              <a:sym typeface="Raleway"/>
            </a:endParaRP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Varcie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2023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McMurdie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Tomkins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Varcie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, M. Masters, 2021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McDonald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, V., Masters, 2022</a:t>
            </a:r>
          </a:p>
          <a:p>
            <a:pPr marL="169325">
              <a:lnSpc>
                <a:spcPct val="115000"/>
              </a:lnSpc>
              <a:buClr>
                <a:srgbClr val="5F0EAA"/>
              </a:buClr>
              <a:buSzPts val="1600"/>
            </a:pPr>
            <a:r>
              <a:rPr lang="en-US" sz="2000" b="1" dirty="0">
                <a:solidFill>
                  <a:srgbClr val="C38738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Understand </a:t>
            </a:r>
            <a:r>
              <a:rPr lang="en-US" sz="2000" b="1" dirty="0" err="1">
                <a:solidFill>
                  <a:srgbClr val="C38738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Snowbands</a:t>
            </a:r>
            <a:endParaRPr lang="en-US" sz="2000" b="1" dirty="0">
              <a:solidFill>
                <a:srgbClr val="C38738"/>
              </a:solidFill>
              <a:latin typeface="Candara" panose="020E0502030303020204" pitchFamily="34" charset="0"/>
              <a:ea typeface="Raleway"/>
              <a:cs typeface="Raleway"/>
              <a:sym typeface="Raleway"/>
            </a:endParaRP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Heymsfield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2023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Dunnavan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Hueholt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McMurdie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Miller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Heymsfield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2021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Schultz et al. 2021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Richter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, A., Masters,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Burris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, K., PhD, 2023</a:t>
            </a:r>
          </a:p>
          <a:p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" name="Picture 6" descr="IM048_latest.png">
            <a:extLst>
              <a:ext uri="{FF2B5EF4-FFF2-40B4-BE49-F238E27FC236}">
                <a16:creationId xmlns:a16="http://schemas.microsoft.com/office/drawing/2014/main" id="{BACF5200-4B29-2043-A775-EAAE975CA0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1" b="3492"/>
          <a:stretch/>
        </p:blipFill>
        <p:spPr>
          <a:xfrm>
            <a:off x="7672743" y="2211479"/>
            <a:ext cx="4475714" cy="34470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C68CAE-892D-5149-B676-6396A8216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686" y="8919"/>
            <a:ext cx="953337" cy="948055"/>
          </a:xfrm>
          <a:prstGeom prst="rect">
            <a:avLst/>
          </a:prstGeom>
        </p:spPr>
      </p:pic>
      <p:sp>
        <p:nvSpPr>
          <p:cNvPr id="2" name="Google Shape;151;p27">
            <a:extLst>
              <a:ext uri="{FF2B5EF4-FFF2-40B4-BE49-F238E27FC236}">
                <a16:creationId xmlns:a16="http://schemas.microsoft.com/office/drawing/2014/main" id="{67AE8903-1925-58A6-FDA5-0395C7E828A5}"/>
              </a:ext>
            </a:extLst>
          </p:cNvPr>
          <p:cNvSpPr txBox="1"/>
          <p:nvPr/>
        </p:nvSpPr>
        <p:spPr>
          <a:xfrm>
            <a:off x="4637314" y="713743"/>
            <a:ext cx="4628114" cy="6021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0" bIns="121900" anchor="t" anchorCtr="0">
            <a:noAutofit/>
          </a:bodyPr>
          <a:lstStyle/>
          <a:p>
            <a:pPr marL="169325">
              <a:lnSpc>
                <a:spcPct val="115000"/>
              </a:lnSpc>
              <a:buClr>
                <a:srgbClr val="5F0EAA"/>
              </a:buClr>
              <a:buSzPts val="1600"/>
            </a:pPr>
            <a:r>
              <a:rPr lang="en-US" sz="2400" b="1" dirty="0">
                <a:solidFill>
                  <a:srgbClr val="C38738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Publications:</a:t>
            </a:r>
          </a:p>
          <a:p>
            <a:pPr marL="169325">
              <a:lnSpc>
                <a:spcPct val="115000"/>
              </a:lnSpc>
              <a:buClr>
                <a:srgbClr val="5F0EAA"/>
              </a:buClr>
              <a:buSzPts val="1600"/>
            </a:pPr>
            <a:r>
              <a:rPr lang="en-US" sz="2000" b="1" dirty="0">
                <a:solidFill>
                  <a:srgbClr val="C38738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Apply to remote sensing and modeling of snowfall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Dunnavan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2023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Colle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2023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Heymsfield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2023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Chase et al.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Finlon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2022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McLinden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2021</a:t>
            </a:r>
          </a:p>
          <a:p>
            <a:pPr marL="512225" indent="-342900">
              <a:lnSpc>
                <a:spcPct val="115000"/>
              </a:lnSpc>
              <a:buClr>
                <a:srgbClr val="5F0EAA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McLinden</a:t>
            </a:r>
            <a:r>
              <a:rPr lang="en-US" sz="2000" dirty="0">
                <a:solidFill>
                  <a:srgbClr val="333299"/>
                </a:solidFill>
                <a:latin typeface="Candara" panose="020E0502030303020204" pitchFamily="34" charset="0"/>
                <a:ea typeface="Raleway"/>
                <a:cs typeface="Raleway"/>
                <a:sym typeface="Raleway"/>
              </a:rPr>
              <a:t> et al. 2021</a:t>
            </a:r>
          </a:p>
          <a:p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BC29F3-3521-33AF-50AD-579FA0C9334B}"/>
              </a:ext>
            </a:extLst>
          </p:cNvPr>
          <p:cNvSpPr txBox="1"/>
          <p:nvPr/>
        </p:nvSpPr>
        <p:spPr>
          <a:xfrm>
            <a:off x="4731350" y="5897299"/>
            <a:ext cx="298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299"/>
                </a:solidFill>
                <a:latin typeface="Candara" panose="020E0502030303020204" pitchFamily="34" charset="0"/>
              </a:rPr>
              <a:t>Bold </a:t>
            </a:r>
            <a:r>
              <a:rPr lang="en-US" dirty="0">
                <a:solidFill>
                  <a:srgbClr val="333299"/>
                </a:solidFill>
                <a:latin typeface="Candara" panose="020E0502030303020204" pitchFamily="34" charset="0"/>
              </a:rPr>
              <a:t>– IMPACTS Science team lead author</a:t>
            </a:r>
          </a:p>
        </p:txBody>
      </p:sp>
    </p:spTree>
    <p:extLst>
      <p:ext uri="{BB962C8B-B14F-4D97-AF65-F5344CB8AC3E}">
        <p14:creationId xmlns:p14="http://schemas.microsoft.com/office/powerpoint/2010/main" val="155853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457</Words>
  <Application>Microsoft Macintosh PowerPoint</Application>
  <PresentationFormat>Widescreen</PresentationFormat>
  <Paragraphs>79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Avenir</vt:lpstr>
      <vt:lpstr>Avenir Book</vt:lpstr>
      <vt:lpstr>Calibri</vt:lpstr>
      <vt:lpstr>Calibri Light</vt:lpstr>
      <vt:lpstr>Candara</vt:lpstr>
      <vt:lpstr>Raleway</vt:lpstr>
      <vt:lpstr>Raleway SemiBold</vt:lpstr>
      <vt:lpstr>Office Theme</vt:lpstr>
      <vt:lpstr>Chasing Snowstorms: The Investigation of Microphysics and Precipitation for Atlantic Coast-Threatening Snowstorms  (IMPACTS)  Gerry Heymsfield, Deputy-PI NASA Goddard Space Flight Center  Lynn McMurdie, PI University of Washington   IMPACTS Science Team   </vt:lpstr>
      <vt:lpstr>IMPACTS is an EVS-3 field campaign to study Snowstorms</vt:lpstr>
      <vt:lpstr>IMPACTS: What we observed: Flight tracks three seasons</vt:lpstr>
      <vt:lpstr>IMPACTS: What we observed: Example</vt:lpstr>
      <vt:lpstr>IMPACTS: Addressing our science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Chasing Snowstorms: The Investigation of Microphysics and Precipitation for Atlantic Coast-Threatening Snowstorms  (IMPACTS)  Gerry Heymsfield, Deputy-PI NASA Goddard Space Flight Center  Lynn McMurdie, PI University of Washington   IMPACTS Science Team   </dc:title>
  <dc:creator>Lynn McMurdie</dc:creator>
  <cp:lastModifiedBy>Heymsfield, Gerald M. (GSFC-6120)</cp:lastModifiedBy>
  <cp:revision>5</cp:revision>
  <dcterms:created xsi:type="dcterms:W3CDTF">2023-08-20T16:16:19Z</dcterms:created>
  <dcterms:modified xsi:type="dcterms:W3CDTF">2023-08-21T20:00:43Z</dcterms:modified>
</cp:coreProperties>
</file>