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4"/>
  </p:notesMasterIdLst>
  <p:handoutMasterIdLst>
    <p:handoutMasterId r:id="rId15"/>
  </p:handoutMasterIdLst>
  <p:sldIdLst>
    <p:sldId id="10263" r:id="rId2"/>
    <p:sldId id="1042652805" r:id="rId3"/>
    <p:sldId id="318" r:id="rId4"/>
    <p:sldId id="1042652793" r:id="rId5"/>
    <p:sldId id="1042652795" r:id="rId6"/>
    <p:sldId id="2652" r:id="rId7"/>
    <p:sldId id="260" r:id="rId8"/>
    <p:sldId id="1042652810" r:id="rId9"/>
    <p:sldId id="1042652843" r:id="rId10"/>
    <p:sldId id="1042652766" r:id="rId11"/>
    <p:sldId id="1042652797" r:id="rId12"/>
    <p:sldId id="1042652809" r:id="rId13"/>
  </p:sldIdLst>
  <p:sldSz cx="9144000" cy="6858000" type="letter"/>
  <p:notesSz cx="7315200" cy="9601200"/>
  <p:defaultTex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Brinson (ESPD)" initials="RCB" lastIdx="56" clrIdx="0">
    <p:extLst>
      <p:ext uri="{19B8F6BF-5375-455C-9EA6-DF929625EA0E}">
        <p15:presenceInfo xmlns:p15="http://schemas.microsoft.com/office/powerpoint/2012/main" userId="Rachel Brinson (ESPD)" providerId="None"/>
      </p:ext>
    </p:extLst>
  </p:cmAuthor>
  <p:cmAuthor id="2" name="King, Todd T. (GSFC-4220)" initials="KTT(4" lastIdx="3" clrIdx="1">
    <p:extLst>
      <p:ext uri="{19B8F6BF-5375-455C-9EA6-DF929625EA0E}">
        <p15:presenceInfo xmlns:p15="http://schemas.microsoft.com/office/powerpoint/2012/main" userId="S::ttking@ndc.nasa.gov::53b71807-64cd-473f-a766-a383a17b490e" providerId="AD"/>
      </p:ext>
    </p:extLst>
  </p:cmAuthor>
  <p:cmAuthor id="3" name="Richardson, Cathleen M. (GSFC-4200)" initials="RCM(" lastIdx="12" clrIdx="2">
    <p:extLst>
      <p:ext uri="{19B8F6BF-5375-455C-9EA6-DF929625EA0E}">
        <p15:presenceInfo xmlns:p15="http://schemas.microsoft.com/office/powerpoint/2012/main" userId="S-1-5-21-330711430-3775241029-4075259233-974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FDF"/>
    <a:srgbClr val="3448FF"/>
    <a:srgbClr val="465B8C"/>
    <a:srgbClr val="99CCFF"/>
    <a:srgbClr val="8C9FFE"/>
    <a:srgbClr val="979797"/>
    <a:srgbClr val="475A8D"/>
    <a:srgbClr val="84AB32"/>
    <a:srgbClr val="FEB80A"/>
    <a:srgbClr val="1E1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488322-F2BA-4B5B-9748-0D474271808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46" autoAdjust="0"/>
    <p:restoredTop sz="92653" autoAdjust="0"/>
  </p:normalViewPr>
  <p:slideViewPr>
    <p:cSldViewPr snapToGrid="0">
      <p:cViewPr>
        <p:scale>
          <a:sx n="133" d="100"/>
          <a:sy n="133" d="100"/>
        </p:scale>
        <p:origin x="1032" y="-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54"/>
    </p:cViewPr>
  </p:sorterViewPr>
  <p:notesViewPr>
    <p:cSldViewPr snapToGrid="0">
      <p:cViewPr varScale="1">
        <p:scale>
          <a:sx n="68" d="100"/>
          <a:sy n="68" d="100"/>
        </p:scale>
        <p:origin x="-278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defTabSz="957263" eaLnBrk="0" hangingPunct="0">
              <a:defRPr sz="1300"/>
            </a:lvl1pPr>
          </a:lstStyle>
          <a:p>
            <a:endParaRPr lang="en-US"/>
          </a:p>
          <a:p>
            <a:endParaRPr lang="en-US"/>
          </a:p>
        </p:txBody>
      </p:sp>
      <p:sp>
        <p:nvSpPr>
          <p:cNvPr id="19459" name="Rectangle 3"/>
          <p:cNvSpPr>
            <a:spLocks noGrp="1" noChangeArrowheads="1"/>
          </p:cNvSpPr>
          <p:nvPr>
            <p:ph type="dt" sz="quarter" idx="1"/>
          </p:nvPr>
        </p:nvSpPr>
        <p:spPr bwMode="auto">
          <a:xfrm>
            <a:off x="4143375"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64FF97F6-5CF0-44F9-AB4B-4115219E7043}" type="datetimeFigureOut">
              <a:rPr lang="en-US"/>
              <a:pPr>
                <a:defRPr/>
              </a:pPr>
              <a:t>8/22/2023</a:t>
            </a:fld>
            <a:endParaRPr lang="en-US"/>
          </a:p>
        </p:txBody>
      </p:sp>
      <p:sp>
        <p:nvSpPr>
          <p:cNvPr id="19460" name="Rectangle 4"/>
          <p:cNvSpPr>
            <a:spLocks noGrp="1" noChangeArrowheads="1"/>
          </p:cNvSpPr>
          <p:nvPr>
            <p:ph type="ftr" sz="quarter" idx="2"/>
          </p:nvPr>
        </p:nvSpPr>
        <p:spPr bwMode="auto">
          <a:xfrm>
            <a:off x="0"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defTabSz="957263" eaLnBrk="0" hangingPunct="0">
              <a:defRPr sz="1300"/>
            </a:lvl1pPr>
          </a:lstStyle>
          <a:p>
            <a:endParaRPr lang="en-US"/>
          </a:p>
          <a:p>
            <a:endParaRPr lang="en-US"/>
          </a:p>
        </p:txBody>
      </p:sp>
      <p:sp>
        <p:nvSpPr>
          <p:cNvPr id="19461" name="Rectangle 5"/>
          <p:cNvSpPr>
            <a:spLocks noGrp="1" noChangeArrowheads="1"/>
          </p:cNvSpPr>
          <p:nvPr>
            <p:ph type="sldNum" sz="quarter" idx="3"/>
          </p:nvPr>
        </p:nvSpPr>
        <p:spPr bwMode="auto">
          <a:xfrm>
            <a:off x="4143375"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072059A5-3F0E-476D-843A-F3B104C4EE10}" type="slidenum">
              <a:rPr lang="en-US"/>
              <a:pPr>
                <a:defRPr/>
              </a:pPr>
              <a:t>‹#›</a:t>
            </a:fld>
            <a:endParaRPr lang="en-US"/>
          </a:p>
        </p:txBody>
      </p:sp>
    </p:spTree>
    <p:extLst>
      <p:ext uri="{BB962C8B-B14F-4D97-AF65-F5344CB8AC3E}">
        <p14:creationId xmlns:p14="http://schemas.microsoft.com/office/powerpoint/2010/main" val="370536769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defTabSz="957263" eaLnBrk="0" hangingPunct="0">
              <a:defRPr sz="1300"/>
            </a:lvl1pPr>
          </a:lstStyle>
          <a:p>
            <a:endParaRPr lang="en-US"/>
          </a:p>
          <a:p>
            <a:endParaRPr lang="en-US"/>
          </a:p>
        </p:txBody>
      </p:sp>
      <p:sp>
        <p:nvSpPr>
          <p:cNvPr id="45059" name="Rectangle 3"/>
          <p:cNvSpPr>
            <a:spLocks noGrp="1" noChangeArrowheads="1"/>
          </p:cNvSpPr>
          <p:nvPr>
            <p:ph type="dt" idx="1"/>
          </p:nvPr>
        </p:nvSpPr>
        <p:spPr bwMode="auto">
          <a:xfrm>
            <a:off x="4143375"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66EE35A7-7441-4826-8D68-2E5E299BA2AB}" type="datetimeFigureOut">
              <a:rPr lang="en-US"/>
              <a:pPr>
                <a:defRPr/>
              </a:pPr>
              <a:t>8/22/2023</a:t>
            </a:fld>
            <a:endParaRPr lang="en-US"/>
          </a:p>
        </p:txBody>
      </p:sp>
      <p:sp>
        <p:nvSpPr>
          <p:cNvPr id="5124" name="Rectangle 4"/>
          <p:cNvSpPr>
            <a:spLocks noGrp="1" noRot="1" noChangeAspect="1" noChangeArrowheads="1" noTextEdit="1"/>
          </p:cNvSpPr>
          <p:nvPr>
            <p:ph type="sldImg" idx="2"/>
          </p:nvPr>
        </p:nvSpPr>
        <p:spPr bwMode="auto">
          <a:xfrm>
            <a:off x="1262063" y="719138"/>
            <a:ext cx="4795837" cy="3598862"/>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731838" y="4559300"/>
            <a:ext cx="5851525" cy="4322763"/>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defTabSz="957263" eaLnBrk="0" hangingPunct="0">
              <a:defRPr sz="1300"/>
            </a:lvl1pPr>
          </a:lstStyle>
          <a:p>
            <a:endParaRPr lang="en-US"/>
          </a:p>
          <a:p>
            <a:endParaRPr lang="en-US"/>
          </a:p>
        </p:txBody>
      </p:sp>
      <p:sp>
        <p:nvSpPr>
          <p:cNvPr id="45063" name="Rectangle 7"/>
          <p:cNvSpPr>
            <a:spLocks noGrp="1" noChangeArrowheads="1"/>
          </p:cNvSpPr>
          <p:nvPr>
            <p:ph type="sldNum" sz="quarter" idx="5"/>
          </p:nvPr>
        </p:nvSpPr>
        <p:spPr bwMode="auto">
          <a:xfrm>
            <a:off x="4143375"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012D87AF-2B16-4987-9825-8BC590A99CC4}" type="slidenum">
              <a:rPr lang="en-US"/>
              <a:pPr>
                <a:defRPr/>
              </a:pPr>
              <a:t>‹#›</a:t>
            </a:fld>
            <a:endParaRPr lang="en-US"/>
          </a:p>
        </p:txBody>
      </p:sp>
    </p:spTree>
    <p:extLst>
      <p:ext uri="{BB962C8B-B14F-4D97-AF65-F5344CB8AC3E}">
        <p14:creationId xmlns:p14="http://schemas.microsoft.com/office/powerpoint/2010/main" val="208128045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1pPr>
    <a:lvl2pPr marL="457146"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2pPr>
    <a:lvl3pPr marL="914293"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3pPr>
    <a:lvl4pPr marL="137144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4pPr>
    <a:lvl5pPr marL="1828586"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 carbon</a:t>
            </a:r>
            <a:r>
              <a:rPr lang="en-US" baseline="0"/>
              <a:t> dioxide it added to the atmosphere by a multitude of human and natural processes, it is blown around by the winds.  </a:t>
            </a:r>
          </a:p>
          <a:p>
            <a:pPr marL="171450" indent="-171450">
              <a:buFont typeface="Arial" panose="020B0604020202020204" pitchFamily="34" charset="0"/>
              <a:buChar char="•"/>
            </a:pPr>
            <a:r>
              <a:rPr lang="en-US" baseline="0"/>
              <a:t>As CO2 is removed from the air by plants on land or the ocean, the CO2-poor air is also blown by the winds.</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	quick tour of sources and sinks, using the video</a:t>
            </a:r>
          </a:p>
          <a:p>
            <a:pPr marL="0" indent="0">
              <a:buFont typeface="Arial" panose="020B0604020202020204" pitchFamily="34" charset="0"/>
              <a:buNone/>
            </a:pPr>
            <a:endParaRPr lang="en-US" baseline="0"/>
          </a:p>
          <a:p>
            <a:pPr marL="171450" indent="-171450">
              <a:buFont typeface="Arial" panose="020B0604020202020204" pitchFamily="34" charset="0"/>
              <a:buChar char="•"/>
            </a:pPr>
            <a:r>
              <a:rPr lang="en-US" baseline="0"/>
              <a:t>To find the sources emitting carbon dioxide into the air, or the natural “sinks” absorbing this gas from the air, we need far more measurements.</a:t>
            </a:r>
          </a:p>
          <a:p>
            <a:pPr marL="628650" lvl="1" indent="-171450">
              <a:buFont typeface="Arial" panose="020B0604020202020204" pitchFamily="34" charset="0"/>
              <a:buChar char="•"/>
            </a:pPr>
            <a:r>
              <a:rPr lang="en-US" baseline="0"/>
              <a:t>Finding carbon dioxide sources and sinks with measurements from only 100 ground based stations is hard as trying to predict the whether using only 100 surface weather stations. With that, we could only predict the weather as well as we did a century ago.</a:t>
            </a:r>
          </a:p>
          <a:p>
            <a:pPr marL="171450" indent="-171450">
              <a:buFont typeface="Arial" panose="020B0604020202020204" pitchFamily="34" charset="0"/>
              <a:buChar char="•"/>
            </a:pPr>
            <a:r>
              <a:rPr lang="en-US" baseline="0"/>
              <a:t>One way to do this is go to space, and take not hundreds, but hundreds of thousands of observations every day.</a:t>
            </a:r>
          </a:p>
          <a:p>
            <a:pPr marL="171450" indent="-171450">
              <a:buFont typeface="Arial" panose="020B0604020202020204" pitchFamily="34" charset="0"/>
              <a:buChar char="•"/>
            </a:pPr>
            <a:r>
              <a:rPr lang="en-US" baseline="0"/>
              <a:t>But this is a very challenging measurement to take from space because the largest difference seen in these maps are no larger than 2%.  </a:t>
            </a:r>
          </a:p>
          <a:p>
            <a:pPr marL="628650" lvl="1" indent="-171450">
              <a:buFont typeface="Arial" panose="020B0604020202020204" pitchFamily="34" charset="0"/>
              <a:buChar char="•"/>
            </a:pPr>
            <a:r>
              <a:rPr lang="en-US" baseline="0"/>
              <a:t>Measurements with unprecedented accuracy and precision are needed.</a:t>
            </a:r>
            <a:endParaRPr lang="en-US"/>
          </a:p>
          <a:p>
            <a:endParaRPr lang="en-US" baseline="0"/>
          </a:p>
        </p:txBody>
      </p:sp>
    </p:spTree>
    <p:extLst>
      <p:ext uri="{BB962C8B-B14F-4D97-AF65-F5344CB8AC3E}">
        <p14:creationId xmlns:p14="http://schemas.microsoft.com/office/powerpoint/2010/main" val="228128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5" name="Footer Placeholder 4"/>
          <p:cNvSpPr>
            <a:spLocks noGrp="1"/>
          </p:cNvSpPr>
          <p:nvPr>
            <p:ph type="ftr" sz="quarter" idx="11"/>
          </p:nvPr>
        </p:nvSpPr>
        <p:spPr/>
        <p:txBody>
          <a:bodyP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6" name="Slide Number Placeholder 5"/>
          <p:cNvSpPr>
            <a:spLocks noGrp="1"/>
          </p:cNvSpPr>
          <p:nvPr>
            <p:ph type="sldNum" sz="quarter" idx="12"/>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012D87AF-2B16-4987-9825-8BC590A99CC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307505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548142" y="3966028"/>
            <a:ext cx="7772400" cy="658586"/>
          </a:xfrm>
        </p:spPr>
        <p:txBody>
          <a:bodyPr anchor="t"/>
          <a:lstStyle>
            <a:lvl1pPr algn="l">
              <a:defRPr sz="4000" b="1" cap="none" baseline="0"/>
            </a:lvl1pPr>
          </a:lstStyle>
          <a:p>
            <a:r>
              <a:rPr lang="en-US" dirty="0"/>
              <a:t>Click to edit Master title style</a:t>
            </a:r>
          </a:p>
        </p:txBody>
      </p:sp>
      <p:sp>
        <p:nvSpPr>
          <p:cNvPr id="3" name="Text Placeholder 2"/>
          <p:cNvSpPr>
            <a:spLocks noGrp="1"/>
          </p:cNvSpPr>
          <p:nvPr>
            <p:ph type="body" idx="1"/>
          </p:nvPr>
        </p:nvSpPr>
        <p:spPr>
          <a:xfrm>
            <a:off x="591686" y="4862286"/>
            <a:ext cx="7772400" cy="430004"/>
          </a:xfrm>
        </p:spPr>
        <p:txBody>
          <a:bodyPr anchor="b"/>
          <a:lstStyle>
            <a:lvl1pPr marL="0" indent="0">
              <a:buNone/>
              <a:defRPr sz="2400" b="0">
                <a:latin typeface="Calibri"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20" name="Rectangle 19"/>
          <p:cNvSpPr/>
          <p:nvPr userDrawn="1"/>
        </p:nvSpPr>
        <p:spPr>
          <a:xfrm>
            <a:off x="8821476" y="6607964"/>
            <a:ext cx="322524" cy="230832"/>
          </a:xfrm>
          <a:prstGeom prst="rect">
            <a:avLst/>
          </a:prstGeom>
        </p:spPr>
        <p:txBody>
          <a:bodyPr wrap="none">
            <a:spAutoFit/>
          </a:bodyPr>
          <a:lstStyle/>
          <a:p>
            <a:pPr marL="0" marR="0" lvl="0" indent="0" algn="r" defTabSz="887413" rtl="0" eaLnBrk="1" fontAlgn="base" latinLnBrk="0" hangingPunct="1">
              <a:lnSpc>
                <a:spcPct val="100000"/>
              </a:lnSpc>
              <a:spcBef>
                <a:spcPct val="20000"/>
              </a:spcBef>
              <a:spcAft>
                <a:spcPct val="0"/>
              </a:spcAft>
              <a:buClrTx/>
              <a:buSzTx/>
              <a:buFontTx/>
              <a:buNone/>
              <a:tabLst/>
              <a:defRPr/>
            </a:pPr>
            <a:fld id="{1BDCAB95-4410-4016-8D90-745AD5D24594}" type="slidenum">
              <a:rPr lang="en-US" sz="900" b="1" smtClean="0">
                <a:latin typeface="Calibri" pitchFamily="34" charset="0"/>
              </a:rPr>
              <a:pPr marL="0" marR="0" lvl="0" indent="0" algn="r" defTabSz="887413" rtl="0" eaLnBrk="1" fontAlgn="base" latinLnBrk="0" hangingPunct="1">
                <a:lnSpc>
                  <a:spcPct val="100000"/>
                </a:lnSpc>
                <a:spcBef>
                  <a:spcPct val="20000"/>
                </a:spcBef>
                <a:spcAft>
                  <a:spcPct val="0"/>
                </a:spcAft>
                <a:buClrTx/>
                <a:buSzTx/>
                <a:buFontTx/>
                <a:buNone/>
                <a:tabLst/>
                <a:defRPr/>
              </a:pPr>
              <a:t>‹#›</a:t>
            </a:fld>
            <a:endParaRPr lang="en-US" sz="900" b="1">
              <a:latin typeface="Calibri" pitchFamily="34" charset="0"/>
            </a:endParaRPr>
          </a:p>
        </p:txBody>
      </p:sp>
      <p:graphicFrame>
        <p:nvGraphicFramePr>
          <p:cNvPr id="21" name="Group 7"/>
          <p:cNvGraphicFramePr>
            <a:graphicFrameLocks noGrp="1"/>
          </p:cNvGraphicFramePr>
          <p:nvPr userDrawn="1">
            <p:extLst>
              <p:ext uri="{D42A27DB-BD31-4B8C-83A1-F6EECF244321}">
                <p14:modId xmlns:p14="http://schemas.microsoft.com/office/powerpoint/2010/main" val="621803884"/>
              </p:ext>
            </p:extLst>
          </p:nvPr>
        </p:nvGraphicFramePr>
        <p:xfrm>
          <a:off x="22226" y="6653684"/>
          <a:ext cx="7861012" cy="137160"/>
        </p:xfrm>
        <a:graphic>
          <a:graphicData uri="http://schemas.openxmlformats.org/drawingml/2006/table">
            <a:tbl>
              <a:tblPr/>
              <a:tblGrid>
                <a:gridCol w="79587">
                  <a:extLst>
                    <a:ext uri="{9D8B030D-6E8A-4147-A177-3AD203B41FA5}">
                      <a16:colId xmlns:a16="http://schemas.microsoft.com/office/drawing/2014/main" val="20000"/>
                    </a:ext>
                  </a:extLst>
                </a:gridCol>
                <a:gridCol w="3199302">
                  <a:extLst>
                    <a:ext uri="{9D8B030D-6E8A-4147-A177-3AD203B41FA5}">
                      <a16:colId xmlns:a16="http://schemas.microsoft.com/office/drawing/2014/main" val="20001"/>
                    </a:ext>
                  </a:extLst>
                </a:gridCol>
                <a:gridCol w="654589">
                  <a:extLst>
                    <a:ext uri="{9D8B030D-6E8A-4147-A177-3AD203B41FA5}">
                      <a16:colId xmlns:a16="http://schemas.microsoft.com/office/drawing/2014/main" val="20002"/>
                    </a:ext>
                  </a:extLst>
                </a:gridCol>
                <a:gridCol w="654589">
                  <a:extLst>
                    <a:ext uri="{9D8B030D-6E8A-4147-A177-3AD203B41FA5}">
                      <a16:colId xmlns:a16="http://schemas.microsoft.com/office/drawing/2014/main" val="20003"/>
                    </a:ext>
                  </a:extLst>
                </a:gridCol>
                <a:gridCol w="654589">
                  <a:extLst>
                    <a:ext uri="{9D8B030D-6E8A-4147-A177-3AD203B41FA5}">
                      <a16:colId xmlns:a16="http://schemas.microsoft.com/office/drawing/2014/main" val="20004"/>
                    </a:ext>
                  </a:extLst>
                </a:gridCol>
                <a:gridCol w="2536533">
                  <a:extLst>
                    <a:ext uri="{9D8B030D-6E8A-4147-A177-3AD203B41FA5}">
                      <a16:colId xmlns:a16="http://schemas.microsoft.com/office/drawing/2014/main" val="20005"/>
                    </a:ext>
                  </a:extLst>
                </a:gridCol>
                <a:gridCol w="81823">
                  <a:extLst>
                    <a:ext uri="{9D8B030D-6E8A-4147-A177-3AD203B41FA5}">
                      <a16:colId xmlns:a16="http://schemas.microsoft.com/office/drawing/2014/main" val="20006"/>
                    </a:ext>
                  </a:extLst>
                </a:gridCol>
              </a:tblGrid>
              <a:tr h="93480">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ＭＳ Ｐゴシック"/>
                          <a:cs typeface="ＭＳ Ｐゴシック"/>
                        </a:rPr>
                        <a:t>   </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ＭＳ Ｐゴシック"/>
                          <a:cs typeface="ＭＳ Ｐゴシック"/>
                        </a:rPr>
                        <a:t>Joint Center Management Council</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887413" rtl="0" eaLnBrk="1" fontAlgn="base" latinLnBrk="0" hangingPunct="1">
                        <a:lnSpc>
                          <a:spcPct val="100000"/>
                        </a:lnSpc>
                        <a:spcBef>
                          <a:spcPct val="20000"/>
                        </a:spcBef>
                        <a:spcAft>
                          <a:spcPct val="0"/>
                        </a:spcAft>
                        <a:buClrTx/>
                        <a:buSzTx/>
                        <a:buFontTx/>
                        <a:buNone/>
                        <a:tabLst/>
                        <a:defRPr/>
                      </a:pPr>
                      <a:endParaRPr lang="en-US" sz="900" b="1">
                        <a:latin typeface="Calibri"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55212"/>
            <a:ext cx="942474" cy="942474"/>
          </a:xfrm>
          <a:prstGeom prst="rect">
            <a:avLst/>
          </a:prstGeom>
        </p:spPr>
      </p:pic>
      <p:sp>
        <p:nvSpPr>
          <p:cNvPr id="16" name="Rectangle 21"/>
          <p:cNvSpPr>
            <a:spLocks noChangeArrowheads="1"/>
          </p:cNvSpPr>
          <p:nvPr userDrawn="1"/>
        </p:nvSpPr>
        <p:spPr bwMode="auto">
          <a:xfrm>
            <a:off x="1171074" y="890589"/>
            <a:ext cx="7725276" cy="90723"/>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a:ea typeface="ＭＳ Ｐゴシック" pitchFamily="34" charset="-128"/>
              <a:cs typeface="+mn-cs"/>
            </a:endParaRPr>
          </a:p>
        </p:txBody>
      </p:sp>
      <p:sp>
        <p:nvSpPr>
          <p:cNvPr id="17" name="Rectangle 21"/>
          <p:cNvSpPr>
            <a:spLocks noChangeArrowheads="1"/>
          </p:cNvSpPr>
          <p:nvPr userDrawn="1"/>
        </p:nvSpPr>
        <p:spPr bwMode="auto">
          <a:xfrm>
            <a:off x="579210" y="4643227"/>
            <a:ext cx="7725276" cy="45720"/>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a:ea typeface="ＭＳ Ｐゴシック" pitchFamily="34" charset="-128"/>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Backup">
    <p:spTree>
      <p:nvGrpSpPr>
        <p:cNvPr id="1" name=""/>
        <p:cNvGrpSpPr/>
        <p:nvPr/>
      </p:nvGrpSpPr>
      <p:grpSpPr>
        <a:xfrm>
          <a:off x="0" y="0"/>
          <a:ext cx="0" cy="0"/>
          <a:chOff x="0" y="0"/>
          <a:chExt cx="0" cy="0"/>
        </a:xfrm>
      </p:grpSpPr>
      <p:sp>
        <p:nvSpPr>
          <p:cNvPr id="2" name="Title 1"/>
          <p:cNvSpPr>
            <a:spLocks noGrp="1"/>
          </p:cNvSpPr>
          <p:nvPr>
            <p:ph type="title"/>
          </p:nvPr>
        </p:nvSpPr>
        <p:spPr>
          <a:xfrm>
            <a:off x="548142" y="3966028"/>
            <a:ext cx="7772400" cy="658586"/>
          </a:xfrm>
        </p:spPr>
        <p:txBody>
          <a:bodyPr anchor="t"/>
          <a:lstStyle>
            <a:lvl1pPr algn="l">
              <a:defRPr sz="40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91686" y="4862286"/>
            <a:ext cx="7772400" cy="430004"/>
          </a:xfrm>
        </p:spPr>
        <p:txBody>
          <a:bodyPr anchor="b"/>
          <a:lstStyle>
            <a:lvl1pPr marL="0" indent="0">
              <a:buNone/>
              <a:defRPr sz="2400" b="0">
                <a:latin typeface="Calibri"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15" name="Rectangle 14"/>
          <p:cNvSpPr/>
          <p:nvPr userDrawn="1"/>
        </p:nvSpPr>
        <p:spPr>
          <a:xfrm>
            <a:off x="8821476" y="6607964"/>
            <a:ext cx="322524" cy="230832"/>
          </a:xfrm>
          <a:prstGeom prst="rect">
            <a:avLst/>
          </a:prstGeom>
        </p:spPr>
        <p:txBody>
          <a:bodyPr wrap="none">
            <a:spAutoFit/>
          </a:bodyPr>
          <a:lstStyle/>
          <a:p>
            <a:pPr marL="0" marR="0" lvl="0" indent="0" algn="r" defTabSz="887413" rtl="0" eaLnBrk="1" fontAlgn="base" latinLnBrk="0" hangingPunct="1">
              <a:lnSpc>
                <a:spcPct val="100000"/>
              </a:lnSpc>
              <a:spcBef>
                <a:spcPct val="20000"/>
              </a:spcBef>
              <a:spcAft>
                <a:spcPct val="0"/>
              </a:spcAft>
              <a:buClrTx/>
              <a:buSzTx/>
              <a:buFontTx/>
              <a:buNone/>
              <a:tabLst/>
              <a:defRPr/>
            </a:pPr>
            <a:fld id="{1BDCAB95-4410-4016-8D90-745AD5D24594}" type="slidenum">
              <a:rPr lang="en-US" sz="900" b="1" smtClean="0">
                <a:latin typeface="Calibri" pitchFamily="34" charset="0"/>
              </a:rPr>
              <a:pPr marL="0" marR="0" lvl="0" indent="0" algn="r" defTabSz="887413" rtl="0" eaLnBrk="1" fontAlgn="base" latinLnBrk="0" hangingPunct="1">
                <a:lnSpc>
                  <a:spcPct val="100000"/>
                </a:lnSpc>
                <a:spcBef>
                  <a:spcPct val="20000"/>
                </a:spcBef>
                <a:spcAft>
                  <a:spcPct val="0"/>
                </a:spcAft>
                <a:buClrTx/>
                <a:buSzTx/>
                <a:buFontTx/>
                <a:buNone/>
                <a:tabLst/>
                <a:defRPr/>
              </a:pPr>
              <a:t>‹#›</a:t>
            </a:fld>
            <a:endParaRPr lang="en-US" sz="900" b="1">
              <a:latin typeface="Calibri"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55212"/>
            <a:ext cx="942474" cy="942474"/>
          </a:xfrm>
          <a:prstGeom prst="rect">
            <a:avLst/>
          </a:prstGeom>
        </p:spPr>
      </p:pic>
      <p:sp>
        <p:nvSpPr>
          <p:cNvPr id="18" name="Rectangle 21"/>
          <p:cNvSpPr>
            <a:spLocks noChangeArrowheads="1"/>
          </p:cNvSpPr>
          <p:nvPr userDrawn="1"/>
        </p:nvSpPr>
        <p:spPr bwMode="auto">
          <a:xfrm>
            <a:off x="1171074" y="890589"/>
            <a:ext cx="7725276" cy="90723"/>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a:ea typeface="ＭＳ Ｐゴシック" pitchFamily="34" charset="-128"/>
              <a:cs typeface="+mn-cs"/>
            </a:endParaRPr>
          </a:p>
        </p:txBody>
      </p:sp>
      <p:sp>
        <p:nvSpPr>
          <p:cNvPr id="24" name="Rectangle 21"/>
          <p:cNvSpPr>
            <a:spLocks noChangeArrowheads="1"/>
          </p:cNvSpPr>
          <p:nvPr userDrawn="1"/>
        </p:nvSpPr>
        <p:spPr bwMode="auto">
          <a:xfrm>
            <a:off x="579210" y="4643227"/>
            <a:ext cx="7725276" cy="45720"/>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a:ea typeface="ＭＳ Ｐゴシック" pitchFamily="34" charset="-128"/>
              <a:cs typeface="+mn-cs"/>
            </a:endParaRPr>
          </a:p>
        </p:txBody>
      </p:sp>
      <p:graphicFrame>
        <p:nvGraphicFramePr>
          <p:cNvPr id="9" name="Group 7">
            <a:extLst>
              <a:ext uri="{FF2B5EF4-FFF2-40B4-BE49-F238E27FC236}">
                <a16:creationId xmlns:a16="http://schemas.microsoft.com/office/drawing/2014/main" id="{5A315F21-7AF0-4723-9056-02179885DBF7}"/>
              </a:ext>
            </a:extLst>
          </p:cNvPr>
          <p:cNvGraphicFramePr>
            <a:graphicFrameLocks noGrp="1"/>
          </p:cNvGraphicFramePr>
          <p:nvPr userDrawn="1">
            <p:extLst>
              <p:ext uri="{D42A27DB-BD31-4B8C-83A1-F6EECF244321}">
                <p14:modId xmlns:p14="http://schemas.microsoft.com/office/powerpoint/2010/main" val="409161532"/>
              </p:ext>
            </p:extLst>
          </p:nvPr>
        </p:nvGraphicFramePr>
        <p:xfrm>
          <a:off x="22226" y="6653684"/>
          <a:ext cx="7861012" cy="138276"/>
        </p:xfrm>
        <a:graphic>
          <a:graphicData uri="http://schemas.openxmlformats.org/drawingml/2006/table">
            <a:tbl>
              <a:tblPr/>
              <a:tblGrid>
                <a:gridCol w="79587">
                  <a:extLst>
                    <a:ext uri="{9D8B030D-6E8A-4147-A177-3AD203B41FA5}">
                      <a16:colId xmlns:a16="http://schemas.microsoft.com/office/drawing/2014/main" val="20000"/>
                    </a:ext>
                  </a:extLst>
                </a:gridCol>
                <a:gridCol w="3199302">
                  <a:extLst>
                    <a:ext uri="{9D8B030D-6E8A-4147-A177-3AD203B41FA5}">
                      <a16:colId xmlns:a16="http://schemas.microsoft.com/office/drawing/2014/main" val="20001"/>
                    </a:ext>
                  </a:extLst>
                </a:gridCol>
                <a:gridCol w="654589">
                  <a:extLst>
                    <a:ext uri="{9D8B030D-6E8A-4147-A177-3AD203B41FA5}">
                      <a16:colId xmlns:a16="http://schemas.microsoft.com/office/drawing/2014/main" val="20002"/>
                    </a:ext>
                  </a:extLst>
                </a:gridCol>
                <a:gridCol w="654589">
                  <a:extLst>
                    <a:ext uri="{9D8B030D-6E8A-4147-A177-3AD203B41FA5}">
                      <a16:colId xmlns:a16="http://schemas.microsoft.com/office/drawing/2014/main" val="20003"/>
                    </a:ext>
                  </a:extLst>
                </a:gridCol>
                <a:gridCol w="654589">
                  <a:extLst>
                    <a:ext uri="{9D8B030D-6E8A-4147-A177-3AD203B41FA5}">
                      <a16:colId xmlns:a16="http://schemas.microsoft.com/office/drawing/2014/main" val="20004"/>
                    </a:ext>
                  </a:extLst>
                </a:gridCol>
                <a:gridCol w="2536533">
                  <a:extLst>
                    <a:ext uri="{9D8B030D-6E8A-4147-A177-3AD203B41FA5}">
                      <a16:colId xmlns:a16="http://schemas.microsoft.com/office/drawing/2014/main" val="20005"/>
                    </a:ext>
                  </a:extLst>
                </a:gridCol>
                <a:gridCol w="81823">
                  <a:extLst>
                    <a:ext uri="{9D8B030D-6E8A-4147-A177-3AD203B41FA5}">
                      <a16:colId xmlns:a16="http://schemas.microsoft.com/office/drawing/2014/main" val="20006"/>
                    </a:ext>
                  </a:extLst>
                </a:gridCol>
              </a:tblGrid>
              <a:tr h="138276">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ＭＳ Ｐゴシック"/>
                          <a:cs typeface="ＭＳ Ｐゴシック"/>
                        </a:rPr>
                        <a:t>   </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mn-ea"/>
                          <a:cs typeface="ＭＳ Ｐゴシック"/>
                        </a:rPr>
                        <a:t>Joint Center Management Council</a:t>
                      </a:r>
                      <a:endParaRPr kumimoji="0" lang="en-US" sz="900" b="1" i="0" u="none" strike="noStrike" cap="none" normalizeH="0" baseline="0">
                        <a:ln>
                          <a:noFill/>
                        </a:ln>
                        <a:solidFill>
                          <a:schemeClr val="tx1"/>
                        </a:solidFill>
                        <a:effectLst/>
                        <a:latin typeface="Calibri" pitchFamily="34"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887413" rtl="0" eaLnBrk="1" fontAlgn="base" latinLnBrk="0" hangingPunct="1">
                        <a:lnSpc>
                          <a:spcPct val="100000"/>
                        </a:lnSpc>
                        <a:spcBef>
                          <a:spcPct val="20000"/>
                        </a:spcBef>
                        <a:spcAft>
                          <a:spcPct val="0"/>
                        </a:spcAft>
                        <a:buClrTx/>
                        <a:buSzTx/>
                        <a:buFontTx/>
                        <a:buNone/>
                        <a:tabLst/>
                        <a:defRPr/>
                      </a:pPr>
                      <a:endParaRPr lang="en-US" sz="900" b="1">
                        <a:latin typeface="Calibri"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074" y="219887"/>
            <a:ext cx="7087718" cy="700088"/>
          </a:xfrm>
        </p:spPr>
        <p:txBody>
          <a:bodyPr anchor="b" anchorCtr="0"/>
          <a:lstStyle>
            <a:lvl1pPr>
              <a:defRPr sz="340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1000"/>
              </a:spcBef>
              <a:spcAft>
                <a:spcPts val="0"/>
              </a:spcAft>
              <a:defRPr sz="2200" baseline="0">
                <a:solidFill>
                  <a:schemeClr val="tx1"/>
                </a:solidFill>
                <a:latin typeface="+mn-lt"/>
              </a:defRPr>
            </a:lvl1pPr>
            <a:lvl2pPr>
              <a:spcBef>
                <a:spcPts val="0"/>
              </a:spcBef>
              <a:spcAft>
                <a:spcPts val="0"/>
              </a:spcAft>
              <a:defRPr sz="2000" baseline="0">
                <a:solidFill>
                  <a:schemeClr val="tx1"/>
                </a:solidFill>
                <a:latin typeface="+mn-lt"/>
              </a:defRPr>
            </a:lvl2pPr>
            <a:lvl3pPr>
              <a:spcBef>
                <a:spcPts val="0"/>
              </a:spcBef>
              <a:spcAft>
                <a:spcPts val="0"/>
              </a:spcAft>
              <a:defRPr sz="2000">
                <a:solidFill>
                  <a:schemeClr val="tx1"/>
                </a:solidFill>
                <a:latin typeface="+mn-lt"/>
              </a:defRPr>
            </a:lvl3pPr>
            <a:lvl4pPr>
              <a:spcBef>
                <a:spcPts val="0"/>
              </a:spcBef>
              <a:spcAft>
                <a:spcPts val="0"/>
              </a:spcAft>
              <a:defRPr sz="1800">
                <a:solidFill>
                  <a:schemeClr val="tx1"/>
                </a:solidFill>
                <a:latin typeface="+mn-lt"/>
              </a:defRPr>
            </a:lvl4pPr>
            <a:lvl5pPr>
              <a:spcBef>
                <a:spcPts val="0"/>
              </a:spcBef>
              <a:spcAft>
                <a:spcPts val="0"/>
              </a:spcAft>
              <a:defRPr sz="180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980" y="181787"/>
            <a:ext cx="6903812" cy="700088"/>
          </a:xfrm>
        </p:spPr>
        <p:txBody>
          <a:bodyPr anchor="b" anchorCtr="0"/>
          <a:lstStyle>
            <a:lvl1pPr>
              <a:defRPr sz="340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1000"/>
              </a:spcBef>
              <a:spcAft>
                <a:spcPts val="0"/>
              </a:spcAft>
              <a:defRPr sz="2200" baseline="0">
                <a:solidFill>
                  <a:schemeClr val="tx1"/>
                </a:solidFill>
                <a:latin typeface="+mn-lt"/>
              </a:defRPr>
            </a:lvl1pPr>
            <a:lvl2pPr>
              <a:spcBef>
                <a:spcPts val="0"/>
              </a:spcBef>
              <a:spcAft>
                <a:spcPts val="0"/>
              </a:spcAft>
              <a:defRPr sz="2000" baseline="0">
                <a:solidFill>
                  <a:schemeClr val="tx1"/>
                </a:solidFill>
                <a:latin typeface="+mn-lt"/>
              </a:defRPr>
            </a:lvl2pPr>
            <a:lvl3pPr>
              <a:spcBef>
                <a:spcPts val="0"/>
              </a:spcBef>
              <a:spcAft>
                <a:spcPts val="0"/>
              </a:spcAft>
              <a:defRPr sz="2000">
                <a:solidFill>
                  <a:schemeClr val="tx1"/>
                </a:solidFill>
                <a:latin typeface="+mn-lt"/>
              </a:defRPr>
            </a:lvl3pPr>
            <a:lvl4pPr>
              <a:spcBef>
                <a:spcPts val="0"/>
              </a:spcBef>
              <a:spcAft>
                <a:spcPts val="0"/>
              </a:spcAft>
              <a:defRPr sz="1800">
                <a:solidFill>
                  <a:schemeClr val="tx1"/>
                </a:solidFill>
                <a:latin typeface="+mn-lt"/>
              </a:defRPr>
            </a:lvl4pPr>
            <a:lvl5pPr>
              <a:spcBef>
                <a:spcPts val="0"/>
              </a:spcBef>
              <a:spcAft>
                <a:spcPts val="0"/>
              </a:spcAft>
              <a:defRPr sz="180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65077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92811E4-8D1F-9641-8322-5850894D609E}"/>
              </a:ext>
            </a:extLst>
          </p:cNvPr>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endParaRPr lang="en-US" dirty="0"/>
          </a:p>
        </p:txBody>
      </p:sp>
      <p:sp>
        <p:nvSpPr>
          <p:cNvPr id="6" name="Slide Number Placeholder 5">
            <a:extLst>
              <a:ext uri="{FF2B5EF4-FFF2-40B4-BE49-F238E27FC236}">
                <a16:creationId xmlns:a16="http://schemas.microsoft.com/office/drawing/2014/main" id="{D005675E-E04E-EB41-9643-158E5C47284C}"/>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51FD4CC-5B09-4BEF-9353-EE5EA848A3BB}" type="slidenum">
              <a:rPr lang="en-US"/>
              <a:pPr>
                <a:defRPr/>
              </a:pPr>
              <a:t>‹#›</a:t>
            </a:fld>
            <a:endParaRPr lang="en-US" dirty="0"/>
          </a:p>
        </p:txBody>
      </p:sp>
    </p:spTree>
    <p:extLst>
      <p:ext uri="{BB962C8B-B14F-4D97-AF65-F5344CB8AC3E}">
        <p14:creationId xmlns:p14="http://schemas.microsoft.com/office/powerpoint/2010/main" val="326812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D8BF9E8-6E28-D149-9E5F-D526CE9C767D}"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0ECCF-F15E-F147-8894-BA0664C21706}" type="slidenum">
              <a:rPr lang="en-US" smtClean="0"/>
              <a:t>‹#›</a:t>
            </a:fld>
            <a:endParaRPr lang="en-US"/>
          </a:p>
        </p:txBody>
      </p:sp>
    </p:spTree>
    <p:extLst>
      <p:ext uri="{BB962C8B-B14F-4D97-AF65-F5344CB8AC3E}">
        <p14:creationId xmlns:p14="http://schemas.microsoft.com/office/powerpoint/2010/main" val="224196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981" y="181787"/>
            <a:ext cx="6903812" cy="700088"/>
          </a:xfrm>
        </p:spPr>
        <p:txBody>
          <a:bodyPr anchor="b" anchorCtr="0"/>
          <a:lstStyle>
            <a:lvl1pPr>
              <a:defRPr sz="255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750"/>
              </a:spcBef>
              <a:spcAft>
                <a:spcPts val="0"/>
              </a:spcAft>
              <a:defRPr sz="1650" baseline="0">
                <a:solidFill>
                  <a:schemeClr val="tx1"/>
                </a:solidFill>
                <a:latin typeface="+mn-lt"/>
              </a:defRPr>
            </a:lvl1pPr>
            <a:lvl2pPr>
              <a:spcBef>
                <a:spcPts val="0"/>
              </a:spcBef>
              <a:spcAft>
                <a:spcPts val="0"/>
              </a:spcAft>
              <a:defRPr sz="1500" baseline="0">
                <a:solidFill>
                  <a:schemeClr val="tx1"/>
                </a:solidFill>
                <a:latin typeface="+mn-lt"/>
              </a:defRPr>
            </a:lvl2pPr>
            <a:lvl3pPr>
              <a:spcBef>
                <a:spcPts val="0"/>
              </a:spcBef>
              <a:spcAft>
                <a:spcPts val="0"/>
              </a:spcAft>
              <a:defRPr sz="1500">
                <a:solidFill>
                  <a:schemeClr val="tx1"/>
                </a:solidFill>
                <a:latin typeface="+mn-lt"/>
              </a:defRPr>
            </a:lvl3pPr>
            <a:lvl4pPr>
              <a:spcBef>
                <a:spcPts val="0"/>
              </a:spcBef>
              <a:spcAft>
                <a:spcPts val="0"/>
              </a:spcAft>
              <a:defRPr sz="1350">
                <a:solidFill>
                  <a:schemeClr val="tx1"/>
                </a:solidFill>
                <a:latin typeface="+mn-lt"/>
              </a:defRPr>
            </a:lvl4pPr>
            <a:lvl5pPr>
              <a:spcBef>
                <a:spcPts val="0"/>
              </a:spcBef>
              <a:spcAft>
                <a:spcPts val="0"/>
              </a:spcAft>
              <a:defRPr sz="135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85418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1DD7-57A0-6CA8-95C1-316F53AA4C9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DDBAFDFA-2090-274A-3034-D2AC8F4DC331}"/>
              </a:ext>
            </a:extLst>
          </p:cNvPr>
          <p:cNvSpPr>
            <a:spLocks noGrp="1"/>
          </p:cNvSpPr>
          <p:nvPr>
            <p:ph sz="half" idx="2"/>
          </p:nvPr>
        </p:nvSpPr>
        <p:spPr>
          <a:xfrm>
            <a:off x="426720" y="1178562"/>
            <a:ext cx="8219440" cy="5011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43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075" y="219887"/>
            <a:ext cx="7087718" cy="700088"/>
          </a:xfrm>
        </p:spPr>
        <p:txBody>
          <a:bodyPr anchor="b" anchorCtr="0"/>
          <a:lstStyle>
            <a:lvl1pPr>
              <a:defRPr sz="255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750"/>
              </a:spcBef>
              <a:spcAft>
                <a:spcPts val="0"/>
              </a:spcAft>
              <a:defRPr sz="1650" baseline="0">
                <a:solidFill>
                  <a:schemeClr val="tx1"/>
                </a:solidFill>
                <a:latin typeface="+mn-lt"/>
              </a:defRPr>
            </a:lvl1pPr>
            <a:lvl2pPr>
              <a:spcBef>
                <a:spcPts val="0"/>
              </a:spcBef>
              <a:spcAft>
                <a:spcPts val="0"/>
              </a:spcAft>
              <a:defRPr sz="1500" baseline="0">
                <a:solidFill>
                  <a:schemeClr val="tx1"/>
                </a:solidFill>
                <a:latin typeface="+mn-lt"/>
              </a:defRPr>
            </a:lvl2pPr>
            <a:lvl3pPr>
              <a:spcBef>
                <a:spcPts val="0"/>
              </a:spcBef>
              <a:spcAft>
                <a:spcPts val="0"/>
              </a:spcAft>
              <a:defRPr sz="1500">
                <a:solidFill>
                  <a:schemeClr val="tx1"/>
                </a:solidFill>
                <a:latin typeface="+mn-lt"/>
              </a:defRPr>
            </a:lvl3pPr>
            <a:lvl4pPr>
              <a:spcBef>
                <a:spcPts val="0"/>
              </a:spcBef>
              <a:spcAft>
                <a:spcPts val="0"/>
              </a:spcAft>
              <a:defRPr sz="1350">
                <a:solidFill>
                  <a:schemeClr val="tx1"/>
                </a:solidFill>
                <a:latin typeface="+mn-lt"/>
              </a:defRPr>
            </a:lvl4pPr>
            <a:lvl5pPr>
              <a:spcBef>
                <a:spcPts val="0"/>
              </a:spcBef>
              <a:spcAft>
                <a:spcPts val="0"/>
              </a:spcAft>
              <a:defRPr sz="135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528093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71074" y="228601"/>
            <a:ext cx="7744326" cy="700088"/>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228600" y="1234440"/>
            <a:ext cx="8686800" cy="5120640"/>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12" name="Group 7"/>
          <p:cNvGraphicFramePr>
            <a:graphicFrameLocks noGrp="1"/>
          </p:cNvGraphicFramePr>
          <p:nvPr userDrawn="1">
            <p:extLst>
              <p:ext uri="{D42A27DB-BD31-4B8C-83A1-F6EECF244321}">
                <p14:modId xmlns:p14="http://schemas.microsoft.com/office/powerpoint/2010/main" val="4171272765"/>
              </p:ext>
            </p:extLst>
          </p:nvPr>
        </p:nvGraphicFramePr>
        <p:xfrm>
          <a:off x="22226" y="6654799"/>
          <a:ext cx="7861012" cy="137160"/>
        </p:xfrm>
        <a:graphic>
          <a:graphicData uri="http://schemas.openxmlformats.org/drawingml/2006/table">
            <a:tbl>
              <a:tblPr/>
              <a:tblGrid>
                <a:gridCol w="79587">
                  <a:extLst>
                    <a:ext uri="{9D8B030D-6E8A-4147-A177-3AD203B41FA5}">
                      <a16:colId xmlns:a16="http://schemas.microsoft.com/office/drawing/2014/main" val="20000"/>
                    </a:ext>
                  </a:extLst>
                </a:gridCol>
                <a:gridCol w="3199302">
                  <a:extLst>
                    <a:ext uri="{9D8B030D-6E8A-4147-A177-3AD203B41FA5}">
                      <a16:colId xmlns:a16="http://schemas.microsoft.com/office/drawing/2014/main" val="20001"/>
                    </a:ext>
                  </a:extLst>
                </a:gridCol>
                <a:gridCol w="654589">
                  <a:extLst>
                    <a:ext uri="{9D8B030D-6E8A-4147-A177-3AD203B41FA5}">
                      <a16:colId xmlns:a16="http://schemas.microsoft.com/office/drawing/2014/main" val="20002"/>
                    </a:ext>
                  </a:extLst>
                </a:gridCol>
                <a:gridCol w="654589">
                  <a:extLst>
                    <a:ext uri="{9D8B030D-6E8A-4147-A177-3AD203B41FA5}">
                      <a16:colId xmlns:a16="http://schemas.microsoft.com/office/drawing/2014/main" val="20003"/>
                    </a:ext>
                  </a:extLst>
                </a:gridCol>
                <a:gridCol w="654589">
                  <a:extLst>
                    <a:ext uri="{9D8B030D-6E8A-4147-A177-3AD203B41FA5}">
                      <a16:colId xmlns:a16="http://schemas.microsoft.com/office/drawing/2014/main" val="20004"/>
                    </a:ext>
                  </a:extLst>
                </a:gridCol>
                <a:gridCol w="2536533">
                  <a:extLst>
                    <a:ext uri="{9D8B030D-6E8A-4147-A177-3AD203B41FA5}">
                      <a16:colId xmlns:a16="http://schemas.microsoft.com/office/drawing/2014/main" val="20005"/>
                    </a:ext>
                  </a:extLst>
                </a:gridCol>
                <a:gridCol w="81823">
                  <a:extLst>
                    <a:ext uri="{9D8B030D-6E8A-4147-A177-3AD203B41FA5}">
                      <a16:colId xmlns:a16="http://schemas.microsoft.com/office/drawing/2014/main" val="20006"/>
                    </a:ext>
                  </a:extLst>
                </a:gridCol>
              </a:tblGrid>
              <a:tr h="131128">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ＭＳ Ｐゴシック"/>
                          <a:cs typeface="ＭＳ Ｐゴシック"/>
                        </a:rPr>
                        <a:t>   </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a:ln>
                            <a:noFill/>
                          </a:ln>
                          <a:solidFill>
                            <a:schemeClr val="tx1"/>
                          </a:solidFill>
                          <a:effectLst/>
                          <a:latin typeface="Calibri" pitchFamily="34" charset="0"/>
                          <a:ea typeface="+mn-ea"/>
                          <a:cs typeface="ＭＳ Ｐゴシック"/>
                        </a:rPr>
                        <a:t>Joint Center Management Council</a:t>
                      </a:r>
                      <a:endParaRPr kumimoji="0" lang="en-US" sz="900" b="1" i="0" u="none" strike="noStrike" cap="none" normalizeH="0" baseline="0">
                        <a:ln>
                          <a:noFill/>
                        </a:ln>
                        <a:solidFill>
                          <a:schemeClr val="tx1"/>
                        </a:solidFill>
                        <a:effectLst/>
                        <a:latin typeface="Calibri" pitchFamily="34"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887413" rtl="0" eaLnBrk="1" fontAlgn="base" latinLnBrk="0" hangingPunct="1">
                        <a:lnSpc>
                          <a:spcPct val="100000"/>
                        </a:lnSpc>
                        <a:spcBef>
                          <a:spcPct val="20000"/>
                        </a:spcBef>
                        <a:spcAft>
                          <a:spcPct val="0"/>
                        </a:spcAft>
                        <a:buClrTx/>
                        <a:buSzTx/>
                        <a:buFontTx/>
                        <a:buNone/>
                        <a:tabLst/>
                        <a:defRPr/>
                      </a:pPr>
                      <a:endParaRPr lang="en-US" sz="900" b="1">
                        <a:latin typeface="Calibri"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 name="Rectangle 21"/>
          <p:cNvSpPr>
            <a:spLocks noChangeArrowheads="1"/>
          </p:cNvSpPr>
          <p:nvPr userDrawn="1"/>
        </p:nvSpPr>
        <p:spPr bwMode="auto">
          <a:xfrm>
            <a:off x="1171074" y="890589"/>
            <a:ext cx="7725276" cy="90723"/>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a:ea typeface="ＭＳ Ｐゴシック" pitchFamily="34" charset="-128"/>
              <a:cs typeface="+mn-cs"/>
            </a:endParaRPr>
          </a:p>
        </p:txBody>
      </p:sp>
      <p:pic>
        <p:nvPicPr>
          <p:cNvPr id="15" name="Picture 1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1" y="55212"/>
            <a:ext cx="942474" cy="942474"/>
          </a:xfrm>
          <a:prstGeom prst="rect">
            <a:avLst/>
          </a:prstGeom>
        </p:spPr>
      </p:pic>
      <p:sp>
        <p:nvSpPr>
          <p:cNvPr id="16" name="Rectangle 15"/>
          <p:cNvSpPr/>
          <p:nvPr userDrawn="1"/>
        </p:nvSpPr>
        <p:spPr>
          <a:xfrm>
            <a:off x="8821476" y="6607964"/>
            <a:ext cx="322524" cy="230832"/>
          </a:xfrm>
          <a:prstGeom prst="rect">
            <a:avLst/>
          </a:prstGeom>
        </p:spPr>
        <p:txBody>
          <a:bodyPr wrap="none">
            <a:spAutoFit/>
          </a:bodyPr>
          <a:lstStyle/>
          <a:p>
            <a:pPr marL="0" marR="0" lvl="0" indent="0" algn="r" defTabSz="887413" rtl="0" eaLnBrk="1" fontAlgn="base" latinLnBrk="0" hangingPunct="1">
              <a:lnSpc>
                <a:spcPct val="100000"/>
              </a:lnSpc>
              <a:spcBef>
                <a:spcPct val="20000"/>
              </a:spcBef>
              <a:spcAft>
                <a:spcPct val="0"/>
              </a:spcAft>
              <a:buClrTx/>
              <a:buSzTx/>
              <a:buFontTx/>
              <a:buNone/>
              <a:tabLst/>
              <a:defRPr/>
            </a:pPr>
            <a:fld id="{1BDCAB95-4410-4016-8D90-745AD5D24594}" type="slidenum">
              <a:rPr lang="en-US" sz="900" b="1" smtClean="0">
                <a:latin typeface="Calibri" pitchFamily="34" charset="0"/>
              </a:rPr>
              <a:pPr marL="0" marR="0" lvl="0" indent="0" algn="r" defTabSz="887413" rtl="0" eaLnBrk="1" fontAlgn="base" latinLnBrk="0" hangingPunct="1">
                <a:lnSpc>
                  <a:spcPct val="100000"/>
                </a:lnSpc>
                <a:spcBef>
                  <a:spcPct val="20000"/>
                </a:spcBef>
                <a:spcAft>
                  <a:spcPct val="0"/>
                </a:spcAft>
                <a:buClrTx/>
                <a:buSzTx/>
                <a:buFontTx/>
                <a:buNone/>
                <a:tabLst/>
                <a:defRPr/>
              </a:pPr>
              <a:t>‹#›</a:t>
            </a:fld>
            <a:endParaRPr lang="en-US" sz="900" b="1">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7" r:id="rId2"/>
    <p:sldLayoutId id="2147483656" r:id="rId3"/>
    <p:sldLayoutId id="2147483661" r:id="rId4"/>
    <p:sldLayoutId id="2147483662" r:id="rId5"/>
    <p:sldLayoutId id="2147483663" r:id="rId6"/>
    <p:sldLayoutId id="2147483664" r:id="rId7"/>
    <p:sldLayoutId id="2147483665" r:id="rId8"/>
    <p:sldLayoutId id="2147483666" r:id="rId9"/>
  </p:sldLayoutIdLst>
  <p:hf sldNum="0" hdr="0" ftr="0" dt="0"/>
  <p:txStyles>
    <p:titleStyle>
      <a:lvl1pPr algn="l" rtl="0" eaLnBrk="1" fontAlgn="base" hangingPunct="1">
        <a:spcBef>
          <a:spcPct val="0"/>
        </a:spcBef>
        <a:spcAft>
          <a:spcPct val="0"/>
        </a:spcAft>
        <a:defRPr sz="3400" b="1">
          <a:solidFill>
            <a:schemeClr val="tx1"/>
          </a:solidFill>
          <a:latin typeface="Calibri" pitchFamily="34" charset="0"/>
          <a:ea typeface="+mj-ea"/>
          <a:cs typeface="ＭＳ Ｐゴシック"/>
        </a:defRPr>
      </a:lvl1pPr>
      <a:lvl2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2pPr>
      <a:lvl3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3pPr>
      <a:lvl4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4pPr>
      <a:lvl5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5pPr>
      <a:lvl6pPr marL="457146" algn="ctr" rtl="0" eaLnBrk="1" fontAlgn="base" hangingPunct="1">
        <a:spcBef>
          <a:spcPct val="0"/>
        </a:spcBef>
        <a:spcAft>
          <a:spcPct val="0"/>
        </a:spcAft>
        <a:defRPr sz="2800">
          <a:solidFill>
            <a:schemeClr val="accent2"/>
          </a:solidFill>
          <a:latin typeface="Arial" charset="0"/>
          <a:ea typeface="ＭＳ Ｐゴシック" pitchFamily="34" charset="-128"/>
        </a:defRPr>
      </a:lvl6pPr>
      <a:lvl7pPr marL="914293" algn="ctr" rtl="0" eaLnBrk="1" fontAlgn="base" hangingPunct="1">
        <a:spcBef>
          <a:spcPct val="0"/>
        </a:spcBef>
        <a:spcAft>
          <a:spcPct val="0"/>
        </a:spcAft>
        <a:defRPr sz="2800">
          <a:solidFill>
            <a:schemeClr val="accent2"/>
          </a:solidFill>
          <a:latin typeface="Arial" charset="0"/>
          <a:ea typeface="ＭＳ Ｐゴシック" pitchFamily="34" charset="-128"/>
        </a:defRPr>
      </a:lvl7pPr>
      <a:lvl8pPr marL="1371440" algn="ctr" rtl="0" eaLnBrk="1" fontAlgn="base" hangingPunct="1">
        <a:spcBef>
          <a:spcPct val="0"/>
        </a:spcBef>
        <a:spcAft>
          <a:spcPct val="0"/>
        </a:spcAft>
        <a:defRPr sz="2800">
          <a:solidFill>
            <a:schemeClr val="accent2"/>
          </a:solidFill>
          <a:latin typeface="Arial" charset="0"/>
          <a:ea typeface="ＭＳ Ｐゴシック" pitchFamily="34" charset="-128"/>
        </a:defRPr>
      </a:lvl8pPr>
      <a:lvl9pPr marL="1828586" algn="ctr" rtl="0" eaLnBrk="1" fontAlgn="base" hangingPunct="1">
        <a:spcBef>
          <a:spcPct val="0"/>
        </a:spcBef>
        <a:spcAft>
          <a:spcPct val="0"/>
        </a:spcAft>
        <a:defRPr sz="2800">
          <a:solidFill>
            <a:schemeClr val="accent2"/>
          </a:solidFill>
          <a:latin typeface="Arial" charset="0"/>
          <a:ea typeface="ＭＳ Ｐゴシック" pitchFamily="34" charset="-128"/>
        </a:defRPr>
      </a:lvl9pPr>
    </p:titleStyle>
    <p:bodyStyle>
      <a:lvl1pPr marL="342860" indent="-342860" algn="l" rtl="0" eaLnBrk="1" fontAlgn="base" hangingPunct="1">
        <a:spcBef>
          <a:spcPts val="1000"/>
        </a:spcBef>
        <a:spcAft>
          <a:spcPts val="0"/>
        </a:spcAft>
        <a:buChar char="•"/>
        <a:defRPr sz="2200" b="1">
          <a:solidFill>
            <a:schemeClr val="tx1"/>
          </a:solidFill>
          <a:latin typeface="+mn-lt"/>
          <a:ea typeface="+mn-ea"/>
          <a:cs typeface="ＭＳ Ｐゴシック"/>
        </a:defRPr>
      </a:lvl1pPr>
      <a:lvl2pPr marL="742863" indent="-285717" algn="l" rtl="0" eaLnBrk="1" fontAlgn="base" hangingPunct="1">
        <a:spcBef>
          <a:spcPts val="0"/>
        </a:spcBef>
        <a:spcAft>
          <a:spcPts val="0"/>
        </a:spcAft>
        <a:buChar char="–"/>
        <a:defRPr sz="2000">
          <a:solidFill>
            <a:schemeClr val="tx1"/>
          </a:solidFill>
          <a:latin typeface="+mn-lt"/>
          <a:ea typeface="+mn-ea"/>
          <a:cs typeface="ＭＳ Ｐゴシック"/>
        </a:defRPr>
      </a:lvl2pPr>
      <a:lvl3pPr marL="1142867" indent="-228573" algn="l" rtl="0" eaLnBrk="1" fontAlgn="base" hangingPunct="1">
        <a:spcBef>
          <a:spcPts val="0"/>
        </a:spcBef>
        <a:spcAft>
          <a:spcPts val="0"/>
        </a:spcAft>
        <a:buFont typeface="Arial" pitchFamily="34" charset="0"/>
        <a:buChar char="•"/>
        <a:defRPr sz="2000">
          <a:solidFill>
            <a:schemeClr val="tx1"/>
          </a:solidFill>
          <a:latin typeface="+mn-lt"/>
          <a:ea typeface="+mn-ea"/>
          <a:cs typeface="ＭＳ Ｐゴシック"/>
        </a:defRPr>
      </a:lvl3pPr>
      <a:lvl4pPr marL="1600013" indent="-228573" algn="l" rtl="0" eaLnBrk="1" fontAlgn="base" hangingPunct="1">
        <a:spcBef>
          <a:spcPts val="0"/>
        </a:spcBef>
        <a:spcAft>
          <a:spcPts val="0"/>
        </a:spcAft>
        <a:buChar char="–"/>
        <a:defRPr sz="1800">
          <a:solidFill>
            <a:schemeClr val="tx1"/>
          </a:solidFill>
          <a:latin typeface="+mn-lt"/>
          <a:ea typeface="+mn-ea"/>
          <a:cs typeface="ＭＳ Ｐゴシック"/>
        </a:defRPr>
      </a:lvl4pPr>
      <a:lvl5pPr marL="2057159" indent="-228573" algn="l" rtl="0" eaLnBrk="1" fontAlgn="base" hangingPunct="1">
        <a:spcBef>
          <a:spcPts val="0"/>
        </a:spcBef>
        <a:spcAft>
          <a:spcPts val="0"/>
        </a:spcAft>
        <a:buChar char="»"/>
        <a:defRPr sz="1800">
          <a:solidFill>
            <a:schemeClr val="tx1"/>
          </a:solidFill>
          <a:latin typeface="+mn-lt"/>
          <a:ea typeface="+mn-ea"/>
          <a:cs typeface="ＭＳ Ｐゴシック"/>
        </a:defRPr>
      </a:lvl5pPr>
      <a:lvl6pPr marL="2514306" indent="-228573" algn="l" rtl="0" eaLnBrk="1" fontAlgn="base" hangingPunct="1">
        <a:spcBef>
          <a:spcPct val="20000"/>
        </a:spcBef>
        <a:spcAft>
          <a:spcPct val="0"/>
        </a:spcAft>
        <a:buChar char="»"/>
        <a:defRPr sz="1600">
          <a:solidFill>
            <a:schemeClr val="tx1"/>
          </a:solidFill>
          <a:latin typeface="+mn-lt"/>
          <a:ea typeface="+mn-ea"/>
        </a:defRPr>
      </a:lvl6pPr>
      <a:lvl7pPr marL="2971453" indent="-228573" algn="l" rtl="0" eaLnBrk="1" fontAlgn="base" hangingPunct="1">
        <a:spcBef>
          <a:spcPct val="20000"/>
        </a:spcBef>
        <a:spcAft>
          <a:spcPct val="0"/>
        </a:spcAft>
        <a:buChar char="»"/>
        <a:defRPr sz="1600">
          <a:solidFill>
            <a:schemeClr val="tx1"/>
          </a:solidFill>
          <a:latin typeface="+mn-lt"/>
          <a:ea typeface="+mn-ea"/>
        </a:defRPr>
      </a:lvl7pPr>
      <a:lvl8pPr marL="3428599" indent="-228573" algn="l" rtl="0" eaLnBrk="1" fontAlgn="base" hangingPunct="1">
        <a:spcBef>
          <a:spcPct val="20000"/>
        </a:spcBef>
        <a:spcAft>
          <a:spcPct val="0"/>
        </a:spcAft>
        <a:buChar char="»"/>
        <a:defRPr sz="1600">
          <a:solidFill>
            <a:schemeClr val="tx1"/>
          </a:solidFill>
          <a:latin typeface="+mn-lt"/>
          <a:ea typeface="+mn-ea"/>
        </a:defRPr>
      </a:lvl8pPr>
      <a:lvl9pPr marL="3885746" indent="-228573"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n.wikipedia.org/wiki/File:Phoenix_(1583).svg" TargetMode="Externa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3E41-F9EE-7C47-A5DC-2BE260C7503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99EEA7A-4C74-F54D-8548-01AEDE6BB004}"/>
              </a:ext>
            </a:extLst>
          </p:cNvPr>
          <p:cNvSpPr>
            <a:spLocks noGrp="1"/>
          </p:cNvSpPr>
          <p:nvPr>
            <p:ph idx="1"/>
          </p:nvPr>
        </p:nvSpPr>
        <p:spPr/>
        <p:txBody>
          <a:bodyPr>
            <a:normAutofit lnSpcReduction="10000"/>
          </a:bodyPr>
          <a:lstStyle/>
          <a:p>
            <a:pPr marL="0" indent="0" algn="ctr">
              <a:buNone/>
            </a:pPr>
            <a:endParaRPr lang="en-US" sz="3200" dirty="0"/>
          </a:p>
          <a:p>
            <a:pPr marL="0" indent="0" algn="ctr">
              <a:buNone/>
            </a:pPr>
            <a:r>
              <a:rPr lang="en-US" sz="4600" dirty="0" err="1"/>
              <a:t>GeoCarb</a:t>
            </a:r>
            <a:r>
              <a:rPr lang="en-US" sz="4600" dirty="0"/>
              <a:t> Mission:</a:t>
            </a:r>
          </a:p>
          <a:p>
            <a:pPr marL="0" indent="0" algn="ctr">
              <a:buNone/>
            </a:pPr>
            <a:r>
              <a:rPr lang="en-US" sz="4600" dirty="0"/>
              <a:t>Challenges and Opportunities</a:t>
            </a:r>
          </a:p>
          <a:p>
            <a:pPr marL="0" indent="0" algn="ctr">
              <a:buNone/>
            </a:pPr>
            <a:r>
              <a:rPr lang="en-US" sz="3600" dirty="0">
                <a:solidFill>
                  <a:srgbClr val="FF0000"/>
                </a:solidFill>
              </a:rPr>
              <a:t>2023 ESSP Program Forum</a:t>
            </a:r>
          </a:p>
          <a:p>
            <a:pPr marL="0" indent="0" algn="ctr">
              <a:buNone/>
            </a:pPr>
            <a:r>
              <a:rPr lang="en-US" sz="3600" dirty="0">
                <a:solidFill>
                  <a:srgbClr val="FF0000"/>
                </a:solidFill>
              </a:rPr>
              <a:t>22-23 August 2023 </a:t>
            </a:r>
          </a:p>
          <a:p>
            <a:pPr marL="0" indent="0" algn="ctr">
              <a:buNone/>
            </a:pPr>
            <a:endParaRPr lang="en-US" sz="2800" dirty="0"/>
          </a:p>
          <a:p>
            <a:pPr marL="0" indent="0" algn="ctr">
              <a:buNone/>
            </a:pPr>
            <a:r>
              <a:rPr lang="en-US" sz="2800" dirty="0"/>
              <a:t>Berrien Moore III</a:t>
            </a:r>
          </a:p>
          <a:p>
            <a:pPr marL="0" indent="0" algn="ctr">
              <a:buNone/>
            </a:pPr>
            <a:r>
              <a:rPr lang="en-US" sz="2800" dirty="0"/>
              <a:t>Sean Crowell</a:t>
            </a:r>
          </a:p>
        </p:txBody>
      </p:sp>
      <p:pic>
        <p:nvPicPr>
          <p:cNvPr id="4" name="Picture 3">
            <a:extLst>
              <a:ext uri="{FF2B5EF4-FFF2-40B4-BE49-F238E27FC236}">
                <a16:creationId xmlns:a16="http://schemas.microsoft.com/office/drawing/2014/main" id="{1B4EA982-6786-5141-9C6B-42A1B839D2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326" y="453434"/>
            <a:ext cx="7641885" cy="428881"/>
          </a:xfrm>
          <a:prstGeom prst="rect">
            <a:avLst/>
          </a:prstGeom>
        </p:spPr>
      </p:pic>
    </p:spTree>
    <p:extLst>
      <p:ext uri="{BB962C8B-B14F-4D97-AF65-F5344CB8AC3E}">
        <p14:creationId xmlns:p14="http://schemas.microsoft.com/office/powerpoint/2010/main" val="2841117623"/>
      </p:ext>
    </p:extLst>
  </p:cSld>
  <p:clrMapOvr>
    <a:masterClrMapping/>
  </p:clrMapOvr>
  <mc:AlternateContent xmlns:mc="http://schemas.openxmlformats.org/markup-compatibility/2006" xmlns:p14="http://schemas.microsoft.com/office/powerpoint/2010/main">
    <mc:Choice Requires="p14">
      <p:transition spd="slow" p14:dur="2000" advTm="29141"/>
    </mc:Choice>
    <mc:Fallback xmlns="">
      <p:transition spd="slow" advTm="291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DB3B-EA00-41B2-98C8-12345FDC4366}"/>
              </a:ext>
            </a:extLst>
          </p:cNvPr>
          <p:cNvSpPr>
            <a:spLocks noGrp="1"/>
          </p:cNvSpPr>
          <p:nvPr>
            <p:ph type="title"/>
          </p:nvPr>
        </p:nvSpPr>
        <p:spPr>
          <a:xfrm>
            <a:off x="1187804" y="-366223"/>
            <a:ext cx="7956196" cy="1143000"/>
          </a:xfrm>
        </p:spPr>
        <p:txBody>
          <a:bodyPr>
            <a:noAutofit/>
          </a:bodyPr>
          <a:lstStyle/>
          <a:p>
            <a:pPr algn="ctr"/>
            <a:r>
              <a:rPr lang="en-US" sz="3500" dirty="0">
                <a:latin typeface="Times New Roman" panose="02020603050405020304" pitchFamily="18" charset="0"/>
                <a:cs typeface="Times New Roman" panose="02020603050405020304" pitchFamily="18" charset="0"/>
              </a:rPr>
              <a:t>Instrument Status Today and Tomorrow</a:t>
            </a:r>
          </a:p>
        </p:txBody>
      </p:sp>
      <p:sp>
        <p:nvSpPr>
          <p:cNvPr id="3" name="TextBox 2">
            <a:extLst>
              <a:ext uri="{FF2B5EF4-FFF2-40B4-BE49-F238E27FC236}">
                <a16:creationId xmlns:a16="http://schemas.microsoft.com/office/drawing/2014/main" id="{F16E1F25-0675-4145-21BD-A319CB0918AA}"/>
              </a:ext>
            </a:extLst>
          </p:cNvPr>
          <p:cNvSpPr txBox="1"/>
          <p:nvPr/>
        </p:nvSpPr>
        <p:spPr>
          <a:xfrm>
            <a:off x="482600" y="1411435"/>
            <a:ext cx="8255000" cy="4893647"/>
          </a:xfrm>
          <a:prstGeom prst="rect">
            <a:avLst/>
          </a:prstGeom>
          <a:noFill/>
        </p:spPr>
        <p:txBody>
          <a:bodyPr wrap="square" rtlCol="0">
            <a:spAutoFit/>
          </a:bodyPr>
          <a:lstStyle/>
          <a:p>
            <a:pPr marL="514350" indent="-514350">
              <a:buAutoNum type="arabicPeriod"/>
            </a:pPr>
            <a:r>
              <a:rPr lang="en-US" sz="2600" b="1" dirty="0">
                <a:latin typeface="+mn-lt"/>
                <a:cs typeface="Times New Roman" panose="02020603050405020304" pitchFamily="18" charset="0"/>
              </a:rPr>
              <a:t>Optics (spectrometer, telescope, slit, scan mirrors) fully integrated and aligned and staked.</a:t>
            </a:r>
          </a:p>
          <a:p>
            <a:pPr marL="514350" indent="-514350">
              <a:buAutoNum type="arabicPeriod"/>
            </a:pPr>
            <a:r>
              <a:rPr lang="en-US" sz="2600" b="1" dirty="0">
                <a:latin typeface="+mn-lt"/>
                <a:cs typeface="Times New Roman" panose="02020603050405020304" pitchFamily="18" charset="0"/>
              </a:rPr>
              <a:t>Electronic boxes completed and in the later stage of being integrated on the instrument support plate for </a:t>
            </a:r>
            <a:r>
              <a:rPr lang="en-US" sz="2600" b="1" dirty="0" err="1">
                <a:latin typeface="+mn-lt"/>
                <a:cs typeface="Times New Roman" panose="02020603050405020304" pitchFamily="18" charset="0"/>
              </a:rPr>
              <a:t>ThermoVac</a:t>
            </a:r>
            <a:r>
              <a:rPr lang="en-US" sz="2600" b="1" dirty="0">
                <a:latin typeface="+mn-lt"/>
                <a:cs typeface="Times New Roman" panose="02020603050405020304" pitchFamily="18" charset="0"/>
              </a:rPr>
              <a:t> and Vibration.</a:t>
            </a:r>
          </a:p>
          <a:p>
            <a:pPr marL="514350" indent="-514350">
              <a:buAutoNum type="arabicPeriod"/>
            </a:pPr>
            <a:r>
              <a:rPr lang="en-US" sz="2600" b="1" dirty="0" err="1">
                <a:latin typeface="+mn-lt"/>
                <a:cs typeface="Times New Roman" panose="02020603050405020304" pitchFamily="18" charset="0"/>
              </a:rPr>
              <a:t>ThermoVac</a:t>
            </a:r>
            <a:r>
              <a:rPr lang="en-US" sz="2600" b="1" dirty="0">
                <a:latin typeface="+mn-lt"/>
                <a:cs typeface="Times New Roman" panose="02020603050405020304" pitchFamily="18" charset="0"/>
              </a:rPr>
              <a:t> testing of the </a:t>
            </a:r>
            <a:r>
              <a:rPr lang="en-US" sz="2600" b="1" i="1" dirty="0">
                <a:solidFill>
                  <a:srgbClr val="FF0000"/>
                </a:solidFill>
                <a:latin typeface="+mn-lt"/>
                <a:cs typeface="Times New Roman" panose="02020603050405020304" pitchFamily="18" charset="0"/>
              </a:rPr>
              <a:t>fully integrate instrument</a:t>
            </a:r>
            <a:r>
              <a:rPr lang="en-US" sz="2600" b="1" dirty="0">
                <a:latin typeface="+mn-lt"/>
                <a:cs typeface="Times New Roman" panose="02020603050405020304" pitchFamily="18" charset="0"/>
              </a:rPr>
              <a:t> (Optics, Electronic Boxes, Cabling, </a:t>
            </a:r>
            <a:r>
              <a:rPr lang="en-US" sz="2600" b="1" dirty="0" err="1">
                <a:latin typeface="+mn-lt"/>
                <a:cs typeface="Times New Roman" panose="02020603050405020304" pitchFamily="18" charset="0"/>
              </a:rPr>
              <a:t>thermoblankets</a:t>
            </a:r>
            <a:r>
              <a:rPr lang="en-US" sz="2600" b="1" dirty="0">
                <a:latin typeface="+mn-lt"/>
                <a:cs typeface="Times New Roman" panose="02020603050405020304" pitchFamily="18" charset="0"/>
              </a:rPr>
              <a:t> </a:t>
            </a:r>
            <a:r>
              <a:rPr lang="en-US" sz="2600" b="1" dirty="0" err="1">
                <a:latin typeface="+mn-lt"/>
                <a:cs typeface="Times New Roman" panose="02020603050405020304" pitchFamily="18" charset="0"/>
              </a:rPr>
              <a:t>etc</a:t>
            </a:r>
            <a:r>
              <a:rPr lang="en-US" sz="2600" b="1" dirty="0">
                <a:latin typeface="+mn-lt"/>
                <a:cs typeface="Times New Roman" panose="02020603050405020304" pitchFamily="18" charset="0"/>
              </a:rPr>
              <a:t>) to begin 8 September with a planned 30-40 day test. The beginning of </a:t>
            </a:r>
            <a:r>
              <a:rPr lang="en-US" sz="2600" b="1" dirty="0">
                <a:solidFill>
                  <a:srgbClr val="FF0000"/>
                </a:solidFill>
                <a:latin typeface="+mn-lt"/>
                <a:cs typeface="Times New Roman" panose="02020603050405020304" pitchFamily="18" charset="0"/>
              </a:rPr>
              <a:t>Instrument Calibration and Characterization</a:t>
            </a:r>
          </a:p>
          <a:p>
            <a:pPr marL="514350" indent="-514350">
              <a:buAutoNum type="arabicPeriod"/>
            </a:pPr>
            <a:r>
              <a:rPr lang="en-US" sz="2600" b="1" dirty="0">
                <a:latin typeface="+mn-lt"/>
                <a:cs typeface="Times New Roman" panose="02020603050405020304" pitchFamily="18" charset="0"/>
              </a:rPr>
              <a:t>Ship to NASA in November 2023</a:t>
            </a:r>
          </a:p>
        </p:txBody>
      </p:sp>
    </p:spTree>
    <p:extLst>
      <p:ext uri="{BB962C8B-B14F-4D97-AF65-F5344CB8AC3E}">
        <p14:creationId xmlns:p14="http://schemas.microsoft.com/office/powerpoint/2010/main" val="2527121782"/>
      </p:ext>
    </p:extLst>
  </p:cSld>
  <p:clrMapOvr>
    <a:masterClrMapping/>
  </p:clrMapOvr>
  <mc:AlternateContent xmlns:mc="http://schemas.openxmlformats.org/markup-compatibility/2006" xmlns:p14="http://schemas.microsoft.com/office/powerpoint/2010/main">
    <mc:Choice Requires="p14">
      <p:transition spd="slow" p14:dur="2000" advTm="77706"/>
    </mc:Choice>
    <mc:Fallback xmlns="">
      <p:transition spd="slow" advTm="7770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DB3B-EA00-41B2-98C8-12345FDC4366}"/>
              </a:ext>
            </a:extLst>
          </p:cNvPr>
          <p:cNvSpPr>
            <a:spLocks noGrp="1"/>
          </p:cNvSpPr>
          <p:nvPr>
            <p:ph type="title"/>
          </p:nvPr>
        </p:nvSpPr>
        <p:spPr>
          <a:xfrm>
            <a:off x="1187804" y="-366223"/>
            <a:ext cx="7956196" cy="1143000"/>
          </a:xfrm>
        </p:spPr>
        <p:txBody>
          <a:bodyPr>
            <a:noAutofit/>
          </a:bodyPr>
          <a:lstStyle/>
          <a:p>
            <a:pPr algn="ctr"/>
            <a:r>
              <a:rPr lang="en-US" sz="4000" dirty="0">
                <a:latin typeface="Times New Roman" panose="02020603050405020304" pitchFamily="18" charset="0"/>
                <a:cs typeface="Times New Roman" panose="02020603050405020304" pitchFamily="18" charset="0"/>
              </a:rPr>
              <a:t>Remaining Challenges</a:t>
            </a:r>
          </a:p>
        </p:txBody>
      </p:sp>
      <p:sp>
        <p:nvSpPr>
          <p:cNvPr id="3" name="TextBox 2">
            <a:extLst>
              <a:ext uri="{FF2B5EF4-FFF2-40B4-BE49-F238E27FC236}">
                <a16:creationId xmlns:a16="http://schemas.microsoft.com/office/drawing/2014/main" id="{F16E1F25-0675-4145-21BD-A319CB0918AA}"/>
              </a:ext>
            </a:extLst>
          </p:cNvPr>
          <p:cNvSpPr txBox="1"/>
          <p:nvPr/>
        </p:nvSpPr>
        <p:spPr>
          <a:xfrm>
            <a:off x="482600" y="1357751"/>
            <a:ext cx="8376920" cy="4693593"/>
          </a:xfrm>
          <a:prstGeom prst="rect">
            <a:avLst/>
          </a:prstGeom>
          <a:noFill/>
        </p:spPr>
        <p:txBody>
          <a:bodyPr wrap="square" rtlCol="0">
            <a:spAutoFit/>
          </a:bodyPr>
          <a:lstStyle/>
          <a:p>
            <a:pPr marL="514350" indent="-514350">
              <a:buAutoNum type="arabicPeriod"/>
            </a:pPr>
            <a:r>
              <a:rPr lang="en-US" sz="2300" b="1" dirty="0">
                <a:latin typeface="+mn-lt"/>
                <a:cs typeface="Times New Roman" panose="02020603050405020304" pitchFamily="18" charset="0"/>
              </a:rPr>
              <a:t>Characterization and Calibration: </a:t>
            </a:r>
            <a:r>
              <a:rPr lang="en-US" sz="2300" dirty="0">
                <a:latin typeface="+mn-lt"/>
                <a:cs typeface="Times New Roman" panose="02020603050405020304" pitchFamily="18" charset="0"/>
              </a:rPr>
              <a:t>After delivery of the </a:t>
            </a:r>
            <a:r>
              <a:rPr lang="en-US" sz="2300" dirty="0" err="1">
                <a:latin typeface="+mn-lt"/>
                <a:cs typeface="Times New Roman" panose="02020603050405020304" pitchFamily="18" charset="0"/>
              </a:rPr>
              <a:t>GeoCarb</a:t>
            </a:r>
            <a:r>
              <a:rPr lang="en-US" sz="2300" dirty="0">
                <a:latin typeface="+mn-lt"/>
                <a:cs typeface="Times New Roman" panose="02020603050405020304" pitchFamily="18" charset="0"/>
              </a:rPr>
              <a:t> Instrument to NASA, there remains the need for further instrument characterization and calibration—two to three 30-day </a:t>
            </a:r>
            <a:r>
              <a:rPr lang="en-US" sz="2300" dirty="0" err="1">
                <a:latin typeface="+mn-lt"/>
                <a:cs typeface="Times New Roman" panose="02020603050405020304" pitchFamily="18" charset="0"/>
              </a:rPr>
              <a:t>ThermoVac</a:t>
            </a:r>
            <a:r>
              <a:rPr lang="en-US" sz="2300" dirty="0">
                <a:latin typeface="+mn-lt"/>
                <a:cs typeface="Times New Roman" panose="02020603050405020304" pitchFamily="18" charset="0"/>
              </a:rPr>
              <a:t> Cycles plus analysis. Six-month effort. </a:t>
            </a:r>
            <a:r>
              <a:rPr lang="en-US" sz="2300" dirty="0">
                <a:solidFill>
                  <a:srgbClr val="FF0000"/>
                </a:solidFill>
                <a:latin typeface="+mn-lt"/>
                <a:cs typeface="Times New Roman" panose="02020603050405020304" pitchFamily="18" charset="0"/>
              </a:rPr>
              <a:t>Who and When would this be accomplished?</a:t>
            </a:r>
          </a:p>
          <a:p>
            <a:pPr marL="514350" indent="-514350">
              <a:buAutoNum type="arabicPeriod"/>
            </a:pPr>
            <a:r>
              <a:rPr lang="en-US" sz="2300" b="1" dirty="0">
                <a:latin typeface="+mn-lt"/>
                <a:cs typeface="Times New Roman" panose="02020603050405020304" pitchFamily="18" charset="0"/>
              </a:rPr>
              <a:t>Elephant in the Room: </a:t>
            </a:r>
            <a:r>
              <a:rPr lang="en-US" sz="2300" dirty="0">
                <a:latin typeface="+mn-lt"/>
                <a:cs typeface="Times New Roman" panose="02020603050405020304" pitchFamily="18" charset="0"/>
              </a:rPr>
              <a:t>Access to Space and Operations</a:t>
            </a:r>
          </a:p>
          <a:p>
            <a:pPr marL="514350" indent="-514350">
              <a:buAutoNum type="arabicPeriod"/>
            </a:pPr>
            <a:r>
              <a:rPr lang="en-US" sz="2300" b="1" dirty="0">
                <a:latin typeface="+mn-lt"/>
                <a:cs typeface="Times New Roman" panose="02020603050405020304" pitchFamily="18" charset="0"/>
              </a:rPr>
              <a:t>Potential Pathways: </a:t>
            </a:r>
            <a:r>
              <a:rPr lang="en-US" sz="2300" dirty="0">
                <a:latin typeface="+mn-lt"/>
                <a:cs typeface="Times New Roman" panose="02020603050405020304" pitchFamily="18" charset="0"/>
              </a:rPr>
              <a:t>a) Wait for a Ride on a Host; the commercial communication business from Geo is recovering; b) A </a:t>
            </a:r>
            <a:r>
              <a:rPr lang="en-US" sz="2300" i="1" dirty="0">
                <a:latin typeface="+mn-lt"/>
                <a:cs typeface="Times New Roman" panose="02020603050405020304" pitchFamily="18" charset="0"/>
              </a:rPr>
              <a:t>Public – Private Partnership </a:t>
            </a:r>
            <a:r>
              <a:rPr lang="en-US" sz="2300" dirty="0">
                <a:latin typeface="+mn-lt"/>
                <a:cs typeface="Times New Roman" panose="02020603050405020304" pitchFamily="18" charset="0"/>
              </a:rPr>
              <a:t>in which the Private Partner provides an investment (</a:t>
            </a:r>
            <a:r>
              <a:rPr lang="en-US" sz="2300" dirty="0" err="1">
                <a:latin typeface="+mn-lt"/>
                <a:cs typeface="Times New Roman" panose="02020603050405020304" pitchFamily="18" charset="0"/>
              </a:rPr>
              <a:t>e.g</a:t>
            </a:r>
            <a:r>
              <a:rPr lang="en-US" sz="2300" dirty="0">
                <a:latin typeface="+mn-lt"/>
                <a:cs typeface="Times New Roman" panose="02020603050405020304" pitchFamily="18" charset="0"/>
              </a:rPr>
              <a:t>,  a spacecraft, and/or launch, and/or on-orbit management, downlink, and data processing) in return for data exclusivity rights for the Private Partner for ~30-60 days. </a:t>
            </a:r>
            <a:endParaRPr lang="en-US" sz="2300" b="1" i="1"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1867876457"/>
      </p:ext>
    </p:extLst>
  </p:cSld>
  <p:clrMapOvr>
    <a:masterClrMapping/>
  </p:clrMapOvr>
  <mc:AlternateContent xmlns:mc="http://schemas.openxmlformats.org/markup-compatibility/2006" xmlns:p14="http://schemas.microsoft.com/office/powerpoint/2010/main">
    <mc:Choice Requires="p14">
      <p:transition spd="slow" p14:dur="2000" advTm="202826"/>
    </mc:Choice>
    <mc:Fallback xmlns="">
      <p:transition spd="slow" advTm="2028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BD33-5552-5EA2-347A-7F7F03683DED}"/>
              </a:ext>
            </a:extLst>
          </p:cNvPr>
          <p:cNvSpPr>
            <a:spLocks noGrp="1"/>
          </p:cNvSpPr>
          <p:nvPr>
            <p:ph type="title"/>
          </p:nvPr>
        </p:nvSpPr>
        <p:spPr/>
        <p:txBody>
          <a:bodyPr/>
          <a:lstStyle/>
          <a:p>
            <a:pPr algn="ctr"/>
            <a:r>
              <a:rPr lang="en-US" dirty="0" err="1"/>
              <a:t>GeoCarb</a:t>
            </a:r>
            <a:r>
              <a:rPr lang="en-US" dirty="0"/>
              <a:t> = Phoenix Bird</a:t>
            </a:r>
          </a:p>
        </p:txBody>
      </p:sp>
      <p:sp>
        <p:nvSpPr>
          <p:cNvPr id="3" name="Content Placeholder 2">
            <a:extLst>
              <a:ext uri="{FF2B5EF4-FFF2-40B4-BE49-F238E27FC236}">
                <a16:creationId xmlns:a16="http://schemas.microsoft.com/office/drawing/2014/main" id="{3AEBC148-5294-523A-D039-D7771802A8AE}"/>
              </a:ext>
            </a:extLst>
          </p:cNvPr>
          <p:cNvSpPr>
            <a:spLocks noGrp="1"/>
          </p:cNvSpPr>
          <p:nvPr>
            <p:ph idx="1"/>
          </p:nvPr>
        </p:nvSpPr>
        <p:spPr>
          <a:xfrm>
            <a:off x="3439160" y="2341880"/>
            <a:ext cx="8686800" cy="5120640"/>
          </a:xfrm>
        </p:spPr>
        <p:txBody>
          <a:bodyPr/>
          <a:lstStyle/>
          <a:p>
            <a:pPr marL="0" indent="0">
              <a:buNone/>
            </a:pPr>
            <a:endParaRPr lang="en-US" dirty="0"/>
          </a:p>
        </p:txBody>
      </p:sp>
      <p:pic>
        <p:nvPicPr>
          <p:cNvPr id="3074" name="Picture 1" descr="A picture containing black, darkness&#10;&#10;Description automatically generated">
            <a:hlinkClick r:id="rId2"/>
            <a:extLst>
              <a:ext uri="{FF2B5EF4-FFF2-40B4-BE49-F238E27FC236}">
                <a16:creationId xmlns:a16="http://schemas.microsoft.com/office/drawing/2014/main" id="{3207E912-EDEA-26F9-BB9C-6B8440450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564640"/>
            <a:ext cx="2794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Content Placeholder 4" descr="A satellite in space over a planet&#10;&#10;Description automatically generated with low confidence">
            <a:extLst>
              <a:ext uri="{FF2B5EF4-FFF2-40B4-BE49-F238E27FC236}">
                <a16:creationId xmlns:a16="http://schemas.microsoft.com/office/drawing/2014/main" id="{58013505-1864-6298-873B-B62B1E7CFA04}"/>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560" y="3698240"/>
            <a:ext cx="2895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DD5423-93F3-A1FB-084D-D37D83625D50}"/>
              </a:ext>
            </a:extLst>
          </p:cNvPr>
          <p:cNvSpPr>
            <a:spLocks noChangeArrowheads="1"/>
          </p:cNvSpPr>
          <p:nvPr/>
        </p:nvSpPr>
        <p:spPr bwMode="auto">
          <a:xfrm>
            <a:off x="3210560" y="11074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94975894"/>
      </p:ext>
    </p:extLst>
  </p:cSld>
  <p:clrMapOvr>
    <a:masterClrMapping/>
  </p:clrMapOvr>
  <mc:AlternateContent xmlns:mc="http://schemas.openxmlformats.org/markup-compatibility/2006" xmlns:p14="http://schemas.microsoft.com/office/powerpoint/2010/main">
    <mc:Choice Requires="p14">
      <p:transition spd="slow" p14:dur="2000" advTm="16277"/>
    </mc:Choice>
    <mc:Fallback xmlns="">
      <p:transition spd="slow" advTm="1627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84693" y="1181465"/>
            <a:ext cx="7032953" cy="5099592"/>
          </a:xfrm>
          <a:prstGeom prst="rect">
            <a:avLst/>
          </a:prstGeom>
        </p:spPr>
      </p:pic>
      <p:sp>
        <p:nvSpPr>
          <p:cNvPr id="15" name="Subtitle 14"/>
          <p:cNvSpPr>
            <a:spLocks noGrp="1"/>
          </p:cNvSpPr>
          <p:nvPr>
            <p:ph type="subTitle" idx="1"/>
          </p:nvPr>
        </p:nvSpPr>
        <p:spPr>
          <a:xfrm>
            <a:off x="1954327" y="3985832"/>
            <a:ext cx="2939143" cy="1102179"/>
          </a:xfrm>
        </p:spPr>
        <p:txBody>
          <a:bodyPr>
            <a:normAutofit fontScale="85000" lnSpcReduction="10000"/>
          </a:bodyPr>
          <a:lstStyle/>
          <a:p>
            <a:pPr algn="l"/>
            <a:r>
              <a:rPr lang="en-US" altLang="en-US" sz="1500">
                <a:solidFill>
                  <a:srgbClr val="FFFF00"/>
                </a:solidFill>
              </a:rPr>
              <a:t>Jet Propulsion Laboratory </a:t>
            </a:r>
          </a:p>
          <a:p>
            <a:pPr algn="l"/>
            <a:r>
              <a:rPr lang="en-US" altLang="en-US" sz="1500">
                <a:solidFill>
                  <a:srgbClr val="FFFF00"/>
                </a:solidFill>
              </a:rPr>
              <a:t>California Institute of Technology</a:t>
            </a:r>
          </a:p>
          <a:p>
            <a:pPr algn="l"/>
            <a:endParaRPr lang="en-US" altLang="en-US" sz="1085">
              <a:solidFill>
                <a:srgbClr val="FFFF00"/>
              </a:solidFill>
            </a:endParaRPr>
          </a:p>
          <a:p>
            <a:pPr algn="l"/>
            <a:r>
              <a:rPr lang="en-US" altLang="en-US" sz="1085">
                <a:solidFill>
                  <a:srgbClr val="FFFF00"/>
                </a:solidFill>
              </a:rPr>
              <a:t>August 19, 2017</a:t>
            </a:r>
          </a:p>
        </p:txBody>
      </p:sp>
      <p:sp>
        <p:nvSpPr>
          <p:cNvPr id="3" name="Title 2"/>
          <p:cNvSpPr>
            <a:spLocks noGrp="1"/>
          </p:cNvSpPr>
          <p:nvPr>
            <p:ph type="ctrTitle"/>
          </p:nvPr>
        </p:nvSpPr>
        <p:spPr>
          <a:xfrm>
            <a:off x="3481237" y="2217343"/>
            <a:ext cx="3542036" cy="831524"/>
          </a:xfrm>
        </p:spPr>
        <p:txBody>
          <a:bodyPr>
            <a:normAutofit/>
          </a:bodyPr>
          <a:lstStyle/>
          <a:p>
            <a:pPr algn="r"/>
            <a:endParaRPr lang="en-US" dirty="0">
              <a:solidFill>
                <a:srgbClr val="FFFF00"/>
              </a:solidFill>
              <a:effectLst>
                <a:outerShdw blurRad="38100" dist="38100" dir="2700000" algn="tl">
                  <a:srgbClr val="000000">
                    <a:alpha val="43137"/>
                  </a:srgbClr>
                </a:outerShdw>
              </a:effectLst>
            </a:endParaRPr>
          </a:p>
        </p:txBody>
      </p:sp>
      <p:sp>
        <p:nvSpPr>
          <p:cNvPr id="8" name="TextBox 4"/>
          <p:cNvSpPr txBox="1">
            <a:spLocks noChangeArrowheads="1"/>
          </p:cNvSpPr>
          <p:nvPr/>
        </p:nvSpPr>
        <p:spPr bwMode="auto">
          <a:xfrm>
            <a:off x="2158497" y="5071965"/>
            <a:ext cx="2094331" cy="256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1939" tIns="25970" rIns="51939" bIns="25970">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US" altLang="en-US" sz="663">
                <a:solidFill>
                  <a:srgbClr val="FFFF00"/>
                </a:solidFill>
              </a:rPr>
              <a:t>Copyright 2017 California Institute of Technology. Government sponsorship acknowledged.</a:t>
            </a:r>
          </a:p>
        </p:txBody>
      </p:sp>
      <p:sp>
        <p:nvSpPr>
          <p:cNvPr id="2" name="TextBox 1"/>
          <p:cNvSpPr txBox="1"/>
          <p:nvPr/>
        </p:nvSpPr>
        <p:spPr>
          <a:xfrm>
            <a:off x="1384693" y="298991"/>
            <a:ext cx="7191632" cy="553998"/>
          </a:xfrm>
          <a:prstGeom prst="rect">
            <a:avLst/>
          </a:prstGeom>
          <a:noFill/>
        </p:spPr>
        <p:txBody>
          <a:bodyPr wrap="square" rtlCol="0">
            <a:spAutoFit/>
          </a:bodyPr>
          <a:lstStyle/>
          <a:p>
            <a:pPr algn="ctr"/>
            <a:r>
              <a:rPr lang="en-US" sz="3000" b="1" dirty="0">
                <a:solidFill>
                  <a:srgbClr val="0066FF"/>
                </a:solidFill>
                <a:latin typeface="Times New Roman" panose="02020603050405020304" pitchFamily="18" charset="0"/>
                <a:cs typeface="Times New Roman" panose="02020603050405020304" pitchFamily="18" charset="0"/>
              </a:rPr>
              <a:t>OCO-2: The Foundation for </a:t>
            </a:r>
            <a:r>
              <a:rPr lang="en-US" sz="3000" b="1" dirty="0" err="1">
                <a:solidFill>
                  <a:srgbClr val="0066FF"/>
                </a:solidFill>
                <a:latin typeface="Times New Roman" panose="02020603050405020304" pitchFamily="18" charset="0"/>
                <a:cs typeface="Times New Roman" panose="02020603050405020304" pitchFamily="18" charset="0"/>
              </a:rPr>
              <a:t>GeoCarb</a:t>
            </a:r>
            <a:endParaRPr lang="en-US" sz="3000" b="1"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992129"/>
      </p:ext>
    </p:extLst>
  </p:cSld>
  <p:clrMapOvr>
    <a:masterClrMapping/>
  </p:clrMapOvr>
  <mc:AlternateContent xmlns:mc="http://schemas.openxmlformats.org/markup-compatibility/2006" xmlns:p14="http://schemas.microsoft.com/office/powerpoint/2010/main">
    <mc:Choice Requires="p14">
      <p:transition spd="slow" p14:dur="2000" advTm="53280"/>
    </mc:Choice>
    <mc:Fallback xmlns="">
      <p:transition spd="slow" advTm="5328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55126"/>
          <a:stretch/>
        </p:blipFill>
        <p:spPr>
          <a:xfrm>
            <a:off x="2031553" y="1097885"/>
            <a:ext cx="6529847" cy="2756233"/>
          </a:xfrm>
        </p:spPr>
      </p:pic>
      <p:sp>
        <p:nvSpPr>
          <p:cNvPr id="2" name="TextBox 1">
            <a:extLst>
              <a:ext uri="{FF2B5EF4-FFF2-40B4-BE49-F238E27FC236}">
                <a16:creationId xmlns:a16="http://schemas.microsoft.com/office/drawing/2014/main" id="{B89F451F-F132-9A4D-BFE5-9B655A122AE1}"/>
              </a:ext>
            </a:extLst>
          </p:cNvPr>
          <p:cNvSpPr txBox="1"/>
          <p:nvPr/>
        </p:nvSpPr>
        <p:spPr>
          <a:xfrm>
            <a:off x="4709699" y="2937014"/>
            <a:ext cx="354288" cy="253916"/>
          </a:xfrm>
          <a:prstGeom prst="rect">
            <a:avLst/>
          </a:prstGeom>
          <a:solidFill>
            <a:schemeClr val="bg1"/>
          </a:solidFill>
        </p:spPr>
        <p:txBody>
          <a:bodyPr wrap="square" rtlCol="0">
            <a:spAutoFit/>
          </a:bodyPr>
          <a:lstStyle/>
          <a:p>
            <a:r>
              <a:rPr lang="en-US" sz="1050" dirty="0"/>
              <a:t>9s</a:t>
            </a:r>
          </a:p>
        </p:txBody>
      </p:sp>
      <p:pic>
        <p:nvPicPr>
          <p:cNvPr id="542" name="Picture 541">
            <a:extLst>
              <a:ext uri="{FF2B5EF4-FFF2-40B4-BE49-F238E27FC236}">
                <a16:creationId xmlns:a16="http://schemas.microsoft.com/office/drawing/2014/main" id="{8708E1FF-07E0-004F-95BA-2CE4E5B369DA}"/>
              </a:ext>
            </a:extLst>
          </p:cNvPr>
          <p:cNvPicPr>
            <a:picLocks noChangeAspect="1"/>
          </p:cNvPicPr>
          <p:nvPr/>
        </p:nvPicPr>
        <p:blipFill>
          <a:blip r:embed="rId3"/>
          <a:stretch>
            <a:fillRect/>
          </a:stretch>
        </p:blipFill>
        <p:spPr>
          <a:xfrm>
            <a:off x="2031553" y="3854118"/>
            <a:ext cx="5835269" cy="2756234"/>
          </a:xfrm>
          <a:prstGeom prst="rect">
            <a:avLst/>
          </a:prstGeom>
        </p:spPr>
      </p:pic>
      <p:sp>
        <p:nvSpPr>
          <p:cNvPr id="5" name="TextBox 4">
            <a:extLst>
              <a:ext uri="{FF2B5EF4-FFF2-40B4-BE49-F238E27FC236}">
                <a16:creationId xmlns:a16="http://schemas.microsoft.com/office/drawing/2014/main" id="{B0A0DE16-3732-48DF-D6BF-4F2FBAA51EF7}"/>
              </a:ext>
            </a:extLst>
          </p:cNvPr>
          <p:cNvSpPr txBox="1"/>
          <p:nvPr/>
        </p:nvSpPr>
        <p:spPr>
          <a:xfrm>
            <a:off x="1295400" y="185059"/>
            <a:ext cx="7696200" cy="615553"/>
          </a:xfrm>
          <a:prstGeom prst="rect">
            <a:avLst/>
          </a:prstGeom>
          <a:noFill/>
        </p:spPr>
        <p:txBody>
          <a:bodyPr wrap="square" rtlCol="0">
            <a:spAutoFit/>
          </a:bodyPr>
          <a:lstStyle/>
          <a:p>
            <a:pPr algn="ctr"/>
            <a:r>
              <a:rPr lang="en-US" sz="3400" b="1" dirty="0">
                <a:latin typeface="Times New Roman" panose="02020603050405020304" pitchFamily="18" charset="0"/>
                <a:cs typeface="Times New Roman" panose="02020603050405020304" pitchFamily="18" charset="0"/>
              </a:rPr>
              <a:t>From a Narrow Swath to a Scanning Slit</a:t>
            </a:r>
          </a:p>
        </p:txBody>
      </p:sp>
    </p:spTree>
    <p:extLst>
      <p:ext uri="{BB962C8B-B14F-4D97-AF65-F5344CB8AC3E}">
        <p14:creationId xmlns:p14="http://schemas.microsoft.com/office/powerpoint/2010/main" val="751147036"/>
      </p:ext>
    </p:extLst>
  </p:cSld>
  <p:clrMapOvr>
    <a:masterClrMapping/>
  </p:clrMapOvr>
  <mc:AlternateContent xmlns:mc="http://schemas.openxmlformats.org/markup-compatibility/2006" xmlns:p14="http://schemas.microsoft.com/office/powerpoint/2010/main">
    <mc:Choice Requires="p14">
      <p:transition spd="slow" p14:dur="2000" advTm="98624"/>
    </mc:Choice>
    <mc:Fallback xmlns="">
      <p:transition spd="slow" advTm="9862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B18BF-8357-DE45-B5E8-20EBAC201ECC}"/>
              </a:ext>
            </a:extLst>
          </p:cNvPr>
          <p:cNvSpPr>
            <a:spLocks noGrp="1"/>
          </p:cNvSpPr>
          <p:nvPr>
            <p:ph type="title"/>
          </p:nvPr>
        </p:nvSpPr>
        <p:spPr/>
        <p:txBody>
          <a:bodyPr/>
          <a:lstStyle/>
          <a:p>
            <a:pPr algn="ctr"/>
            <a:r>
              <a:rPr lang="en-US" dirty="0" err="1"/>
              <a:t>GeoCarb</a:t>
            </a:r>
            <a:r>
              <a:rPr lang="en-US" dirty="0"/>
              <a:t> and OCO-2   </a:t>
            </a:r>
          </a:p>
        </p:txBody>
      </p:sp>
      <p:sp>
        <p:nvSpPr>
          <p:cNvPr id="3" name="Content Placeholder 2">
            <a:extLst>
              <a:ext uri="{FF2B5EF4-FFF2-40B4-BE49-F238E27FC236}">
                <a16:creationId xmlns:a16="http://schemas.microsoft.com/office/drawing/2014/main" id="{21825136-95B8-144B-B4B1-B96F9C66D564}"/>
              </a:ext>
            </a:extLst>
          </p:cNvPr>
          <p:cNvSpPr>
            <a:spLocks noGrp="1"/>
          </p:cNvSpPr>
          <p:nvPr>
            <p:ph idx="1"/>
          </p:nvPr>
        </p:nvSpPr>
        <p:spPr/>
        <p:txBody>
          <a:bodyPr/>
          <a:lstStyle/>
          <a:p>
            <a:endParaRPr lang="en-US"/>
          </a:p>
        </p:txBody>
      </p:sp>
      <p:pic>
        <p:nvPicPr>
          <p:cNvPr id="5" name="geocarb_with_separate_data_blocks.0178__cam_mainShape_beauty">
            <a:hlinkClick r:id="" action="ppaction://media"/>
            <a:extLst>
              <a:ext uri="{FF2B5EF4-FFF2-40B4-BE49-F238E27FC236}">
                <a16:creationId xmlns:a16="http://schemas.microsoft.com/office/drawing/2014/main" id="{4FDDBDBF-407B-F348-A7D4-AA1886BC9859}"/>
              </a:ext>
            </a:extLst>
          </p:cNvPr>
          <p:cNvPicPr>
            <a:picLocks noChangeAspect="1"/>
          </p:cNvPicPr>
          <p:nvPr>
            <a:videoFile r:link="rId1"/>
            <p:extLst>
              <p:ext uri="{DAA4B4D4-6D71-4841-9C94-3DE7FCFB9230}">
                <p14:media xmlns:p14="http://schemas.microsoft.com/office/powerpoint/2010/main" r:embed="rId2">
                  <p14:trim st="27754.2661" end="19941.9249"/>
                </p14:media>
              </p:ext>
            </p:extLst>
          </p:nvPr>
        </p:nvPicPr>
        <p:blipFill>
          <a:blip r:embed="rId4"/>
          <a:stretch>
            <a:fillRect/>
          </a:stretch>
        </p:blipFill>
        <p:spPr>
          <a:xfrm>
            <a:off x="1168675" y="1783079"/>
            <a:ext cx="6827520" cy="3840480"/>
          </a:xfrm>
          <a:prstGeom prst="rect">
            <a:avLst/>
          </a:prstGeom>
        </p:spPr>
      </p:pic>
    </p:spTree>
    <p:extLst>
      <p:ext uri="{BB962C8B-B14F-4D97-AF65-F5344CB8AC3E}">
        <p14:creationId xmlns:p14="http://schemas.microsoft.com/office/powerpoint/2010/main" val="4990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354980" y="181787"/>
            <a:ext cx="7394384" cy="700088"/>
          </a:xfrm>
        </p:spPr>
        <p:txBody>
          <a:bodyPr/>
          <a:lstStyle/>
          <a:p>
            <a:pPr algn="ctr"/>
            <a:r>
              <a:rPr lang="en-US" sz="4000" dirty="0" err="1">
                <a:latin typeface="+mj-lt"/>
                <a:cs typeface="Times New Roman" panose="02020603050405020304" pitchFamily="18" charset="0"/>
              </a:rPr>
              <a:t>GeoCarb</a:t>
            </a:r>
            <a:r>
              <a:rPr lang="en-US" sz="4000" dirty="0">
                <a:latin typeface="+mj-lt"/>
                <a:cs typeface="Times New Roman" panose="02020603050405020304" pitchFamily="18" charset="0"/>
              </a:rPr>
              <a:t> Mission: Overview</a:t>
            </a:r>
          </a:p>
        </p:txBody>
      </p:sp>
      <p:sp>
        <p:nvSpPr>
          <p:cNvPr id="389123" name="Content Placeholder 3"/>
          <p:cNvSpPr>
            <a:spLocks noGrp="1"/>
          </p:cNvSpPr>
          <p:nvPr>
            <p:ph idx="1"/>
          </p:nvPr>
        </p:nvSpPr>
        <p:spPr>
          <a:xfrm>
            <a:off x="228600" y="1234440"/>
            <a:ext cx="8686800" cy="5253446"/>
          </a:xfrm>
        </p:spPr>
        <p:txBody>
          <a:bodyPr>
            <a:noAutofit/>
          </a:bodyPr>
          <a:lstStyle/>
          <a:p>
            <a:r>
              <a:rPr lang="en-US" sz="3600" b="1" dirty="0">
                <a:solidFill>
                  <a:schemeClr val="accent1">
                    <a:lumMod val="75000"/>
                  </a:schemeClr>
                </a:solidFill>
                <a:cs typeface="Times New Roman" panose="02020603050405020304" pitchFamily="18" charset="0"/>
              </a:rPr>
              <a:t>The Goal of the </a:t>
            </a:r>
            <a:r>
              <a:rPr lang="en-US" sz="3600" dirty="0" err="1">
                <a:solidFill>
                  <a:srgbClr val="FF0000"/>
                </a:solidFill>
                <a:cs typeface="Times New Roman" panose="02020603050405020304" pitchFamily="18" charset="0"/>
              </a:rPr>
              <a:t>G</a:t>
            </a:r>
            <a:r>
              <a:rPr lang="en-US" sz="3600" b="1" dirty="0" err="1">
                <a:solidFill>
                  <a:srgbClr val="FF0000"/>
                </a:solidFill>
                <a:cs typeface="Times New Roman" panose="02020603050405020304" pitchFamily="18" charset="0"/>
              </a:rPr>
              <a:t>eoCarb</a:t>
            </a:r>
            <a:r>
              <a:rPr lang="en-US" sz="3600" b="1" dirty="0">
                <a:solidFill>
                  <a:srgbClr val="FF0000"/>
                </a:solidFill>
                <a:cs typeface="Times New Roman" panose="02020603050405020304" pitchFamily="18" charset="0"/>
              </a:rPr>
              <a:t> </a:t>
            </a:r>
            <a:r>
              <a:rPr lang="en-US" sz="3600" b="1" dirty="0">
                <a:solidFill>
                  <a:schemeClr val="accent1">
                    <a:lumMod val="75000"/>
                  </a:schemeClr>
                </a:solidFill>
                <a:cs typeface="Times New Roman" panose="02020603050405020304" pitchFamily="18" charset="0"/>
              </a:rPr>
              <a:t>Mission</a:t>
            </a:r>
            <a:r>
              <a:rPr lang="en-US" sz="3600" dirty="0">
                <a:solidFill>
                  <a:schemeClr val="accent1">
                    <a:lumMod val="75000"/>
                  </a:schemeClr>
                </a:solidFill>
                <a:cs typeface="Times New Roman" panose="02020603050405020304" pitchFamily="18" charset="0"/>
              </a:rPr>
              <a:t> is </a:t>
            </a:r>
            <a:r>
              <a:rPr lang="en-US" sz="3600" i="1" dirty="0">
                <a:solidFill>
                  <a:srgbClr val="FF0000"/>
                </a:solidFill>
                <a:cs typeface="Times New Roman" panose="02020603050405020304" pitchFamily="18" charset="0"/>
              </a:rPr>
              <a:t>to produce </a:t>
            </a:r>
            <a:r>
              <a:rPr lang="en-US" sz="3600" i="1" dirty="0">
                <a:solidFill>
                  <a:schemeClr val="accent1">
                    <a:lumMod val="75000"/>
                  </a:schemeClr>
                </a:solidFill>
                <a:cs typeface="Times New Roman" panose="02020603050405020304" pitchFamily="18" charset="0"/>
              </a:rPr>
              <a:t>a transformational advance in our scientific understanding of the global carbon cycle and also </a:t>
            </a:r>
            <a:r>
              <a:rPr lang="en-US" sz="3600" i="1" dirty="0">
                <a:solidFill>
                  <a:srgbClr val="FF0000"/>
                </a:solidFill>
                <a:cs typeface="Times New Roman" panose="02020603050405020304" pitchFamily="18" charset="0"/>
              </a:rPr>
              <a:t>to demonstrate </a:t>
            </a:r>
            <a:r>
              <a:rPr lang="en-US" sz="3600" i="1" dirty="0">
                <a:solidFill>
                  <a:schemeClr val="accent1">
                    <a:lumMod val="75000"/>
                  </a:schemeClr>
                </a:solidFill>
                <a:cs typeface="Times New Roman" panose="02020603050405020304" pitchFamily="18" charset="0"/>
              </a:rPr>
              <a:t>a </a:t>
            </a:r>
            <a:r>
              <a:rPr lang="en-US" sz="3600" i="1" dirty="0" err="1">
                <a:solidFill>
                  <a:schemeClr val="accent1">
                    <a:lumMod val="75000"/>
                  </a:schemeClr>
                </a:solidFill>
                <a:cs typeface="Times New Roman" panose="02020603050405020304" pitchFamily="18" charset="0"/>
              </a:rPr>
              <a:t>GreenHouse</a:t>
            </a:r>
            <a:r>
              <a:rPr lang="en-US" sz="3600" i="1" dirty="0">
                <a:solidFill>
                  <a:schemeClr val="accent1">
                    <a:lumMod val="75000"/>
                  </a:schemeClr>
                </a:solidFill>
                <a:cs typeface="Times New Roman" panose="02020603050405020304" pitchFamily="18" charset="0"/>
              </a:rPr>
              <a:t> Gas monitoring system that supports verification of national and international targets on GHG emission reductions</a:t>
            </a:r>
            <a:r>
              <a:rPr lang="en-US" sz="3600" dirty="0">
                <a:solidFill>
                  <a:schemeClr val="accent1">
                    <a:lumMod val="75000"/>
                  </a:schemeClr>
                </a:solidFill>
                <a:cs typeface="Times New Roman" panose="02020603050405020304" pitchFamily="18" charset="0"/>
              </a:rPr>
              <a:t>. </a:t>
            </a:r>
          </a:p>
          <a:p>
            <a:endParaRPr lang="en-US" sz="3200" i="1" dirty="0">
              <a:solidFill>
                <a:schemeClr val="accent1"/>
              </a:solidFill>
            </a:endParaRPr>
          </a:p>
        </p:txBody>
      </p:sp>
    </p:spTree>
    <p:extLst>
      <p:ext uri="{BB962C8B-B14F-4D97-AF65-F5344CB8AC3E}">
        <p14:creationId xmlns:p14="http://schemas.microsoft.com/office/powerpoint/2010/main" val="834213360"/>
      </p:ext>
    </p:extLst>
  </p:cSld>
  <p:clrMapOvr>
    <a:masterClrMapping/>
  </p:clrMapOvr>
  <mc:AlternateContent xmlns:mc="http://schemas.openxmlformats.org/markup-compatibility/2006" xmlns:p14="http://schemas.microsoft.com/office/powerpoint/2010/main">
    <mc:Choice Requires="p14">
      <p:transition spd="slow" p14:dur="2000" advTm="52970"/>
    </mc:Choice>
    <mc:Fallback xmlns="">
      <p:transition spd="slow" advTm="5297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234440"/>
            <a:ext cx="8686800" cy="5120640"/>
          </a:xfrm>
        </p:spPr>
        <p:txBody>
          <a:bodyPr>
            <a:normAutofit fontScale="92500" lnSpcReduction="10000"/>
          </a:bodyPr>
          <a:lstStyle/>
          <a:p>
            <a:pPr marL="0" indent="0">
              <a:buNone/>
            </a:pPr>
            <a:r>
              <a:rPr lang="en-US" altLang="en-US" dirty="0"/>
              <a:t>Science Measurement Objective 1:</a:t>
            </a:r>
          </a:p>
          <a:p>
            <a:pPr marL="0" indent="0">
              <a:buNone/>
            </a:pPr>
            <a:r>
              <a:rPr lang="en-US" altLang="en-US" b="0" i="1" dirty="0"/>
              <a:t>Provide high precision daily measurements of X</a:t>
            </a:r>
            <a:r>
              <a:rPr lang="en-US" altLang="en-US" b="0" i="1" baseline="-25000" dirty="0"/>
              <a:t>CO2 </a:t>
            </a:r>
            <a:r>
              <a:rPr lang="en-US" altLang="en-US" b="0" i="1" dirty="0"/>
              <a:t>(0.3%), X</a:t>
            </a:r>
            <a:r>
              <a:rPr lang="en-US" altLang="en-US" b="0" i="1" baseline="-25000" dirty="0"/>
              <a:t>CO</a:t>
            </a:r>
            <a:r>
              <a:rPr lang="en-US" altLang="en-US" b="0" i="1" dirty="0"/>
              <a:t> (10% or 12ppb) over sunlit, cloud free terrestrial regions at spatial scales of 5-10 km. Note: X</a:t>
            </a:r>
            <a:r>
              <a:rPr lang="en-US" altLang="en-US" b="0" i="1" baseline="-25000" dirty="0"/>
              <a:t>CO2  </a:t>
            </a:r>
            <a:r>
              <a:rPr lang="en-US" altLang="en-US" b="0" i="1" dirty="0"/>
              <a:t>denotes </a:t>
            </a:r>
            <a:r>
              <a:rPr lang="en-US" b="0" dirty="0">
                <a:solidFill>
                  <a:srgbClr val="000000"/>
                </a:solidFill>
                <a:effectLst/>
                <a:ea typeface="Times New Roman" panose="02020603050405020304" pitchFamily="18" charset="0"/>
              </a:rPr>
              <a:t>column integrated concentration of CO</a:t>
            </a:r>
            <a:r>
              <a:rPr lang="en-US" b="0" baseline="-25000" dirty="0">
                <a:solidFill>
                  <a:srgbClr val="000000"/>
                </a:solidFill>
                <a:effectLst/>
                <a:ea typeface="Times New Roman" panose="02020603050405020304" pitchFamily="18" charset="0"/>
              </a:rPr>
              <a:t>2</a:t>
            </a:r>
            <a:r>
              <a:rPr lang="en-US" b="0" baseline="-25000" dirty="0">
                <a:solidFill>
                  <a:srgbClr val="000000"/>
                </a:solidFill>
                <a:ea typeface="Times New Roman" panose="02020603050405020304" pitchFamily="18" charset="0"/>
              </a:rPr>
              <a:t> </a:t>
            </a:r>
            <a:r>
              <a:rPr lang="en-US" b="0" dirty="0">
                <a:solidFill>
                  <a:srgbClr val="000000"/>
                </a:solidFill>
                <a:effectLst/>
                <a:ea typeface="Times New Roman" panose="02020603050405020304" pitchFamily="18" charset="0"/>
              </a:rPr>
              <a:t>(i.e., dry-air mixing ratios). </a:t>
            </a:r>
            <a:r>
              <a:rPr lang="en-US" b="0" i="1" dirty="0">
                <a:solidFill>
                  <a:srgbClr val="000000"/>
                </a:solidFill>
                <a:effectLst/>
                <a:ea typeface="Times New Roman" panose="02020603050405020304" pitchFamily="18" charset="0"/>
              </a:rPr>
              <a:t>We achieve concentration by measuring both total column CO</a:t>
            </a:r>
            <a:r>
              <a:rPr lang="en-US" b="0" i="1" baseline="-25000" dirty="0">
                <a:solidFill>
                  <a:srgbClr val="000000"/>
                </a:solidFill>
                <a:effectLst/>
                <a:ea typeface="Times New Roman" panose="02020603050405020304" pitchFamily="18" charset="0"/>
              </a:rPr>
              <a:t>2</a:t>
            </a:r>
            <a:r>
              <a:rPr lang="en-US" b="0" i="1" baseline="-25000" dirty="0">
                <a:solidFill>
                  <a:srgbClr val="000000"/>
                </a:solidFill>
                <a:ea typeface="Times New Roman" panose="02020603050405020304" pitchFamily="18" charset="0"/>
              </a:rPr>
              <a:t>  </a:t>
            </a:r>
            <a:r>
              <a:rPr lang="en-US" b="0" i="1" dirty="0">
                <a:solidFill>
                  <a:srgbClr val="000000"/>
                </a:solidFill>
                <a:ea typeface="Times New Roman" panose="02020603050405020304" pitchFamily="18" charset="0"/>
              </a:rPr>
              <a:t>(</a:t>
            </a:r>
            <a:r>
              <a:rPr lang="en-US" b="0" dirty="0">
                <a:solidFill>
                  <a:srgbClr val="000000"/>
                </a:solidFill>
                <a:effectLst/>
                <a:ea typeface="Times New Roman" panose="02020603050405020304" pitchFamily="18" charset="0"/>
              </a:rPr>
              <a:t>at wavelengths 1.61µm, 2.06µm) and CO (at at wavelengths 2.32 µm), </a:t>
            </a:r>
            <a:r>
              <a:rPr lang="en-US" b="0" i="1" dirty="0">
                <a:solidFill>
                  <a:srgbClr val="000000"/>
                </a:solidFill>
                <a:ea typeface="Times New Roman" panose="02020603050405020304" pitchFamily="18" charset="0"/>
              </a:rPr>
              <a:t>and total column O</a:t>
            </a:r>
            <a:r>
              <a:rPr lang="en-US" b="0" i="1" baseline="-25000" dirty="0">
                <a:solidFill>
                  <a:srgbClr val="000000"/>
                </a:solidFill>
                <a:ea typeface="Times New Roman" panose="02020603050405020304" pitchFamily="18" charset="0"/>
              </a:rPr>
              <a:t>2</a:t>
            </a:r>
            <a:r>
              <a:rPr lang="en-US" b="0" i="1" dirty="0">
                <a:solidFill>
                  <a:srgbClr val="000000"/>
                </a:solidFill>
                <a:ea typeface="Times New Roman" panose="02020603050405020304" pitchFamily="18" charset="0"/>
              </a:rPr>
              <a:t> in the </a:t>
            </a:r>
            <a:r>
              <a:rPr lang="en-US" b="0" i="1" dirty="0">
                <a:solidFill>
                  <a:srgbClr val="000000"/>
                </a:solidFill>
                <a:effectLst/>
                <a:ea typeface="Times New Roman" panose="02020603050405020304" pitchFamily="18" charset="0"/>
              </a:rPr>
              <a:t>0.76 </a:t>
            </a:r>
            <a:r>
              <a:rPr lang="en-US" b="0" i="1" dirty="0" err="1">
                <a:solidFill>
                  <a:srgbClr val="000000"/>
                </a:solidFill>
                <a:effectLst/>
                <a:ea typeface="Times New Roman" panose="02020603050405020304" pitchFamily="18" charset="0"/>
              </a:rPr>
              <a:t>μm</a:t>
            </a:r>
            <a:r>
              <a:rPr lang="en-US" b="0" i="1" dirty="0">
                <a:solidFill>
                  <a:srgbClr val="000000"/>
                </a:solidFill>
                <a:effectLst/>
                <a:ea typeface="Times New Roman" panose="02020603050405020304" pitchFamily="18" charset="0"/>
              </a:rPr>
              <a:t> wave-length.</a:t>
            </a:r>
            <a:endParaRPr lang="en-US" altLang="en-US" b="0" dirty="0"/>
          </a:p>
          <a:p>
            <a:pPr marL="0" indent="0">
              <a:buNone/>
            </a:pPr>
            <a:r>
              <a:rPr lang="en-US" altLang="en-US" dirty="0"/>
              <a:t>Science Measurement Objective 2:</a:t>
            </a:r>
          </a:p>
          <a:p>
            <a:pPr marL="0" indent="0">
              <a:buNone/>
            </a:pPr>
            <a:r>
              <a:rPr lang="en-US" altLang="en-US" b="0" i="1" dirty="0"/>
              <a:t>Provide high precision daily measurements of X</a:t>
            </a:r>
            <a:r>
              <a:rPr lang="en-US" altLang="en-US" b="0" i="1" baseline="-25000" dirty="0"/>
              <a:t>CH4</a:t>
            </a:r>
            <a:r>
              <a:rPr lang="en-US" altLang="en-US" b="0" i="1" dirty="0"/>
              <a:t> (0.6%) over sunlit, cloud free terrestrial regions at spatial scales of 5-10 km using observations at </a:t>
            </a:r>
            <a:r>
              <a:rPr lang="en-US" altLang="en-US" b="0" i="1" dirty="0">
                <a:solidFill>
                  <a:srgbClr val="000000"/>
                </a:solidFill>
              </a:rPr>
              <a:t>2.32 </a:t>
            </a:r>
            <a:r>
              <a:rPr lang="en-US" b="0" dirty="0" err="1">
                <a:solidFill>
                  <a:srgbClr val="000000"/>
                </a:solidFill>
                <a:effectLst/>
                <a:ea typeface="Times New Roman" panose="02020603050405020304" pitchFamily="18" charset="0"/>
              </a:rPr>
              <a:t>μm</a:t>
            </a:r>
            <a:r>
              <a:rPr lang="en-US" b="0" dirty="0">
                <a:solidFill>
                  <a:srgbClr val="000000"/>
                </a:solidFill>
                <a:effectLst/>
                <a:ea typeface="Times New Roman" panose="02020603050405020304" pitchFamily="18" charset="0"/>
              </a:rPr>
              <a:t> for methane.</a:t>
            </a:r>
            <a:endParaRPr lang="en-US" dirty="0"/>
          </a:p>
          <a:p>
            <a:pPr marL="0" indent="0">
              <a:buNone/>
            </a:pPr>
            <a:r>
              <a:rPr lang="en-US" altLang="en-US" dirty="0"/>
              <a:t>Application Measurement Objective:</a:t>
            </a:r>
          </a:p>
          <a:p>
            <a:pPr marL="0" indent="0">
              <a:buNone/>
            </a:pPr>
            <a:r>
              <a:rPr lang="en-US" altLang="en-US" b="0" i="1" dirty="0"/>
              <a:t>Study vegetation health (e.g., photosynthesis, stress, yield, </a:t>
            </a:r>
            <a:r>
              <a:rPr lang="en-US" altLang="en-US" b="0" i="1" dirty="0" err="1"/>
              <a:t>etc</a:t>
            </a:r>
            <a:r>
              <a:rPr lang="en-US" altLang="en-US" b="0" i="1" dirty="0"/>
              <a:t>) by measuring daily </a:t>
            </a:r>
            <a:r>
              <a:rPr lang="en-US" b="0" i="1" dirty="0">
                <a:solidFill>
                  <a:srgbClr val="000000"/>
                </a:solidFill>
                <a:effectLst/>
                <a:ea typeface="Times New Roman" panose="02020603050405020304" pitchFamily="18" charset="0"/>
              </a:rPr>
              <a:t>Solar-Induced Fluorescence (SIF). </a:t>
            </a:r>
            <a:r>
              <a:rPr lang="en-US" altLang="en-US" b="0" i="1" dirty="0"/>
              <a:t>Cloud cover is not an issue in the wave-length of interest (</a:t>
            </a:r>
            <a:r>
              <a:rPr lang="en-US" b="0" dirty="0">
                <a:solidFill>
                  <a:srgbClr val="000000"/>
                </a:solidFill>
                <a:effectLst/>
                <a:ea typeface="Times New Roman" panose="02020603050405020304" pitchFamily="18" charset="0"/>
              </a:rPr>
              <a:t>0.76 </a:t>
            </a:r>
            <a:r>
              <a:rPr lang="en-US" b="0" dirty="0" err="1">
                <a:solidFill>
                  <a:srgbClr val="000000"/>
                </a:solidFill>
                <a:effectLst/>
                <a:ea typeface="Times New Roman" panose="02020603050405020304" pitchFamily="18" charset="0"/>
              </a:rPr>
              <a:t>μm</a:t>
            </a:r>
            <a:r>
              <a:rPr lang="en-US" altLang="en-US" b="0" i="1" dirty="0"/>
              <a:t>).</a:t>
            </a:r>
            <a:endParaRPr lang="en-US" b="0" i="1" dirty="0"/>
          </a:p>
          <a:p>
            <a:pPr marL="0" indent="0">
              <a:buNone/>
            </a:pPr>
            <a:endParaRPr lang="en-US" dirty="0"/>
          </a:p>
          <a:p>
            <a:endParaRPr lang="en-US" dirty="0"/>
          </a:p>
          <a:p>
            <a:endParaRPr lang="en-US" dirty="0"/>
          </a:p>
        </p:txBody>
      </p:sp>
      <p:sp>
        <p:nvSpPr>
          <p:cNvPr id="4" name="Title 3">
            <a:extLst>
              <a:ext uri="{FF2B5EF4-FFF2-40B4-BE49-F238E27FC236}">
                <a16:creationId xmlns:a16="http://schemas.microsoft.com/office/drawing/2014/main" id="{FF4A2515-DCE8-4D18-A2E7-3097DB99AE08}"/>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Measurement Objectives</a:t>
            </a:r>
          </a:p>
        </p:txBody>
      </p:sp>
      <p:sp>
        <p:nvSpPr>
          <p:cNvPr id="2" name="TextBox 1">
            <a:extLst>
              <a:ext uri="{FF2B5EF4-FFF2-40B4-BE49-F238E27FC236}">
                <a16:creationId xmlns:a16="http://schemas.microsoft.com/office/drawing/2014/main" id="{B5121B88-4EC6-AB47-AF57-E17C5200E9AA}"/>
              </a:ext>
            </a:extLst>
          </p:cNvPr>
          <p:cNvSpPr txBox="1"/>
          <p:nvPr/>
        </p:nvSpPr>
        <p:spPr>
          <a:xfrm>
            <a:off x="6744929" y="403123"/>
            <a:ext cx="960519" cy="246221"/>
          </a:xfrm>
          <a:prstGeom prst="rect">
            <a:avLst/>
          </a:prstGeom>
          <a:noFill/>
        </p:spPr>
        <p:txBody>
          <a:bodyPr wrap="none" rtlCol="0">
            <a:spAutoFit/>
          </a:bodyPr>
          <a:lstStyle/>
          <a:p>
            <a:r>
              <a:rPr lang="en-US"/>
              <a:t>NO CHANGE</a:t>
            </a:r>
          </a:p>
        </p:txBody>
      </p:sp>
    </p:spTree>
    <p:extLst>
      <p:ext uri="{BB962C8B-B14F-4D97-AF65-F5344CB8AC3E}">
        <p14:creationId xmlns:p14="http://schemas.microsoft.com/office/powerpoint/2010/main" val="3864765522"/>
      </p:ext>
    </p:extLst>
  </p:cSld>
  <p:clrMapOvr>
    <a:masterClrMapping/>
  </p:clrMapOvr>
  <mc:AlternateContent xmlns:mc="http://schemas.openxmlformats.org/markup-compatibility/2006" xmlns:p14="http://schemas.microsoft.com/office/powerpoint/2010/main">
    <mc:Choice Requires="p14">
      <p:transition spd="slow" p14:dur="2000" advTm="94592"/>
    </mc:Choice>
    <mc:Fallback xmlns="">
      <p:transition spd="slow" advTm="9459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19764" y="2406316"/>
            <a:ext cx="8277727" cy="3259373"/>
          </a:xfrm>
          <a:prstGeom prst="rect">
            <a:avLst/>
          </a:prstGeom>
          <a:noFill/>
        </p:spPr>
      </p:pic>
      <p:sp>
        <p:nvSpPr>
          <p:cNvPr id="3" name="TextBox 2"/>
          <p:cNvSpPr txBox="1"/>
          <p:nvPr/>
        </p:nvSpPr>
        <p:spPr>
          <a:xfrm>
            <a:off x="594914" y="1319548"/>
            <a:ext cx="8058197" cy="507831"/>
          </a:xfrm>
          <a:prstGeom prst="rect">
            <a:avLst/>
          </a:prstGeom>
          <a:noFill/>
        </p:spPr>
        <p:txBody>
          <a:bodyPr wrap="square" rtlCol="0">
            <a:spAutoFit/>
          </a:bodyPr>
          <a:lstStyle/>
          <a:p>
            <a:pPr algn="ctr"/>
            <a:r>
              <a:rPr lang="en-US" sz="2700" b="1" i="1" dirty="0">
                <a:solidFill>
                  <a:srgbClr val="FF0000"/>
                </a:solidFill>
              </a:rPr>
              <a:t>Example</a:t>
            </a:r>
            <a:r>
              <a:rPr lang="en-US" sz="2700" b="1" dirty="0">
                <a:solidFill>
                  <a:srgbClr val="FF0000"/>
                </a:solidFill>
              </a:rPr>
              <a:t> GEO slots: 70°E, 110°E, and 90°W</a:t>
            </a:r>
          </a:p>
        </p:txBody>
      </p:sp>
      <p:sp>
        <p:nvSpPr>
          <p:cNvPr id="10" name="TextBox 9">
            <a:extLst>
              <a:ext uri="{FF2B5EF4-FFF2-40B4-BE49-F238E27FC236}">
                <a16:creationId xmlns:a16="http://schemas.microsoft.com/office/drawing/2014/main" id="{D5B899F8-28C4-DE64-F327-3A71B553EB36}"/>
              </a:ext>
            </a:extLst>
          </p:cNvPr>
          <p:cNvSpPr txBox="1"/>
          <p:nvPr/>
        </p:nvSpPr>
        <p:spPr>
          <a:xfrm>
            <a:off x="1495992" y="99653"/>
            <a:ext cx="6349046" cy="707886"/>
          </a:xfrm>
          <a:prstGeom prst="rect">
            <a:avLst/>
          </a:prstGeom>
          <a:noFill/>
        </p:spPr>
        <p:txBody>
          <a:bodyPr wrap="none" rtlCol="0">
            <a:spAutoFit/>
          </a:bodyPr>
          <a:lstStyle/>
          <a:p>
            <a:pPr algn="ctr"/>
            <a:r>
              <a:rPr lang="en-US" sz="4000" b="1" dirty="0">
                <a:latin typeface="Times New Roman" panose="02020603050405020304" pitchFamily="18" charset="0"/>
                <a:cs typeface="Times New Roman" panose="02020603050405020304" pitchFamily="18" charset="0"/>
              </a:rPr>
              <a:t>Important Views from GEO</a:t>
            </a:r>
          </a:p>
        </p:txBody>
      </p:sp>
      <p:sp>
        <p:nvSpPr>
          <p:cNvPr id="11" name="TextBox 10">
            <a:extLst>
              <a:ext uri="{FF2B5EF4-FFF2-40B4-BE49-F238E27FC236}">
                <a16:creationId xmlns:a16="http://schemas.microsoft.com/office/drawing/2014/main" id="{ED2BFC9D-9E0F-1809-6108-FCC7F0B6BAF2}"/>
              </a:ext>
            </a:extLst>
          </p:cNvPr>
          <p:cNvSpPr txBox="1"/>
          <p:nvPr/>
        </p:nvSpPr>
        <p:spPr>
          <a:xfrm>
            <a:off x="1106905" y="5919537"/>
            <a:ext cx="7767588"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GeoCarb</a:t>
            </a:r>
            <a:r>
              <a:rPr lang="en-US" sz="3200" b="1" dirty="0">
                <a:latin typeface="Times New Roman" panose="02020603050405020304" pitchFamily="18" charset="0"/>
                <a:cs typeface="Times New Roman" panose="02020603050405020304" pitchFamily="18" charset="0"/>
              </a:rPr>
              <a:t> is using the 90 degree West Slot</a:t>
            </a:r>
          </a:p>
        </p:txBody>
      </p:sp>
    </p:spTree>
    <p:extLst>
      <p:ext uri="{BB962C8B-B14F-4D97-AF65-F5344CB8AC3E}">
        <p14:creationId xmlns:p14="http://schemas.microsoft.com/office/powerpoint/2010/main" val="180521003"/>
      </p:ext>
    </p:extLst>
  </p:cSld>
  <p:clrMapOvr>
    <a:masterClrMapping/>
  </p:clrMapOvr>
  <mc:AlternateContent xmlns:mc="http://schemas.openxmlformats.org/markup-compatibility/2006" xmlns:p14="http://schemas.microsoft.com/office/powerpoint/2010/main">
    <mc:Choice Requires="p14">
      <p:transition spd="slow" p14:dur="2000" advTm="68042"/>
    </mc:Choice>
    <mc:Fallback xmlns="">
      <p:transition spd="slow" advTm="6804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4B8F-6867-44CE-94E3-B023278647CB}"/>
              </a:ext>
            </a:extLst>
          </p:cNvPr>
          <p:cNvSpPr>
            <a:spLocks noGrp="1"/>
          </p:cNvSpPr>
          <p:nvPr>
            <p:ph type="title"/>
          </p:nvPr>
        </p:nvSpPr>
        <p:spPr>
          <a:xfrm>
            <a:off x="1503692" y="66963"/>
            <a:ext cx="7087718" cy="700088"/>
          </a:xfrm>
        </p:spPr>
        <p:txBody>
          <a:bodyPr/>
          <a:lstStyle/>
          <a:p>
            <a:r>
              <a:rPr lang="en-US"/>
              <a:t>Instrument Configuration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5B3763-6BC7-3C47-BC08-3D96E29C2B61}"/>
                  </a:ext>
                </a:extLst>
              </p:cNvPr>
              <p:cNvSpPr txBox="1"/>
              <p:nvPr/>
            </p:nvSpPr>
            <p:spPr>
              <a:xfrm>
                <a:off x="360762" y="1035980"/>
                <a:ext cx="33637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charset="0"/>
                    <a:ea typeface="ＭＳ Ｐゴシック"/>
                  </a:rPr>
                  <a:t>Single slit, 4-Channel IR Scanning Littrow Spectrometer  </a:t>
                </a:r>
              </a:p>
              <a:p>
                <a:pPr marL="0" marR="0" lvl="0" indent="0" algn="l" defTabSz="914400" rtl="0" eaLnBrk="1" fontAlgn="t"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charset="0"/>
                    <a:ea typeface="ＭＳ Ｐゴシック"/>
                  </a:rPr>
                  <a:t>Bands: 0.76</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1.61</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2.06</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and 2.32</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a:t>
                </a:r>
              </a:p>
            </p:txBody>
          </p:sp>
        </mc:Choice>
        <mc:Fallback xmlns="">
          <p:sp>
            <p:nvSpPr>
              <p:cNvPr id="3" name="TextBox 2">
                <a:extLst>
                  <a:ext uri="{FF2B5EF4-FFF2-40B4-BE49-F238E27FC236}">
                    <a16:creationId xmlns:a16="http://schemas.microsoft.com/office/drawing/2014/main" id="{2E5B3763-6BC7-3C47-BC08-3D96E29C2B61}"/>
                  </a:ext>
                </a:extLst>
              </p:cNvPr>
              <p:cNvSpPr txBox="1">
                <a:spLocks noRot="1" noChangeAspect="1" noMove="1" noResize="1" noEditPoints="1" noAdjustHandles="1" noChangeArrowheads="1" noChangeShapeType="1" noTextEdit="1"/>
              </p:cNvSpPr>
              <p:nvPr/>
            </p:nvSpPr>
            <p:spPr>
              <a:xfrm>
                <a:off x="360762" y="1035980"/>
                <a:ext cx="3363704" cy="1077218"/>
              </a:xfrm>
              <a:prstGeom prst="rect">
                <a:avLst/>
              </a:prstGeom>
              <a:blipFill>
                <a:blip r:embed="rId5"/>
                <a:stretch>
                  <a:fillRect l="-1128" t="-1163" b="-5814"/>
                </a:stretch>
              </a:blipFill>
            </p:spPr>
            <p:txBody>
              <a:bodyPr/>
              <a:lstStyle/>
              <a:p>
                <a:r>
                  <a:rPr lang="en-US">
                    <a:noFill/>
                  </a:rPr>
                  <a:t> </a:t>
                </a:r>
              </a:p>
            </p:txBody>
          </p:sp>
        </mc:Fallback>
      </mc:AlternateContent>
      <p:pic>
        <p:nvPicPr>
          <p:cNvPr id="60" name="Picture 59" descr="image002">
            <a:extLst>
              <a:ext uri="{FF2B5EF4-FFF2-40B4-BE49-F238E27FC236}">
                <a16:creationId xmlns:a16="http://schemas.microsoft.com/office/drawing/2014/main" id="{82568ECE-5405-434C-B134-E5D29D9C48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522" y="1437035"/>
            <a:ext cx="4129075" cy="227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a:extLst>
              <a:ext uri="{FF2B5EF4-FFF2-40B4-BE49-F238E27FC236}">
                <a16:creationId xmlns:a16="http://schemas.microsoft.com/office/drawing/2014/main" id="{E2EBB5D4-7A21-4F5A-B477-E8959411F2C6}"/>
              </a:ext>
            </a:extLst>
          </p:cNvPr>
          <p:cNvCxnSpPr>
            <a:cxnSpLocks/>
          </p:cNvCxnSpPr>
          <p:nvPr/>
        </p:nvCxnSpPr>
        <p:spPr>
          <a:xfrm flipH="1">
            <a:off x="6049357" y="1250092"/>
            <a:ext cx="274929" cy="321160"/>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sp>
        <p:nvSpPr>
          <p:cNvPr id="62" name="TextBox 8">
            <a:extLst>
              <a:ext uri="{FF2B5EF4-FFF2-40B4-BE49-F238E27FC236}">
                <a16:creationId xmlns:a16="http://schemas.microsoft.com/office/drawing/2014/main" id="{07468A75-D0E8-42F4-8674-8CDA036C1CC9}"/>
              </a:ext>
            </a:extLst>
          </p:cNvPr>
          <p:cNvSpPr txBox="1"/>
          <p:nvPr/>
        </p:nvSpPr>
        <p:spPr>
          <a:xfrm>
            <a:off x="6298891" y="1105527"/>
            <a:ext cx="116126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Entrance Baffle &amp; Door Assy</a:t>
            </a:r>
          </a:p>
        </p:txBody>
      </p:sp>
      <p:cxnSp>
        <p:nvCxnSpPr>
          <p:cNvPr id="71" name="Straight Arrow Connector 70">
            <a:extLst>
              <a:ext uri="{FF2B5EF4-FFF2-40B4-BE49-F238E27FC236}">
                <a16:creationId xmlns:a16="http://schemas.microsoft.com/office/drawing/2014/main" id="{4139F607-AA0B-4B0F-9D95-5589B6F6FAAA}"/>
              </a:ext>
            </a:extLst>
          </p:cNvPr>
          <p:cNvCxnSpPr>
            <a:cxnSpLocks/>
          </p:cNvCxnSpPr>
          <p:nvPr/>
        </p:nvCxnSpPr>
        <p:spPr>
          <a:xfrm flipH="1" flipV="1">
            <a:off x="6154031" y="3170739"/>
            <a:ext cx="562644" cy="753536"/>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74" name="TextBox 13">
            <a:extLst>
              <a:ext uri="{FF2B5EF4-FFF2-40B4-BE49-F238E27FC236}">
                <a16:creationId xmlns:a16="http://schemas.microsoft.com/office/drawing/2014/main" id="{9A60E38D-A729-4DBD-B673-81CA17951626}"/>
              </a:ext>
            </a:extLst>
          </p:cNvPr>
          <p:cNvSpPr txBox="1"/>
          <p:nvPr/>
        </p:nvSpPr>
        <p:spPr>
          <a:xfrm>
            <a:off x="6367381" y="3906686"/>
            <a:ext cx="2655594" cy="120032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Nadir Panel Mounted Components</a:t>
            </a:r>
          </a:p>
          <a:p>
            <a:pPr marL="171450" indent="-171450" fontAlgn="auto">
              <a:spcBef>
                <a:spcPts val="0"/>
              </a:spcBef>
              <a:spcAft>
                <a:spcPts val="0"/>
              </a:spcAft>
              <a:buFontTx/>
              <a:buChar char="-"/>
            </a:pPr>
            <a:r>
              <a:rPr lang="en-US" sz="1200" b="1">
                <a:solidFill>
                  <a:prstClr val="black"/>
                </a:solidFill>
                <a:latin typeface="Calibri" panose="020F0502020204030204"/>
                <a:ea typeface="+mn-ea"/>
                <a:cs typeface="+mn-cs"/>
              </a:rPr>
              <a:t>GeoCarb Electronics Box (GEB)</a:t>
            </a:r>
          </a:p>
          <a:p>
            <a:pPr marL="171450" indent="-171450" fontAlgn="auto">
              <a:spcBef>
                <a:spcPts val="0"/>
              </a:spcBef>
              <a:spcAft>
                <a:spcPts val="0"/>
              </a:spcAft>
              <a:buFontTx/>
              <a:buChar char="-"/>
            </a:pPr>
            <a:r>
              <a:rPr lang="en-US" sz="1200" b="1">
                <a:solidFill>
                  <a:prstClr val="black"/>
                </a:solidFill>
                <a:latin typeface="Calibri" panose="020F0502020204030204"/>
                <a:ea typeface="+mn-ea"/>
                <a:cs typeface="+mn-cs"/>
              </a:rPr>
              <a:t>Focal Plane Electronics Box (FPE)</a:t>
            </a:r>
          </a:p>
          <a:p>
            <a:pPr marL="171450" indent="-171450" fontAlgn="auto">
              <a:spcBef>
                <a:spcPts val="0"/>
              </a:spcBef>
              <a:spcAft>
                <a:spcPts val="0"/>
              </a:spcAft>
              <a:buFontTx/>
              <a:buChar char="-"/>
            </a:pPr>
            <a:r>
              <a:rPr lang="en-US" sz="1200" b="1">
                <a:latin typeface="Calibri" panose="020F0502020204030204"/>
                <a:ea typeface="+mn-ea"/>
                <a:cs typeface="+mn-cs"/>
              </a:rPr>
              <a:t>Star Tracker Electronics Unit (STEU)</a:t>
            </a:r>
          </a:p>
          <a:p>
            <a:pPr marL="171450" indent="-171450" fontAlgn="auto">
              <a:spcBef>
                <a:spcPts val="0"/>
              </a:spcBef>
              <a:spcAft>
                <a:spcPts val="0"/>
              </a:spcAft>
              <a:buFontTx/>
              <a:buChar char="-"/>
            </a:pPr>
            <a:r>
              <a:rPr lang="en-US" sz="1200" b="1">
                <a:latin typeface="Calibri" panose="020F0502020204030204"/>
                <a:ea typeface="+mn-ea"/>
                <a:cs typeface="+mn-cs"/>
              </a:rPr>
              <a:t>Decoder Electronics Box (DEB)</a:t>
            </a:r>
          </a:p>
          <a:p>
            <a:pPr marL="171450" indent="-171450" fontAlgn="auto">
              <a:spcBef>
                <a:spcPts val="0"/>
              </a:spcBef>
              <a:spcAft>
                <a:spcPts val="0"/>
              </a:spcAft>
              <a:buFontTx/>
              <a:buChar char="-"/>
            </a:pPr>
            <a:r>
              <a:rPr lang="en-US" sz="1200" b="1">
                <a:latin typeface="Calibri" panose="020F0502020204030204"/>
                <a:ea typeface="+mn-ea"/>
                <a:cs typeface="+mn-cs"/>
              </a:rPr>
              <a:t>Cryocooler Electronics (CCE)</a:t>
            </a:r>
          </a:p>
        </p:txBody>
      </p:sp>
      <p:sp>
        <p:nvSpPr>
          <p:cNvPr id="75" name="TextBox 18">
            <a:extLst>
              <a:ext uri="{FF2B5EF4-FFF2-40B4-BE49-F238E27FC236}">
                <a16:creationId xmlns:a16="http://schemas.microsoft.com/office/drawing/2014/main" id="{CE982E88-BE46-4FD4-B961-6788BF857CED}"/>
              </a:ext>
            </a:extLst>
          </p:cNvPr>
          <p:cNvSpPr txBox="1"/>
          <p:nvPr/>
        </p:nvSpPr>
        <p:spPr>
          <a:xfrm>
            <a:off x="3219104" y="1638739"/>
            <a:ext cx="1694831" cy="556178"/>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latin typeface="Calibri" panose="020F0502020204030204"/>
                <a:ea typeface="+mn-ea"/>
                <a:cs typeface="+mn-cs"/>
              </a:rPr>
              <a:t>Cryocooler Thermomechanical Unit (TMU)</a:t>
            </a:r>
          </a:p>
        </p:txBody>
      </p:sp>
      <p:sp>
        <p:nvSpPr>
          <p:cNvPr id="76" name="TextBox 20">
            <a:extLst>
              <a:ext uri="{FF2B5EF4-FFF2-40B4-BE49-F238E27FC236}">
                <a16:creationId xmlns:a16="http://schemas.microsoft.com/office/drawing/2014/main" id="{1BA81396-84F8-4554-9C47-313EA1F876BC}"/>
              </a:ext>
            </a:extLst>
          </p:cNvPr>
          <p:cNvSpPr txBox="1"/>
          <p:nvPr/>
        </p:nvSpPr>
        <p:spPr>
          <a:xfrm>
            <a:off x="7406730" y="3268560"/>
            <a:ext cx="1062249"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Spectrograph</a:t>
            </a:r>
          </a:p>
        </p:txBody>
      </p:sp>
      <p:sp>
        <p:nvSpPr>
          <p:cNvPr id="77" name="TextBox 22">
            <a:extLst>
              <a:ext uri="{FF2B5EF4-FFF2-40B4-BE49-F238E27FC236}">
                <a16:creationId xmlns:a16="http://schemas.microsoft.com/office/drawing/2014/main" id="{F4654A55-F3AC-4563-8070-5221142A34F6}"/>
              </a:ext>
            </a:extLst>
          </p:cNvPr>
          <p:cNvSpPr txBox="1"/>
          <p:nvPr/>
        </p:nvSpPr>
        <p:spPr>
          <a:xfrm>
            <a:off x="6452857" y="3538133"/>
            <a:ext cx="167615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spcBef>
                <a:spcPts val="0"/>
              </a:spcBef>
              <a:spcAft>
                <a:spcPts val="0"/>
              </a:spcAft>
            </a:pPr>
            <a:r>
              <a:rPr lang="en-US" sz="1200" b="1">
                <a:solidFill>
                  <a:prstClr val="black"/>
                </a:solidFill>
                <a:latin typeface="Calibri" panose="020F0502020204030204"/>
                <a:ea typeface="+mn-ea"/>
                <a:cs typeface="+mn-cs"/>
              </a:rPr>
              <a:t>S/C Nadir Panel </a:t>
            </a:r>
          </a:p>
        </p:txBody>
      </p:sp>
      <p:sp>
        <p:nvSpPr>
          <p:cNvPr id="78" name="TextBox 24">
            <a:extLst>
              <a:ext uri="{FF2B5EF4-FFF2-40B4-BE49-F238E27FC236}">
                <a16:creationId xmlns:a16="http://schemas.microsoft.com/office/drawing/2014/main" id="{36138D7D-5B15-4A9A-B6BC-EA627E7FFFFF}"/>
              </a:ext>
            </a:extLst>
          </p:cNvPr>
          <p:cNvSpPr txBox="1"/>
          <p:nvPr/>
        </p:nvSpPr>
        <p:spPr>
          <a:xfrm>
            <a:off x="7647858" y="1162244"/>
            <a:ext cx="78729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South</a:t>
            </a:r>
          </a:p>
          <a:p>
            <a:pPr fontAlgn="auto">
              <a:lnSpc>
                <a:spcPts val="1200"/>
              </a:lnSpc>
              <a:spcBef>
                <a:spcPts val="0"/>
              </a:spcBef>
              <a:spcAft>
                <a:spcPts val="0"/>
              </a:spcAft>
            </a:pPr>
            <a:r>
              <a:rPr lang="en-US" sz="1200" b="1">
                <a:solidFill>
                  <a:prstClr val="black"/>
                </a:solidFill>
                <a:latin typeface="Calibri" panose="020F0502020204030204"/>
                <a:ea typeface="+mn-ea"/>
                <a:cs typeface="+mn-cs"/>
              </a:rPr>
              <a:t>Radiator</a:t>
            </a:r>
          </a:p>
        </p:txBody>
      </p:sp>
      <p:cxnSp>
        <p:nvCxnSpPr>
          <p:cNvPr id="79" name="Straight Arrow Connector 78">
            <a:extLst>
              <a:ext uri="{FF2B5EF4-FFF2-40B4-BE49-F238E27FC236}">
                <a16:creationId xmlns:a16="http://schemas.microsoft.com/office/drawing/2014/main" id="{038B3069-B62D-4F95-82E1-4EAA16BF3698}"/>
              </a:ext>
            </a:extLst>
          </p:cNvPr>
          <p:cNvCxnSpPr>
            <a:cxnSpLocks/>
          </p:cNvCxnSpPr>
          <p:nvPr/>
        </p:nvCxnSpPr>
        <p:spPr>
          <a:xfrm>
            <a:off x="5203668" y="1288580"/>
            <a:ext cx="889303" cy="745431"/>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80" name="TextBox 27">
            <a:extLst>
              <a:ext uri="{FF2B5EF4-FFF2-40B4-BE49-F238E27FC236}">
                <a16:creationId xmlns:a16="http://schemas.microsoft.com/office/drawing/2014/main" id="{8A21F169-6836-4F15-9742-B02BAD25AC40}"/>
              </a:ext>
            </a:extLst>
          </p:cNvPr>
          <p:cNvSpPr txBox="1"/>
          <p:nvPr/>
        </p:nvSpPr>
        <p:spPr>
          <a:xfrm>
            <a:off x="4014168" y="3563598"/>
            <a:ext cx="1018833"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North</a:t>
            </a:r>
          </a:p>
          <a:p>
            <a:pPr algn="r" fontAlgn="auto">
              <a:lnSpc>
                <a:spcPts val="1200"/>
              </a:lnSpc>
              <a:spcBef>
                <a:spcPts val="0"/>
              </a:spcBef>
              <a:spcAft>
                <a:spcPts val="0"/>
              </a:spcAft>
            </a:pPr>
            <a:r>
              <a:rPr lang="en-US" sz="1200" b="1">
                <a:solidFill>
                  <a:prstClr val="black"/>
                </a:solidFill>
                <a:latin typeface="Calibri" panose="020F0502020204030204"/>
                <a:ea typeface="+mn-ea"/>
                <a:cs typeface="+mn-cs"/>
              </a:rPr>
              <a:t>Radiator</a:t>
            </a:r>
          </a:p>
        </p:txBody>
      </p:sp>
      <p:cxnSp>
        <p:nvCxnSpPr>
          <p:cNvPr id="81" name="Straight Arrow Connector 80">
            <a:extLst>
              <a:ext uri="{FF2B5EF4-FFF2-40B4-BE49-F238E27FC236}">
                <a16:creationId xmlns:a16="http://schemas.microsoft.com/office/drawing/2014/main" id="{45D7480F-994A-4D44-8ADD-A478A584FF94}"/>
              </a:ext>
            </a:extLst>
          </p:cNvPr>
          <p:cNvCxnSpPr>
            <a:cxnSpLocks/>
          </p:cNvCxnSpPr>
          <p:nvPr/>
        </p:nvCxnSpPr>
        <p:spPr>
          <a:xfrm flipH="1" flipV="1">
            <a:off x="6740349" y="3267663"/>
            <a:ext cx="247257" cy="336990"/>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grpSp>
        <p:nvGrpSpPr>
          <p:cNvPr id="82" name="Group 81">
            <a:extLst>
              <a:ext uri="{FF2B5EF4-FFF2-40B4-BE49-F238E27FC236}">
                <a16:creationId xmlns:a16="http://schemas.microsoft.com/office/drawing/2014/main" id="{AD2E6DD1-D8D9-4159-A2A8-A2BCA1C4717D}"/>
              </a:ext>
            </a:extLst>
          </p:cNvPr>
          <p:cNvGrpSpPr/>
          <p:nvPr/>
        </p:nvGrpSpPr>
        <p:grpSpPr>
          <a:xfrm>
            <a:off x="4581094" y="4012122"/>
            <a:ext cx="1241876" cy="877360"/>
            <a:chOff x="7768825" y="5393582"/>
            <a:chExt cx="1241876" cy="877360"/>
          </a:xfrm>
        </p:grpSpPr>
        <p:cxnSp>
          <p:nvCxnSpPr>
            <p:cNvPr id="88" name="Straight Arrow Connector 87">
              <a:extLst>
                <a:ext uri="{FF2B5EF4-FFF2-40B4-BE49-F238E27FC236}">
                  <a16:creationId xmlns:a16="http://schemas.microsoft.com/office/drawing/2014/main" id="{ED17B66D-2467-40F9-8146-1BB90BE74450}"/>
                </a:ext>
              </a:extLst>
            </p:cNvPr>
            <p:cNvCxnSpPr>
              <a:cxnSpLocks/>
            </p:cNvCxnSpPr>
            <p:nvPr/>
          </p:nvCxnSpPr>
          <p:spPr>
            <a:xfrm flipH="1" flipV="1">
              <a:off x="8229865" y="5631204"/>
              <a:ext cx="2490" cy="321172"/>
            </a:xfrm>
            <a:prstGeom prst="straightConnector1">
              <a:avLst/>
            </a:prstGeom>
            <a:noFill/>
            <a:ln w="9525" cap="flat" cmpd="sng" algn="ctr">
              <a:solidFill>
                <a:sysClr val="windowText" lastClr="000000"/>
              </a:solidFill>
              <a:prstDash val="solid"/>
              <a:miter lim="800000"/>
              <a:headEnd type="none" w="sm" len="med"/>
              <a:tailEnd type="triangle" w="sm" len="med"/>
            </a:ln>
            <a:effectLst/>
          </p:spPr>
        </p:cxnSp>
        <p:sp>
          <p:nvSpPr>
            <p:cNvPr id="89" name="TextBox 6">
              <a:extLst>
                <a:ext uri="{FF2B5EF4-FFF2-40B4-BE49-F238E27FC236}">
                  <a16:creationId xmlns:a16="http://schemas.microsoft.com/office/drawing/2014/main" id="{3AEA453E-2B3C-4205-9D5E-A66462769560}"/>
                </a:ext>
              </a:extLst>
            </p:cNvPr>
            <p:cNvSpPr txBox="1"/>
            <p:nvPr/>
          </p:nvSpPr>
          <p:spPr>
            <a:xfrm>
              <a:off x="8079454" y="5393582"/>
              <a:ext cx="928216"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r>
                <a:rPr lang="en-US" sz="1200" b="1"/>
                <a:t>+Z (nadir)</a:t>
              </a:r>
            </a:p>
          </p:txBody>
        </p:sp>
        <p:cxnSp>
          <p:nvCxnSpPr>
            <p:cNvPr id="90" name="Straight Arrow Connector 89">
              <a:extLst>
                <a:ext uri="{FF2B5EF4-FFF2-40B4-BE49-F238E27FC236}">
                  <a16:creationId xmlns:a16="http://schemas.microsoft.com/office/drawing/2014/main" id="{112DE9B0-D964-4DA9-8272-8A47C769A038}"/>
                </a:ext>
              </a:extLst>
            </p:cNvPr>
            <p:cNvCxnSpPr>
              <a:cxnSpLocks/>
            </p:cNvCxnSpPr>
            <p:nvPr/>
          </p:nvCxnSpPr>
          <p:spPr>
            <a:xfrm>
              <a:off x="8022149" y="5854064"/>
              <a:ext cx="409513" cy="194556"/>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cxnSp>
          <p:nvCxnSpPr>
            <p:cNvPr id="91" name="Straight Arrow Connector 90">
              <a:extLst>
                <a:ext uri="{FF2B5EF4-FFF2-40B4-BE49-F238E27FC236}">
                  <a16:creationId xmlns:a16="http://schemas.microsoft.com/office/drawing/2014/main" id="{E008D263-130B-4CBA-BE84-8FFE6160A728}"/>
                </a:ext>
              </a:extLst>
            </p:cNvPr>
            <p:cNvCxnSpPr>
              <a:cxnSpLocks/>
            </p:cNvCxnSpPr>
            <p:nvPr/>
          </p:nvCxnSpPr>
          <p:spPr>
            <a:xfrm flipV="1">
              <a:off x="8017385" y="5895044"/>
              <a:ext cx="443591" cy="113973"/>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sp>
          <p:nvSpPr>
            <p:cNvPr id="92" name="TextBox 9">
              <a:extLst>
                <a:ext uri="{FF2B5EF4-FFF2-40B4-BE49-F238E27FC236}">
                  <a16:creationId xmlns:a16="http://schemas.microsoft.com/office/drawing/2014/main" id="{194A645D-5C45-4879-AFB4-A5EF8C52A3DE}"/>
                </a:ext>
              </a:extLst>
            </p:cNvPr>
            <p:cNvSpPr txBox="1"/>
            <p:nvPr/>
          </p:nvSpPr>
          <p:spPr>
            <a:xfrm>
              <a:off x="8293236" y="5736550"/>
              <a:ext cx="717465"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S (+Y)</a:t>
              </a:r>
            </a:p>
          </p:txBody>
        </p:sp>
        <p:sp>
          <p:nvSpPr>
            <p:cNvPr id="93" name="TextBox 9">
              <a:extLst>
                <a:ext uri="{FF2B5EF4-FFF2-40B4-BE49-F238E27FC236}">
                  <a16:creationId xmlns:a16="http://schemas.microsoft.com/office/drawing/2014/main" id="{63325ED4-5D0B-458A-9C8C-90AE3992AED1}"/>
                </a:ext>
              </a:extLst>
            </p:cNvPr>
            <p:cNvSpPr txBox="1"/>
            <p:nvPr/>
          </p:nvSpPr>
          <p:spPr>
            <a:xfrm>
              <a:off x="7890313" y="5993943"/>
              <a:ext cx="108269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E (+X)</a:t>
              </a:r>
            </a:p>
          </p:txBody>
        </p:sp>
        <p:sp>
          <p:nvSpPr>
            <p:cNvPr id="94" name="TextBox 9">
              <a:extLst>
                <a:ext uri="{FF2B5EF4-FFF2-40B4-BE49-F238E27FC236}">
                  <a16:creationId xmlns:a16="http://schemas.microsoft.com/office/drawing/2014/main" id="{5B6D94DA-42A4-4EF9-84D6-A1EEDE95A0DE}"/>
                </a:ext>
              </a:extLst>
            </p:cNvPr>
            <p:cNvSpPr txBox="1"/>
            <p:nvPr/>
          </p:nvSpPr>
          <p:spPr>
            <a:xfrm>
              <a:off x="7768825" y="5659720"/>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W</a:t>
              </a:r>
            </a:p>
          </p:txBody>
        </p:sp>
        <p:sp>
          <p:nvSpPr>
            <p:cNvPr id="95" name="TextBox 9">
              <a:extLst>
                <a:ext uri="{FF2B5EF4-FFF2-40B4-BE49-F238E27FC236}">
                  <a16:creationId xmlns:a16="http://schemas.microsoft.com/office/drawing/2014/main" id="{12203330-E675-4EFF-80D7-7FB5DCDF0DCE}"/>
                </a:ext>
              </a:extLst>
            </p:cNvPr>
            <p:cNvSpPr txBox="1"/>
            <p:nvPr/>
          </p:nvSpPr>
          <p:spPr>
            <a:xfrm>
              <a:off x="7781683" y="5879458"/>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N</a:t>
              </a:r>
            </a:p>
          </p:txBody>
        </p:sp>
      </p:grpSp>
      <p:cxnSp>
        <p:nvCxnSpPr>
          <p:cNvPr id="83" name="Straight Arrow Connector 82">
            <a:extLst>
              <a:ext uri="{FF2B5EF4-FFF2-40B4-BE49-F238E27FC236}">
                <a16:creationId xmlns:a16="http://schemas.microsoft.com/office/drawing/2014/main" id="{91E506D3-8972-4763-B8FC-5CCA7F214C69}"/>
              </a:ext>
            </a:extLst>
          </p:cNvPr>
          <p:cNvCxnSpPr>
            <a:cxnSpLocks/>
          </p:cNvCxnSpPr>
          <p:nvPr/>
        </p:nvCxnSpPr>
        <p:spPr>
          <a:xfrm flipH="1">
            <a:off x="7428706" y="1306672"/>
            <a:ext cx="258396" cy="340596"/>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4" name="Straight Arrow Connector 83">
            <a:extLst>
              <a:ext uri="{FF2B5EF4-FFF2-40B4-BE49-F238E27FC236}">
                <a16:creationId xmlns:a16="http://schemas.microsoft.com/office/drawing/2014/main" id="{C8BA3132-BA7B-4088-9AF4-C4DF4296E6FA}"/>
              </a:ext>
            </a:extLst>
          </p:cNvPr>
          <p:cNvCxnSpPr>
            <a:cxnSpLocks/>
          </p:cNvCxnSpPr>
          <p:nvPr/>
        </p:nvCxnSpPr>
        <p:spPr>
          <a:xfrm>
            <a:off x="4864966" y="1759744"/>
            <a:ext cx="985198" cy="846337"/>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5" name="Straight Arrow Connector 84">
            <a:extLst>
              <a:ext uri="{FF2B5EF4-FFF2-40B4-BE49-F238E27FC236}">
                <a16:creationId xmlns:a16="http://schemas.microsoft.com/office/drawing/2014/main" id="{666AB37F-8DD7-48AA-AC4A-2EA2B250E655}"/>
              </a:ext>
            </a:extLst>
          </p:cNvPr>
          <p:cNvCxnSpPr>
            <a:cxnSpLocks/>
          </p:cNvCxnSpPr>
          <p:nvPr/>
        </p:nvCxnSpPr>
        <p:spPr>
          <a:xfrm flipV="1">
            <a:off x="4973415" y="3253403"/>
            <a:ext cx="305097" cy="378428"/>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6" name="Straight Arrow Connector 85">
            <a:extLst>
              <a:ext uri="{FF2B5EF4-FFF2-40B4-BE49-F238E27FC236}">
                <a16:creationId xmlns:a16="http://schemas.microsoft.com/office/drawing/2014/main" id="{25D93941-97EF-4A84-8E2C-8D1E51180648}"/>
              </a:ext>
            </a:extLst>
          </p:cNvPr>
          <p:cNvCxnSpPr>
            <a:cxnSpLocks/>
          </p:cNvCxnSpPr>
          <p:nvPr/>
        </p:nvCxnSpPr>
        <p:spPr>
          <a:xfrm flipH="1" flipV="1">
            <a:off x="6582572" y="2700550"/>
            <a:ext cx="877586" cy="650083"/>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87" name="TextBox 123">
            <a:extLst>
              <a:ext uri="{FF2B5EF4-FFF2-40B4-BE49-F238E27FC236}">
                <a16:creationId xmlns:a16="http://schemas.microsoft.com/office/drawing/2014/main" id="{B1BB6DA3-5717-470D-935C-AB0596D1F135}"/>
              </a:ext>
            </a:extLst>
          </p:cNvPr>
          <p:cNvSpPr txBox="1"/>
          <p:nvPr/>
        </p:nvSpPr>
        <p:spPr>
          <a:xfrm>
            <a:off x="3931575" y="1163441"/>
            <a:ext cx="1323031"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latin typeface="Calibri" panose="020F0502020204030204"/>
                <a:ea typeface="+mn-ea"/>
                <a:cs typeface="+mn-cs"/>
              </a:rPr>
              <a:t>Star Tracker</a:t>
            </a:r>
          </a:p>
          <a:p>
            <a:pPr algn="r" fontAlgn="auto">
              <a:lnSpc>
                <a:spcPts val="1200"/>
              </a:lnSpc>
              <a:spcBef>
                <a:spcPts val="0"/>
              </a:spcBef>
              <a:spcAft>
                <a:spcPts val="0"/>
              </a:spcAft>
            </a:pPr>
            <a:r>
              <a:rPr lang="en-US" sz="1200" b="1">
                <a:latin typeface="Calibri" panose="020F0502020204030204"/>
                <a:ea typeface="+mn-ea"/>
                <a:cs typeface="+mn-cs"/>
              </a:rPr>
              <a:t>Optical Heads</a:t>
            </a:r>
          </a:p>
        </p:txBody>
      </p:sp>
      <p:grpSp>
        <p:nvGrpSpPr>
          <p:cNvPr id="4" name="Group 3">
            <a:extLst>
              <a:ext uri="{FF2B5EF4-FFF2-40B4-BE49-F238E27FC236}">
                <a16:creationId xmlns:a16="http://schemas.microsoft.com/office/drawing/2014/main" id="{F1742C51-E1CB-467A-84C2-C20A374BFB5B}"/>
              </a:ext>
            </a:extLst>
          </p:cNvPr>
          <p:cNvGrpSpPr/>
          <p:nvPr/>
        </p:nvGrpSpPr>
        <p:grpSpPr>
          <a:xfrm>
            <a:off x="89607" y="2378391"/>
            <a:ext cx="5175066" cy="4377075"/>
            <a:chOff x="62713" y="2512861"/>
            <a:chExt cx="5175066" cy="4377075"/>
          </a:xfrm>
        </p:grpSpPr>
        <p:pic>
          <p:nvPicPr>
            <p:cNvPr id="97" name="Picture 96" descr="image003">
              <a:extLst>
                <a:ext uri="{FF2B5EF4-FFF2-40B4-BE49-F238E27FC236}">
                  <a16:creationId xmlns:a16="http://schemas.microsoft.com/office/drawing/2014/main" id="{F6A83BD2-142A-43DC-ABD3-2A27DC56CD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548" y="2687051"/>
              <a:ext cx="3383336" cy="392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97">
              <a:extLst>
                <a:ext uri="{FF2B5EF4-FFF2-40B4-BE49-F238E27FC236}">
                  <a16:creationId xmlns:a16="http://schemas.microsoft.com/office/drawing/2014/main" id="{0C4369BC-F6BB-4A44-8208-0B47E3475E9B}"/>
                </a:ext>
              </a:extLst>
            </p:cNvPr>
            <p:cNvGrpSpPr/>
            <p:nvPr/>
          </p:nvGrpSpPr>
          <p:grpSpPr>
            <a:xfrm>
              <a:off x="3866154" y="5933155"/>
              <a:ext cx="1371625" cy="807696"/>
              <a:chOff x="2594903" y="1076756"/>
              <a:chExt cx="1371625" cy="807696"/>
            </a:xfrm>
          </p:grpSpPr>
          <p:cxnSp>
            <p:nvCxnSpPr>
              <p:cNvPr id="116" name="Straight Arrow Connector 115">
                <a:extLst>
                  <a:ext uri="{FF2B5EF4-FFF2-40B4-BE49-F238E27FC236}">
                    <a16:creationId xmlns:a16="http://schemas.microsoft.com/office/drawing/2014/main" id="{04FB60F3-026B-476F-8F72-955299B4D426}"/>
                  </a:ext>
                </a:extLst>
              </p:cNvPr>
              <p:cNvCxnSpPr>
                <a:cxnSpLocks/>
              </p:cNvCxnSpPr>
              <p:nvPr/>
            </p:nvCxnSpPr>
            <p:spPr>
              <a:xfrm flipV="1">
                <a:off x="3084398" y="1346968"/>
                <a:ext cx="2959" cy="293730"/>
              </a:xfrm>
              <a:prstGeom prst="straightConnector1">
                <a:avLst/>
              </a:prstGeom>
              <a:noFill/>
              <a:ln w="9525" cap="flat" cmpd="sng" algn="ctr">
                <a:solidFill>
                  <a:sysClr val="windowText" lastClr="000000"/>
                </a:solidFill>
                <a:prstDash val="solid"/>
                <a:miter lim="800000"/>
                <a:headEnd type="triangle" w="sm" len="med"/>
                <a:tailEnd type="none" w="sm" len="med"/>
              </a:ln>
              <a:effectLst/>
            </p:spPr>
          </p:cxnSp>
          <p:sp>
            <p:nvSpPr>
              <p:cNvPr id="118" name="TextBox 6">
                <a:extLst>
                  <a:ext uri="{FF2B5EF4-FFF2-40B4-BE49-F238E27FC236}">
                    <a16:creationId xmlns:a16="http://schemas.microsoft.com/office/drawing/2014/main" id="{B28C5AAF-17FA-4570-A8DB-B2428F7C4839}"/>
                  </a:ext>
                </a:extLst>
              </p:cNvPr>
              <p:cNvSpPr txBox="1"/>
              <p:nvPr/>
            </p:nvSpPr>
            <p:spPr>
              <a:xfrm>
                <a:off x="2903150" y="1607453"/>
                <a:ext cx="1063378"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r>
                  <a:rPr lang="en-US" sz="1200" b="1"/>
                  <a:t>+Z (nadir)</a:t>
                </a:r>
              </a:p>
            </p:txBody>
          </p:sp>
          <p:cxnSp>
            <p:nvCxnSpPr>
              <p:cNvPr id="119" name="Straight Arrow Connector 118">
                <a:extLst>
                  <a:ext uri="{FF2B5EF4-FFF2-40B4-BE49-F238E27FC236}">
                    <a16:creationId xmlns:a16="http://schemas.microsoft.com/office/drawing/2014/main" id="{FFA214AF-6D52-4563-BA9E-11A8D190E131}"/>
                  </a:ext>
                </a:extLst>
              </p:cNvPr>
              <p:cNvCxnSpPr>
                <a:cxnSpLocks noChangeAspect="1"/>
              </p:cNvCxnSpPr>
              <p:nvPr/>
            </p:nvCxnSpPr>
            <p:spPr>
              <a:xfrm>
                <a:off x="2822776" y="1287373"/>
                <a:ext cx="529162" cy="130190"/>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cxnSp>
            <p:nvCxnSpPr>
              <p:cNvPr id="120" name="Straight Arrow Connector 119">
                <a:extLst>
                  <a:ext uri="{FF2B5EF4-FFF2-40B4-BE49-F238E27FC236}">
                    <a16:creationId xmlns:a16="http://schemas.microsoft.com/office/drawing/2014/main" id="{7794D7BC-6ADE-41F9-BE4D-84CE212B83ED}"/>
                  </a:ext>
                </a:extLst>
              </p:cNvPr>
              <p:cNvCxnSpPr>
                <a:cxnSpLocks noChangeAspect="1"/>
              </p:cNvCxnSpPr>
              <p:nvPr/>
            </p:nvCxnSpPr>
            <p:spPr>
              <a:xfrm flipV="1">
                <a:off x="2856041" y="1230368"/>
                <a:ext cx="484508" cy="224646"/>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sp>
            <p:nvSpPr>
              <p:cNvPr id="121" name="TextBox 9">
                <a:extLst>
                  <a:ext uri="{FF2B5EF4-FFF2-40B4-BE49-F238E27FC236}">
                    <a16:creationId xmlns:a16="http://schemas.microsoft.com/office/drawing/2014/main" id="{5D1720B7-AEDB-4B8A-9C2E-E8AF1E5F682C}"/>
                  </a:ext>
                </a:extLst>
              </p:cNvPr>
              <p:cNvSpPr txBox="1"/>
              <p:nvPr/>
            </p:nvSpPr>
            <p:spPr>
              <a:xfrm>
                <a:off x="3139703" y="1315665"/>
                <a:ext cx="760928"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S (+Y)</a:t>
                </a:r>
              </a:p>
            </p:txBody>
          </p:sp>
          <p:sp>
            <p:nvSpPr>
              <p:cNvPr id="122" name="TextBox 9">
                <a:extLst>
                  <a:ext uri="{FF2B5EF4-FFF2-40B4-BE49-F238E27FC236}">
                    <a16:creationId xmlns:a16="http://schemas.microsoft.com/office/drawing/2014/main" id="{953E12DB-E897-4F53-AFA9-ABD4A66F56B2}"/>
                  </a:ext>
                </a:extLst>
              </p:cNvPr>
              <p:cNvSpPr txBox="1"/>
              <p:nvPr/>
            </p:nvSpPr>
            <p:spPr>
              <a:xfrm>
                <a:off x="3209256" y="1076756"/>
                <a:ext cx="691375"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E (+X)</a:t>
                </a:r>
              </a:p>
            </p:txBody>
          </p:sp>
          <p:sp>
            <p:nvSpPr>
              <p:cNvPr id="123" name="TextBox 9">
                <a:extLst>
                  <a:ext uri="{FF2B5EF4-FFF2-40B4-BE49-F238E27FC236}">
                    <a16:creationId xmlns:a16="http://schemas.microsoft.com/office/drawing/2014/main" id="{EDB982F6-4840-4C33-A2DD-48150540C947}"/>
                  </a:ext>
                </a:extLst>
              </p:cNvPr>
              <p:cNvSpPr txBox="1"/>
              <p:nvPr/>
            </p:nvSpPr>
            <p:spPr>
              <a:xfrm>
                <a:off x="2594903" y="1134512"/>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N</a:t>
                </a:r>
              </a:p>
            </p:txBody>
          </p:sp>
          <p:sp>
            <p:nvSpPr>
              <p:cNvPr id="125" name="TextBox 9">
                <a:extLst>
                  <a:ext uri="{FF2B5EF4-FFF2-40B4-BE49-F238E27FC236}">
                    <a16:creationId xmlns:a16="http://schemas.microsoft.com/office/drawing/2014/main" id="{B832AC5E-9BB1-43D3-B9D6-DFD04C5B0D06}"/>
                  </a:ext>
                </a:extLst>
              </p:cNvPr>
              <p:cNvSpPr txBox="1"/>
              <p:nvPr/>
            </p:nvSpPr>
            <p:spPr>
              <a:xfrm>
                <a:off x="2600319" y="1355334"/>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W</a:t>
                </a:r>
              </a:p>
            </p:txBody>
          </p:sp>
        </p:grpSp>
        <p:sp>
          <p:nvSpPr>
            <p:cNvPr id="99" name="TextBox 42">
              <a:extLst>
                <a:ext uri="{FF2B5EF4-FFF2-40B4-BE49-F238E27FC236}">
                  <a16:creationId xmlns:a16="http://schemas.microsoft.com/office/drawing/2014/main" id="{04243E03-3499-49A7-B4E4-91C2B9A21016}"/>
                </a:ext>
              </a:extLst>
            </p:cNvPr>
            <p:cNvSpPr txBox="1"/>
            <p:nvPr/>
          </p:nvSpPr>
          <p:spPr>
            <a:xfrm>
              <a:off x="2340769" y="6641535"/>
              <a:ext cx="1525385" cy="248401"/>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Door Assembly</a:t>
              </a:r>
            </a:p>
          </p:txBody>
        </p:sp>
        <p:cxnSp>
          <p:nvCxnSpPr>
            <p:cNvPr id="100" name="Straight Arrow Connector 99">
              <a:extLst>
                <a:ext uri="{FF2B5EF4-FFF2-40B4-BE49-F238E27FC236}">
                  <a16:creationId xmlns:a16="http://schemas.microsoft.com/office/drawing/2014/main" id="{9B200924-EC2E-4610-8A50-EC2296FF3073}"/>
                </a:ext>
              </a:extLst>
            </p:cNvPr>
            <p:cNvCxnSpPr>
              <a:cxnSpLocks/>
            </p:cNvCxnSpPr>
            <p:nvPr/>
          </p:nvCxnSpPr>
          <p:spPr>
            <a:xfrm flipH="1" flipV="1">
              <a:off x="2162596" y="5679834"/>
              <a:ext cx="582209" cy="615365"/>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sp>
          <p:nvSpPr>
            <p:cNvPr id="101" name="TextBox 44">
              <a:extLst>
                <a:ext uri="{FF2B5EF4-FFF2-40B4-BE49-F238E27FC236}">
                  <a16:creationId xmlns:a16="http://schemas.microsoft.com/office/drawing/2014/main" id="{9022D77E-9C43-4C45-8B7D-20C128AF3951}"/>
                </a:ext>
              </a:extLst>
            </p:cNvPr>
            <p:cNvSpPr txBox="1"/>
            <p:nvPr/>
          </p:nvSpPr>
          <p:spPr>
            <a:xfrm>
              <a:off x="1897921" y="6166780"/>
              <a:ext cx="1944096"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spcBef>
                  <a:spcPts val="0"/>
                </a:spcBef>
                <a:spcAft>
                  <a:spcPts val="0"/>
                </a:spcAft>
              </a:pPr>
              <a:r>
                <a:rPr lang="en-US" sz="1200" b="1">
                  <a:solidFill>
                    <a:prstClr val="black"/>
                  </a:solidFill>
                  <a:latin typeface="Calibri" panose="020F0502020204030204"/>
                  <a:ea typeface="+mn-ea"/>
                  <a:cs typeface="+mn-cs"/>
                </a:rPr>
                <a:t>Entrance Baffle</a:t>
              </a:r>
            </a:p>
          </p:txBody>
        </p:sp>
        <p:sp>
          <p:nvSpPr>
            <p:cNvPr id="102" name="TextBox 47">
              <a:extLst>
                <a:ext uri="{FF2B5EF4-FFF2-40B4-BE49-F238E27FC236}">
                  <a16:creationId xmlns:a16="http://schemas.microsoft.com/office/drawing/2014/main" id="{19F6B31E-1048-4DAE-BB8B-5AC869D7E7A5}"/>
                </a:ext>
              </a:extLst>
            </p:cNvPr>
            <p:cNvSpPr txBox="1"/>
            <p:nvPr/>
          </p:nvSpPr>
          <p:spPr>
            <a:xfrm>
              <a:off x="452348" y="5649865"/>
              <a:ext cx="57936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Main Bench</a:t>
              </a:r>
            </a:p>
          </p:txBody>
        </p:sp>
        <p:cxnSp>
          <p:nvCxnSpPr>
            <p:cNvPr id="104" name="Straight Arrow Connector 103">
              <a:extLst>
                <a:ext uri="{FF2B5EF4-FFF2-40B4-BE49-F238E27FC236}">
                  <a16:creationId xmlns:a16="http://schemas.microsoft.com/office/drawing/2014/main" id="{F3EA60A8-7E06-486B-B54E-A305EE958C6E}"/>
                </a:ext>
              </a:extLst>
            </p:cNvPr>
            <p:cNvCxnSpPr>
              <a:cxnSpLocks/>
            </p:cNvCxnSpPr>
            <p:nvPr/>
          </p:nvCxnSpPr>
          <p:spPr>
            <a:xfrm>
              <a:off x="706505" y="3959624"/>
              <a:ext cx="966001" cy="502037"/>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06" name="TextBox 51">
              <a:extLst>
                <a:ext uri="{FF2B5EF4-FFF2-40B4-BE49-F238E27FC236}">
                  <a16:creationId xmlns:a16="http://schemas.microsoft.com/office/drawing/2014/main" id="{B3574EF5-5AFA-4AAE-B091-A3F27478420E}"/>
                </a:ext>
              </a:extLst>
            </p:cNvPr>
            <p:cNvSpPr txBox="1"/>
            <p:nvPr/>
          </p:nvSpPr>
          <p:spPr>
            <a:xfrm>
              <a:off x="62713" y="3566647"/>
              <a:ext cx="757219"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Scan Box Assy</a:t>
              </a:r>
            </a:p>
          </p:txBody>
        </p:sp>
        <p:cxnSp>
          <p:nvCxnSpPr>
            <p:cNvPr id="107" name="Straight Arrow Connector 106">
              <a:extLst>
                <a:ext uri="{FF2B5EF4-FFF2-40B4-BE49-F238E27FC236}">
                  <a16:creationId xmlns:a16="http://schemas.microsoft.com/office/drawing/2014/main" id="{A8603EE9-F54C-4134-9BB8-3B5DAB8BDBDB}"/>
                </a:ext>
              </a:extLst>
            </p:cNvPr>
            <p:cNvCxnSpPr>
              <a:cxnSpLocks/>
            </p:cNvCxnSpPr>
            <p:nvPr/>
          </p:nvCxnSpPr>
          <p:spPr>
            <a:xfrm flipH="1">
              <a:off x="2443557" y="2647804"/>
              <a:ext cx="456848" cy="812074"/>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09" name="TextBox 53">
              <a:extLst>
                <a:ext uri="{FF2B5EF4-FFF2-40B4-BE49-F238E27FC236}">
                  <a16:creationId xmlns:a16="http://schemas.microsoft.com/office/drawing/2014/main" id="{4C157A6B-94A6-46B9-99A9-A98E8087AE3A}"/>
                </a:ext>
              </a:extLst>
            </p:cNvPr>
            <p:cNvSpPr txBox="1"/>
            <p:nvPr/>
          </p:nvSpPr>
          <p:spPr>
            <a:xfrm>
              <a:off x="2852104" y="2512861"/>
              <a:ext cx="1164461"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Spectrograph Assy</a:t>
              </a:r>
            </a:p>
          </p:txBody>
        </p:sp>
        <p:cxnSp>
          <p:nvCxnSpPr>
            <p:cNvPr id="111" name="Straight Arrow Connector 110">
              <a:extLst>
                <a:ext uri="{FF2B5EF4-FFF2-40B4-BE49-F238E27FC236}">
                  <a16:creationId xmlns:a16="http://schemas.microsoft.com/office/drawing/2014/main" id="{22F9A310-3DDB-4319-99E4-C7AFF50769BB}"/>
                </a:ext>
              </a:extLst>
            </p:cNvPr>
            <p:cNvCxnSpPr>
              <a:cxnSpLocks/>
            </p:cNvCxnSpPr>
            <p:nvPr/>
          </p:nvCxnSpPr>
          <p:spPr>
            <a:xfrm flipH="1" flipV="1">
              <a:off x="2613844" y="5079454"/>
              <a:ext cx="612344" cy="621612"/>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113" name="Straight Arrow Connector 112">
              <a:extLst>
                <a:ext uri="{FF2B5EF4-FFF2-40B4-BE49-F238E27FC236}">
                  <a16:creationId xmlns:a16="http://schemas.microsoft.com/office/drawing/2014/main" id="{10DA92A6-D6A7-4DCE-A4AD-5E26E0BC6C8F}"/>
                </a:ext>
              </a:extLst>
            </p:cNvPr>
            <p:cNvCxnSpPr>
              <a:cxnSpLocks/>
            </p:cNvCxnSpPr>
            <p:nvPr/>
          </p:nvCxnSpPr>
          <p:spPr>
            <a:xfrm flipV="1">
              <a:off x="966767" y="5381741"/>
              <a:ext cx="378731" cy="410809"/>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14" name="TextBox 71">
              <a:extLst>
                <a:ext uri="{FF2B5EF4-FFF2-40B4-BE49-F238E27FC236}">
                  <a16:creationId xmlns:a16="http://schemas.microsoft.com/office/drawing/2014/main" id="{EAA1C174-A7EA-44B1-8E35-FBCE8DF9A598}"/>
                </a:ext>
              </a:extLst>
            </p:cNvPr>
            <p:cNvSpPr txBox="1"/>
            <p:nvPr/>
          </p:nvSpPr>
          <p:spPr>
            <a:xfrm>
              <a:off x="3176864" y="5558543"/>
              <a:ext cx="1278854"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Telescope Assy</a:t>
              </a:r>
            </a:p>
          </p:txBody>
        </p:sp>
        <p:cxnSp>
          <p:nvCxnSpPr>
            <p:cNvPr id="115" name="Straight Arrow Connector 114">
              <a:extLst>
                <a:ext uri="{FF2B5EF4-FFF2-40B4-BE49-F238E27FC236}">
                  <a16:creationId xmlns:a16="http://schemas.microsoft.com/office/drawing/2014/main" id="{64FA81F3-EF61-4D96-B304-AB962D13A427}"/>
                </a:ext>
              </a:extLst>
            </p:cNvPr>
            <p:cNvCxnSpPr>
              <a:cxnSpLocks/>
            </p:cNvCxnSpPr>
            <p:nvPr/>
          </p:nvCxnSpPr>
          <p:spPr>
            <a:xfrm flipH="1" flipV="1">
              <a:off x="2013729" y="6353963"/>
              <a:ext cx="371691" cy="387598"/>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grpSp>
    </p:spTree>
    <p:extLst>
      <p:ext uri="{BB962C8B-B14F-4D97-AF65-F5344CB8AC3E}">
        <p14:creationId xmlns:p14="http://schemas.microsoft.com/office/powerpoint/2010/main" val="1472332561"/>
      </p:ext>
    </p:extLst>
  </p:cSld>
  <p:clrMapOvr>
    <a:masterClrMapping/>
  </p:clrMapOvr>
  <mc:AlternateContent xmlns:mc="http://schemas.openxmlformats.org/markup-compatibility/2006" xmlns:p14="http://schemas.microsoft.com/office/powerpoint/2010/main">
    <mc:Choice Requires="p14">
      <p:transition spd="slow" p14:dur="2000" advTm="84757"/>
    </mc:Choice>
    <mc:Fallback xmlns="">
      <p:transition spd="slow" advTm="847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D739-A8B0-5FA2-9AA3-C6FF500BBFC3}"/>
              </a:ext>
            </a:extLst>
          </p:cNvPr>
          <p:cNvSpPr>
            <a:spLocks noGrp="1"/>
          </p:cNvSpPr>
          <p:nvPr>
            <p:ph type="title"/>
          </p:nvPr>
        </p:nvSpPr>
        <p:spPr>
          <a:xfrm>
            <a:off x="1485900" y="68584"/>
            <a:ext cx="6172200" cy="857250"/>
          </a:xfrm>
        </p:spPr>
        <p:txBody>
          <a:bodyPr/>
          <a:lstStyle/>
          <a:p>
            <a:pPr algn="ctr"/>
            <a:r>
              <a:rPr lang="en-US" dirty="0"/>
              <a:t>Subassemblies are Integrated</a:t>
            </a:r>
          </a:p>
        </p:txBody>
      </p:sp>
      <p:sp>
        <p:nvSpPr>
          <p:cNvPr id="3" name="Content Placeholder 2">
            <a:extLst>
              <a:ext uri="{FF2B5EF4-FFF2-40B4-BE49-F238E27FC236}">
                <a16:creationId xmlns:a16="http://schemas.microsoft.com/office/drawing/2014/main" id="{0ACD2AE5-2589-6121-8860-032B9DC50968}"/>
              </a:ext>
            </a:extLst>
          </p:cNvPr>
          <p:cNvSpPr>
            <a:spLocks noGrp="1"/>
          </p:cNvSpPr>
          <p:nvPr>
            <p:ph sz="half" idx="2"/>
          </p:nvPr>
        </p:nvSpPr>
        <p:spPr>
          <a:xfrm>
            <a:off x="426720" y="5943082"/>
            <a:ext cx="8219440" cy="5011103"/>
          </a:xfrm>
        </p:spPr>
        <p:txBody>
          <a:bodyPr/>
          <a:lstStyle/>
          <a:p>
            <a:pPr marL="0" indent="0">
              <a:buNone/>
            </a:pPr>
            <a:endParaRPr lang="en-US" dirty="0"/>
          </a:p>
        </p:txBody>
      </p:sp>
      <p:sp>
        <p:nvSpPr>
          <p:cNvPr id="4" name="TextBox 3">
            <a:extLst>
              <a:ext uri="{FF2B5EF4-FFF2-40B4-BE49-F238E27FC236}">
                <a16:creationId xmlns:a16="http://schemas.microsoft.com/office/drawing/2014/main" id="{6418D198-67E8-E19F-12CD-2F89F3297169}"/>
              </a:ext>
            </a:extLst>
          </p:cNvPr>
          <p:cNvSpPr txBox="1"/>
          <p:nvPr/>
        </p:nvSpPr>
        <p:spPr>
          <a:xfrm>
            <a:off x="3967365" y="5686901"/>
            <a:ext cx="1209270" cy="230832"/>
          </a:xfrm>
          <a:prstGeom prst="rect">
            <a:avLst/>
          </a:prstGeom>
          <a:noFill/>
        </p:spPr>
        <p:txBody>
          <a:bodyPr wrap="square">
            <a:spAutoFit/>
          </a:bodyPr>
          <a:lstStyle/>
          <a:p>
            <a:pPr algn="ctr"/>
            <a:r>
              <a:rPr lang="en-US" sz="900" dirty="0">
                <a:solidFill>
                  <a:srgbClr val="FF0000"/>
                </a:solidFill>
                <a:latin typeface="Calibri" panose="020F0502020204030204" pitchFamily="34" charset="0"/>
                <a:ea typeface="Calibri" panose="020F0502020204030204" pitchFamily="34" charset="0"/>
                <a:cs typeface="Calibri" panose="020F0502020204030204" pitchFamily="34" charset="0"/>
              </a:rPr>
              <a:t>CUI//SP-EXPT </a:t>
            </a:r>
            <a:endParaRPr lang="en-US" sz="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FC3024-0183-A406-2247-3461BDEFFB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474196" y="2272836"/>
            <a:ext cx="3845228" cy="3081398"/>
          </a:xfrm>
          <a:prstGeom prst="rect">
            <a:avLst/>
          </a:prstGeom>
        </p:spPr>
      </p:pic>
      <p:pic>
        <p:nvPicPr>
          <p:cNvPr id="6" name="Picture 5">
            <a:extLst>
              <a:ext uri="{FF2B5EF4-FFF2-40B4-BE49-F238E27FC236}">
                <a16:creationId xmlns:a16="http://schemas.microsoft.com/office/drawing/2014/main" id="{36208E90-4B9D-C6D2-7AB3-B59EA9D4DA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93432" y="1889799"/>
            <a:ext cx="3307140" cy="3845228"/>
          </a:xfrm>
          <a:prstGeom prst="rect">
            <a:avLst/>
          </a:prstGeom>
        </p:spPr>
      </p:pic>
      <p:sp>
        <p:nvSpPr>
          <p:cNvPr id="7" name="Rectangle: Rounded Corners 8">
            <a:extLst>
              <a:ext uri="{FF2B5EF4-FFF2-40B4-BE49-F238E27FC236}">
                <a16:creationId xmlns:a16="http://schemas.microsoft.com/office/drawing/2014/main" id="{79DB78BC-7C70-D403-0257-97B0FB86B499}"/>
              </a:ext>
            </a:extLst>
          </p:cNvPr>
          <p:cNvSpPr/>
          <p:nvPr/>
        </p:nvSpPr>
        <p:spPr>
          <a:xfrm>
            <a:off x="1666672" y="1560642"/>
            <a:ext cx="2698886" cy="28092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050" b="1" dirty="0"/>
              <a:t>Main Bench Lift to Nadir Plate Top view</a:t>
            </a:r>
          </a:p>
        </p:txBody>
      </p:sp>
      <p:sp>
        <p:nvSpPr>
          <p:cNvPr id="8" name="Rectangle: Rounded Corners 9">
            <a:extLst>
              <a:ext uri="{FF2B5EF4-FFF2-40B4-BE49-F238E27FC236}">
                <a16:creationId xmlns:a16="http://schemas.microsoft.com/office/drawing/2014/main" id="{F581B71E-B95C-7ABD-E71A-3D57DEA1DF5C}"/>
              </a:ext>
            </a:extLst>
          </p:cNvPr>
          <p:cNvSpPr/>
          <p:nvPr/>
        </p:nvSpPr>
        <p:spPr>
          <a:xfrm>
            <a:off x="4933286" y="1560642"/>
            <a:ext cx="2927048" cy="28092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050" b="1" dirty="0"/>
              <a:t>Main Bench Lift to Nadir Plate Side View</a:t>
            </a:r>
          </a:p>
        </p:txBody>
      </p:sp>
      <p:sp>
        <p:nvSpPr>
          <p:cNvPr id="9" name="TextBox 8">
            <a:extLst>
              <a:ext uri="{FF2B5EF4-FFF2-40B4-BE49-F238E27FC236}">
                <a16:creationId xmlns:a16="http://schemas.microsoft.com/office/drawing/2014/main" id="{0468FD9C-3276-CBD2-84F7-8520C4AF30B4}"/>
              </a:ext>
            </a:extLst>
          </p:cNvPr>
          <p:cNvSpPr txBox="1"/>
          <p:nvPr/>
        </p:nvSpPr>
        <p:spPr>
          <a:xfrm>
            <a:off x="4095937" y="841182"/>
            <a:ext cx="1209270" cy="230832"/>
          </a:xfrm>
          <a:prstGeom prst="rect">
            <a:avLst/>
          </a:prstGeom>
          <a:noFill/>
        </p:spPr>
        <p:txBody>
          <a:bodyPr wrap="square">
            <a:spAutoFit/>
          </a:bodyPr>
          <a:lstStyle/>
          <a:p>
            <a:pPr algn="ctr"/>
            <a:r>
              <a:rPr lang="en-US" sz="900" dirty="0">
                <a:solidFill>
                  <a:srgbClr val="FF0000"/>
                </a:solidFill>
                <a:latin typeface="Calibri" panose="020F0502020204030204" pitchFamily="34" charset="0"/>
                <a:ea typeface="Calibri" panose="020F0502020204030204" pitchFamily="34" charset="0"/>
                <a:cs typeface="Calibri" panose="020F0502020204030204" pitchFamily="34" charset="0"/>
              </a:rPr>
              <a:t>CUI//SP-EXPT </a:t>
            </a:r>
            <a:endParaRPr lang="en-US" sz="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41479"/>
      </p:ext>
    </p:extLst>
  </p:cSld>
  <p:clrMapOvr>
    <a:masterClrMapping/>
  </p:clrMapOvr>
</p:sld>
</file>

<file path=ppt/theme/theme1.xml><?xml version="1.0" encoding="utf-8"?>
<a:theme xmlns:a="http://schemas.openxmlformats.org/drawingml/2006/main" name="A101RV100711_PDR_template_PDR_templat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_______ APMC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spAutoFit/>
      </a:bodyPr>
      <a:lstStyle>
        <a:defPPr algn="ctr">
          <a:defRPr sz="1400" b="1" dirty="0" smtClean="0"/>
        </a:defPPr>
      </a:lstStyle>
      <a:style>
        <a:lnRef idx="0">
          <a:schemeClr val="accent1"/>
        </a:lnRef>
        <a:fillRef idx="3">
          <a:schemeClr val="accent1"/>
        </a:fillRef>
        <a:effectRef idx="3">
          <a:schemeClr val="accent1"/>
        </a:effectRef>
        <a:fontRef idx="minor">
          <a:schemeClr val="lt1"/>
        </a:fontRef>
      </a:style>
    </a:spDef>
    <a:lnDef>
      <a:spPr bwMode="auto">
        <a:solidFill>
          <a:schemeClr val="accent1"/>
        </a:solidFill>
        <a:ln w="12700" cap="flat" cmpd="sng" algn="ctr">
          <a:solidFill>
            <a:schemeClr val="tx1"/>
          </a:solidFill>
          <a:prstDash val="solid"/>
          <a:round/>
          <a:headEnd type="none" w="med" len="med"/>
          <a:tailEnd type="triangle" w="sm" len="med"/>
        </a:ln>
        <a:effectLst/>
      </a:spPr>
      <a:bodyPr/>
      <a:lstStyle/>
    </a:lnDef>
  </a:objectDefaults>
  <a:extraClrSchemeLst>
    <a:extraClrScheme>
      <a:clrScheme name="_______ APMC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_______ APMC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_______ APMC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_______ APMC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_______ APMC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_______ APMC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_______ APMC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_______ APMC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_______ APMC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_______ APMC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_______ APMC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_______ APMC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96144</TotalTime>
  <Words>880</Words>
  <Application>Microsoft Office PowerPoint</Application>
  <PresentationFormat>Letter Paper (8.5x11 in)</PresentationFormat>
  <Paragraphs>92</Paragraphs>
  <Slides>12</Slides>
  <Notes>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A101RV100711_PDR_template_PDR_template</vt:lpstr>
      <vt:lpstr>PowerPoint Presentation</vt:lpstr>
      <vt:lpstr>PowerPoint Presentation</vt:lpstr>
      <vt:lpstr>PowerPoint Presentation</vt:lpstr>
      <vt:lpstr>GeoCarb and OCO-2   </vt:lpstr>
      <vt:lpstr>GeoCarb Mission: Overview</vt:lpstr>
      <vt:lpstr>Measurement Objectives</vt:lpstr>
      <vt:lpstr>PowerPoint Presentation</vt:lpstr>
      <vt:lpstr>Instrument Configuration</vt:lpstr>
      <vt:lpstr>Subassemblies are Integrated</vt:lpstr>
      <vt:lpstr>Instrument Status Today and Tomorrow</vt:lpstr>
      <vt:lpstr>Remaining Challenges</vt:lpstr>
      <vt:lpstr>GeoCarb = Phoenix Bird</vt:lpstr>
    </vt:vector>
  </TitlesOfParts>
  <Company>Lockheed Martin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Subsystem Name</dc:title>
  <dc:creator>chouc</dc:creator>
  <cp:keywords>Unrestricted</cp:keywords>
  <cp:lastModifiedBy>Moore, Berrien III</cp:lastModifiedBy>
  <cp:revision>1275</cp:revision>
  <dcterms:created xsi:type="dcterms:W3CDTF">2010-04-20T15:30:24Z</dcterms:created>
  <dcterms:modified xsi:type="dcterms:W3CDTF">2023-08-22T15:24:05Z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nsitivityID">
    <vt:lpwstr>0</vt:lpwstr>
  </property>
  <property fmtid="{D5CDD505-2E9C-101B-9397-08002B2CF9AE}" pid="3" name="checkedProgramsCount">
    <vt:i4>0</vt:i4>
  </property>
  <property fmtid="{D5CDD505-2E9C-101B-9397-08002B2CF9AE}" pid="4" name="LM SIP Document Sensitivity">
    <vt:lpwstr/>
  </property>
  <property fmtid="{D5CDD505-2E9C-101B-9397-08002B2CF9AE}" pid="5" name="Document Author">
    <vt:lpwstr>US\e110649</vt:lpwstr>
  </property>
  <property fmtid="{D5CDD505-2E9C-101B-9397-08002B2CF9AE}" pid="6" name="Document Sensitivity">
    <vt:lpwstr>1</vt:lpwstr>
  </property>
  <property fmtid="{D5CDD505-2E9C-101B-9397-08002B2CF9AE}" pid="7" name="ThirdParty">
    <vt:lpwstr/>
  </property>
  <property fmtid="{D5CDD505-2E9C-101B-9397-08002B2CF9AE}" pid="8" name="OCI Restriction">
    <vt:bool>false</vt:bool>
  </property>
  <property fmtid="{D5CDD505-2E9C-101B-9397-08002B2CF9AE}" pid="9" name="OCI Additional Info">
    <vt:lpwstr/>
  </property>
  <property fmtid="{D5CDD505-2E9C-101B-9397-08002B2CF9AE}" pid="10" name="Allow Header Overwrite">
    <vt:bool>true</vt:bool>
  </property>
  <property fmtid="{D5CDD505-2E9C-101B-9397-08002B2CF9AE}" pid="11" name="Allow Footer Overwrite">
    <vt:bool>true</vt:bool>
  </property>
  <property fmtid="{D5CDD505-2E9C-101B-9397-08002B2CF9AE}" pid="12" name="Multiple Selected">
    <vt:lpwstr>-1</vt:lpwstr>
  </property>
  <property fmtid="{D5CDD505-2E9C-101B-9397-08002B2CF9AE}" pid="13" name="SIPLongWording">
    <vt:lpwstr>_x000d_
_x000d_
</vt:lpwstr>
  </property>
  <property fmtid="{D5CDD505-2E9C-101B-9397-08002B2CF9AE}" pid="14" name="ExpCountry">
    <vt:lpwstr/>
  </property>
</Properties>
</file>