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3" r:id="rId1"/>
    <p:sldMasterId id="2147483737" r:id="rId2"/>
    <p:sldMasterId id="2147483750" r:id="rId3"/>
    <p:sldMasterId id="2147483767" r:id="rId4"/>
    <p:sldMasterId id="2147483785" r:id="rId5"/>
    <p:sldMasterId id="2147483788" r:id="rId6"/>
  </p:sldMasterIdLst>
  <p:notesMasterIdLst>
    <p:notesMasterId r:id="rId16"/>
  </p:notesMasterIdLst>
  <p:sldIdLst>
    <p:sldId id="374" r:id="rId7"/>
    <p:sldId id="489" r:id="rId8"/>
    <p:sldId id="574" r:id="rId9"/>
    <p:sldId id="548" r:id="rId10"/>
    <p:sldId id="561" r:id="rId11"/>
    <p:sldId id="551" r:id="rId12"/>
    <p:sldId id="571" r:id="rId13"/>
    <p:sldId id="577" r:id="rId14"/>
    <p:sldId id="578" r:id="rId1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72">
          <p15:clr>
            <a:srgbClr val="A4A3A4"/>
          </p15:clr>
        </p15:guide>
        <p15:guide id="2" pos="36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0D8E8"/>
    <a:srgbClr val="A8F2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137" autoAdjust="0"/>
    <p:restoredTop sz="94569" autoAdjust="0"/>
  </p:normalViewPr>
  <p:slideViewPr>
    <p:cSldViewPr showGuides="1">
      <p:cViewPr varScale="1">
        <p:scale>
          <a:sx n="84" d="100"/>
          <a:sy n="84" d="100"/>
        </p:scale>
        <p:origin x="686" y="82"/>
      </p:cViewPr>
      <p:guideLst>
        <p:guide orient="horz" pos="4272"/>
        <p:guide pos="36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767C6E04-1A3E-404E-95F1-E5774F5575B5}" type="datetimeFigureOut">
              <a:rPr lang="en-US"/>
              <a:pPr>
                <a:defRPr/>
              </a:pPr>
              <a:t>8/21/2023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C318162E-4E20-4E41-A23C-8C000EA235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9028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986CCA-1A9D-422A-BB27-0550BD1B1761}" type="slidenum">
              <a:rPr lang="en-US" altLang="en-US">
                <a:solidFill>
                  <a:prstClr val="black"/>
                </a:solidFill>
              </a:rPr>
              <a:pPr/>
              <a:t>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53" y="4560570"/>
            <a:ext cx="5851496" cy="432054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86CCA-1A9D-422A-BB27-0550BD1B1761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53" y="4560570"/>
            <a:ext cx="5851496" cy="432054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1488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86CCA-1A9D-422A-BB27-0550BD1B1761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53" y="4560570"/>
            <a:ext cx="5851496" cy="432054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6488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86CCA-1A9D-422A-BB27-0550BD1B1761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53" y="4560570"/>
            <a:ext cx="5851496" cy="432054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4913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86CCA-1A9D-422A-BB27-0550BD1B1761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53" y="4560570"/>
            <a:ext cx="5851496" cy="432054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9219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86CCA-1A9D-422A-BB27-0550BD1B1761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53" y="4560570"/>
            <a:ext cx="5851496" cy="432054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7777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2.tiff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tiff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M_SPRL_logo.t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600200" y="5943600"/>
            <a:ext cx="1176516" cy="731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1752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219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02025" y="228600"/>
            <a:ext cx="2441575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48400" y="5743575"/>
            <a:ext cx="10668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176587" y="5824537"/>
            <a:ext cx="1090613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 descr="black-surrey-LOGO_no_ltd.jpg"/>
          <p:cNvPicPr>
            <a:picLocks noChangeAspect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588669" y="6114836"/>
            <a:ext cx="1431131" cy="514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16 Oct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CYGNSS, Ruf, PSU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9A3039-5CD2-4083-9799-23F6A9FC8C1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r>
              <a:rPr lang="en-US" altLang="en-US">
                <a:solidFill>
                  <a:srgbClr val="000000"/>
                </a:solidFill>
              </a:rPr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4111577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481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447800"/>
            <a:ext cx="38481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16 Oct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CYGNSS, Ruf, PSU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FED3A-0F42-4E10-B251-F0D1C0D8C96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r>
              <a:rPr lang="en-US" altLang="en-US">
                <a:solidFill>
                  <a:srgbClr val="000000"/>
                </a:solidFill>
              </a:rPr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603986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16 Oct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CYGNSS, Ruf, PSU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D90FB-D064-4DF7-8637-981A9227D8E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r>
              <a:rPr lang="en-US" altLang="en-US">
                <a:solidFill>
                  <a:srgbClr val="000000"/>
                </a:solidFill>
              </a:rPr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1024664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16 Oct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CYGNSS, Ruf, PSU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33A857-A07B-46A1-8E65-FD6AAC9FB73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r>
              <a:rPr lang="en-US" altLang="en-US">
                <a:solidFill>
                  <a:srgbClr val="000000"/>
                </a:solidFill>
              </a:rPr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393405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16 Oct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CYGNSS, Ruf, PSU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4D6F5-B7FC-45EB-96CC-DD8D179B39B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r>
              <a:rPr lang="en-US" altLang="en-US">
                <a:solidFill>
                  <a:srgbClr val="000000"/>
                </a:solidFill>
              </a:rPr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2056440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16 Oct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CYGNSS, Ruf, PSU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7530E0-9117-4972-9FAC-AE0EC330AAA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r>
              <a:rPr lang="en-US" altLang="en-US">
                <a:solidFill>
                  <a:srgbClr val="000000"/>
                </a:solidFill>
              </a:rPr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2940315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16 Oct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CYGNSS, Ruf, PSU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BD93A1-AECA-4ED8-B9D6-1AD55655499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r>
              <a:rPr lang="en-US" altLang="en-US">
                <a:solidFill>
                  <a:srgbClr val="000000"/>
                </a:solidFill>
              </a:rPr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2527082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16 Oct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CYGNSS, Ruf, PSU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6D3AB-65AE-458F-AAF1-14817B0C54D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r>
              <a:rPr lang="en-US" altLang="en-US">
                <a:solidFill>
                  <a:srgbClr val="000000"/>
                </a:solidFill>
              </a:rPr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3748862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152400"/>
            <a:ext cx="196215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73405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16 Oct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CYGNSS, Ruf, PSU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DDBFBB-7973-41F8-8141-C79C9D75B47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r>
              <a:rPr lang="en-US" altLang="en-US">
                <a:solidFill>
                  <a:srgbClr val="000000"/>
                </a:solidFill>
              </a:rPr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3033463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6324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481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86300" y="1447800"/>
            <a:ext cx="3848100" cy="4648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248400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16 Oct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248400"/>
            <a:ext cx="4038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CYGNSS, Ruf, PSU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86600" y="6248400"/>
            <a:ext cx="1143000" cy="457200"/>
          </a:xfrm>
        </p:spPr>
        <p:txBody>
          <a:bodyPr/>
          <a:lstStyle>
            <a:lvl1pPr>
              <a:defRPr/>
            </a:lvl1pPr>
          </a:lstStyle>
          <a:p>
            <a:fld id="{7941F009-4B33-4F74-B6D7-42845966CB9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r>
              <a:rPr lang="en-US" altLang="en-US">
                <a:solidFill>
                  <a:srgbClr val="000000"/>
                </a:solidFill>
              </a:rPr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689717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6324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447800"/>
            <a:ext cx="38481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3848100"/>
            <a:ext cx="38481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86300" y="1447800"/>
            <a:ext cx="38481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6248400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16 Oct 2020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67000" y="6248400"/>
            <a:ext cx="4038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CYGNSS, Ruf, PSU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86600" y="6248400"/>
            <a:ext cx="1143000" cy="457200"/>
          </a:xfrm>
        </p:spPr>
        <p:txBody>
          <a:bodyPr/>
          <a:lstStyle>
            <a:lvl1pPr>
              <a:defRPr/>
            </a:lvl1pPr>
          </a:lstStyle>
          <a:p>
            <a:fld id="{68FCB6FE-5E78-4DC2-9925-823CE8E3759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r>
              <a:rPr lang="en-US" altLang="en-US">
                <a:solidFill>
                  <a:srgbClr val="000000"/>
                </a:solidFill>
              </a:rPr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20918374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6324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78486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848100"/>
            <a:ext cx="78486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248400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16 Oct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248400"/>
            <a:ext cx="4038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CYGNSS, Ruf, PSU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86600" y="6248400"/>
            <a:ext cx="1143000" cy="457200"/>
          </a:xfrm>
        </p:spPr>
        <p:txBody>
          <a:bodyPr/>
          <a:lstStyle>
            <a:lvl1pPr>
              <a:defRPr/>
            </a:lvl1pPr>
          </a:lstStyle>
          <a:p>
            <a:fld id="{BDEE03E1-6D30-4B06-818D-C2FF9353664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r>
              <a:rPr lang="en-US" altLang="en-US">
                <a:solidFill>
                  <a:srgbClr val="000000"/>
                </a:solidFill>
              </a:rPr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5517354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6324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481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447800"/>
            <a:ext cx="38481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248400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16 Oct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248400"/>
            <a:ext cx="4038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CYGNSS, Ruf, PSU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86600" y="6248400"/>
            <a:ext cx="1143000" cy="457200"/>
          </a:xfrm>
        </p:spPr>
        <p:txBody>
          <a:bodyPr/>
          <a:lstStyle>
            <a:lvl1pPr>
              <a:defRPr/>
            </a:lvl1pPr>
          </a:lstStyle>
          <a:p>
            <a:fld id="{B6E194E5-38B4-41F5-A012-B2D23430AAE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r>
              <a:rPr lang="en-US" altLang="en-US">
                <a:solidFill>
                  <a:srgbClr val="000000"/>
                </a:solidFill>
              </a:rPr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911471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6324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481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447800"/>
            <a:ext cx="38481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848100"/>
            <a:ext cx="38481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6248400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16 Oct 2020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67000" y="6248400"/>
            <a:ext cx="4038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CYGNSS, Ruf, PSU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86600" y="6248400"/>
            <a:ext cx="1143000" cy="457200"/>
          </a:xfrm>
        </p:spPr>
        <p:txBody>
          <a:bodyPr/>
          <a:lstStyle>
            <a:lvl1pPr>
              <a:defRPr/>
            </a:lvl1pPr>
          </a:lstStyle>
          <a:p>
            <a:fld id="{F8C52594-0DB2-4553-B507-2D5565DAF2A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r>
              <a:rPr lang="en-US" altLang="en-US">
                <a:solidFill>
                  <a:srgbClr val="000000"/>
                </a:solidFill>
              </a:rPr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15964037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16 Oct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CYGNSS, Ruf, PSU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D3EC92-D26E-4AF1-974B-5B710E08EA1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r>
              <a:rPr lang="en-US" altLang="en-US">
                <a:solidFill>
                  <a:srgbClr val="000000"/>
                </a:solidFill>
              </a:rPr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8391269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81200" y="6248400"/>
            <a:ext cx="3733800" cy="457200"/>
          </a:xfrm>
        </p:spPr>
        <p:txBody>
          <a:bodyPr/>
          <a:lstStyle>
            <a:lvl1pPr>
              <a:defRPr sz="1200"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6248400"/>
            <a:ext cx="990600" cy="457200"/>
          </a:xfrm>
        </p:spPr>
        <p:txBody>
          <a:bodyPr/>
          <a:lstStyle>
            <a:lvl1pPr>
              <a:defRPr sz="1200"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7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500"/>
            <a:ext cx="1285875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 bwMode="auto">
          <a:xfrm>
            <a:off x="7315200" y="6400800"/>
            <a:ext cx="1676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7696200" y="6172200"/>
            <a:ext cx="11430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ounded Rectangle 11"/>
          <p:cNvSpPr/>
          <p:nvPr userDrawn="1"/>
        </p:nvSpPr>
        <p:spPr bwMode="auto">
          <a:xfrm>
            <a:off x="7772400" y="6381750"/>
            <a:ext cx="1066800" cy="20955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6781800" y="6248400"/>
            <a:ext cx="23622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4" name="Picture 13" descr="UM_SPRL_logo.t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153400" y="6248400"/>
            <a:ext cx="857682" cy="5334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8835888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16 Oct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CYGNSS, Ruf, PSU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9A3039-5CD2-4083-9799-23F6A9FC8C1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r>
              <a:rPr lang="en-US" altLang="en-US">
                <a:solidFill>
                  <a:srgbClr val="000000"/>
                </a:solidFill>
              </a:rPr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14257281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481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447800"/>
            <a:ext cx="38481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16 Oct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CYGNSS, Ruf, PSU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FED3A-0F42-4E10-B251-F0D1C0D8C96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r>
              <a:rPr lang="en-US" altLang="en-US">
                <a:solidFill>
                  <a:srgbClr val="000000"/>
                </a:solidFill>
              </a:rPr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783203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16 Oct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CYGNSS, Ruf, PSU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D90FB-D064-4DF7-8637-981A9227D8E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r>
              <a:rPr lang="en-US" altLang="en-US">
                <a:solidFill>
                  <a:srgbClr val="000000"/>
                </a:solidFill>
              </a:rPr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34785295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16 Oct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CYGNSS, Ruf, PSU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33A857-A07B-46A1-8E65-FD6AAC9FB73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r>
              <a:rPr lang="en-US" altLang="en-US">
                <a:solidFill>
                  <a:srgbClr val="000000"/>
                </a:solidFill>
              </a:rPr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2187793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1066800" cy="365125"/>
          </a:xfrm>
        </p:spPr>
        <p:txBody>
          <a:bodyPr/>
          <a:lstStyle/>
          <a:p>
            <a:r>
              <a:rPr lang="en-US"/>
              <a:t>16 Oct 2020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6400" y="6324600"/>
            <a:ext cx="2743200" cy="365125"/>
          </a:xfrm>
        </p:spPr>
        <p:txBody>
          <a:bodyPr/>
          <a:lstStyle/>
          <a:p>
            <a:r>
              <a:rPr lang="en-US"/>
              <a:t>CYGNSS, Ruf, PSU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16 Oct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CYGNSS, Ruf, PSU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4D6F5-B7FC-45EB-96CC-DD8D179B39B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r>
              <a:rPr lang="en-US" altLang="en-US">
                <a:solidFill>
                  <a:srgbClr val="000000"/>
                </a:solidFill>
              </a:rPr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26955879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16 Oct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CYGNSS, Ruf, PSU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7530E0-9117-4972-9FAC-AE0EC330AAA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r>
              <a:rPr lang="en-US" altLang="en-US">
                <a:solidFill>
                  <a:srgbClr val="000000"/>
                </a:solidFill>
              </a:rPr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36969241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16 Oct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CYGNSS, Ruf, PSU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BD93A1-AECA-4ED8-B9D6-1AD55655499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r>
              <a:rPr lang="en-US" altLang="en-US">
                <a:solidFill>
                  <a:srgbClr val="000000"/>
                </a:solidFill>
              </a:rPr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42591123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16 Oct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CYGNSS, Ruf, PSU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6D3AB-65AE-458F-AAF1-14817B0C54D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r>
              <a:rPr lang="en-US" altLang="en-US">
                <a:solidFill>
                  <a:srgbClr val="000000"/>
                </a:solidFill>
              </a:rPr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29795092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152400"/>
            <a:ext cx="196215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73405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16 Oct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CYGNSS, Ruf, PSU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DDBFBB-7973-41F8-8141-C79C9D75B47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r>
              <a:rPr lang="en-US" altLang="en-US">
                <a:solidFill>
                  <a:srgbClr val="000000"/>
                </a:solidFill>
              </a:rPr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30187480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6324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481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86300" y="1447800"/>
            <a:ext cx="3848100" cy="4648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248400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16 Oct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248400"/>
            <a:ext cx="4038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CYGNSS, Ruf, PSU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86600" y="6248400"/>
            <a:ext cx="1143000" cy="457200"/>
          </a:xfrm>
        </p:spPr>
        <p:txBody>
          <a:bodyPr/>
          <a:lstStyle>
            <a:lvl1pPr>
              <a:defRPr/>
            </a:lvl1pPr>
          </a:lstStyle>
          <a:p>
            <a:fld id="{7941F009-4B33-4F74-B6D7-42845966CB9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r>
              <a:rPr lang="en-US" altLang="en-US">
                <a:solidFill>
                  <a:srgbClr val="000000"/>
                </a:solidFill>
              </a:rPr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1691096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6324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447800"/>
            <a:ext cx="38481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3848100"/>
            <a:ext cx="38481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86300" y="1447800"/>
            <a:ext cx="38481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6248400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16 Oct 2020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67000" y="6248400"/>
            <a:ext cx="3276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CYGNSS, Ruf, PSU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5715000" y="6248400"/>
            <a:ext cx="1143000" cy="457200"/>
          </a:xfrm>
        </p:spPr>
        <p:txBody>
          <a:bodyPr/>
          <a:lstStyle>
            <a:lvl1pPr>
              <a:defRPr/>
            </a:lvl1pPr>
          </a:lstStyle>
          <a:p>
            <a:fld id="{68FCB6FE-5E78-4DC2-9925-823CE8E37592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 altLang="en-US" dirty="0">
                <a:solidFill>
                  <a:srgbClr val="000000"/>
                </a:solidFill>
              </a:rPr>
              <a:t> of 32</a:t>
            </a:r>
          </a:p>
        </p:txBody>
      </p:sp>
      <p:pic>
        <p:nvPicPr>
          <p:cNvPr id="9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500"/>
            <a:ext cx="1285875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81213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6324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78486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848100"/>
            <a:ext cx="78486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248400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16 Oct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248400"/>
            <a:ext cx="4038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CYGNSS, Ruf, PSU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86600" y="6248400"/>
            <a:ext cx="1143000" cy="457200"/>
          </a:xfrm>
        </p:spPr>
        <p:txBody>
          <a:bodyPr/>
          <a:lstStyle>
            <a:lvl1pPr>
              <a:defRPr/>
            </a:lvl1pPr>
          </a:lstStyle>
          <a:p>
            <a:fld id="{BDEE03E1-6D30-4B06-818D-C2FF9353664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r>
              <a:rPr lang="en-US" altLang="en-US">
                <a:solidFill>
                  <a:srgbClr val="000000"/>
                </a:solidFill>
              </a:rPr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5605887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6324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481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447800"/>
            <a:ext cx="38481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248400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16 Oct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248400"/>
            <a:ext cx="4038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CYGNSS, Ruf, PSU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86600" y="6248400"/>
            <a:ext cx="1143000" cy="457200"/>
          </a:xfrm>
        </p:spPr>
        <p:txBody>
          <a:bodyPr/>
          <a:lstStyle>
            <a:lvl1pPr>
              <a:defRPr/>
            </a:lvl1pPr>
          </a:lstStyle>
          <a:p>
            <a:fld id="{B6E194E5-38B4-41F5-A012-B2D23430AAE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r>
              <a:rPr lang="en-US" altLang="en-US">
                <a:solidFill>
                  <a:srgbClr val="000000"/>
                </a:solidFill>
              </a:rPr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11063718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6324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481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447800"/>
            <a:ext cx="38481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848100"/>
            <a:ext cx="38481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6248400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16 Oct 2020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67000" y="6248400"/>
            <a:ext cx="4038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CYGNSS, Ruf, PSU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86600" y="6248400"/>
            <a:ext cx="1143000" cy="457200"/>
          </a:xfrm>
        </p:spPr>
        <p:txBody>
          <a:bodyPr/>
          <a:lstStyle>
            <a:lvl1pPr>
              <a:defRPr/>
            </a:lvl1pPr>
          </a:lstStyle>
          <a:p>
            <a:fld id="{F8C52594-0DB2-4553-B507-2D5565DAF2A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r>
              <a:rPr lang="en-US" altLang="en-US">
                <a:solidFill>
                  <a:srgbClr val="000000"/>
                </a:solidFill>
              </a:rPr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970628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978932"/>
            <a:ext cx="9144000" cy="678116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93617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696" y="167703"/>
            <a:ext cx="1887004" cy="169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48091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1"/>
            <a:ext cx="8305800" cy="198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0" y="15368"/>
            <a:ext cx="9144000" cy="67945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0" name="Picture 12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43837"/>
            <a:ext cx="762000" cy="684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Line 3"/>
          <p:cNvSpPr>
            <a:spLocks noChangeShapeType="1"/>
          </p:cNvSpPr>
          <p:nvPr userDrawn="1"/>
        </p:nvSpPr>
        <p:spPr bwMode="auto">
          <a:xfrm>
            <a:off x="0" y="762574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 sz="2400" dirty="0">
              <a:solidFill>
                <a:srgbClr val="000000"/>
              </a:solidFill>
              <a:ea typeface="ＭＳ Ｐゴシック" pitchFamily="8" charset="-128"/>
              <a:cs typeface="ＭＳ Ｐゴシック" pitchFamily="8" charset="-128"/>
            </a:endParaRPr>
          </a:p>
        </p:txBody>
      </p:sp>
      <p:sp>
        <p:nvSpPr>
          <p:cNvPr id="33" name="TextBox 32"/>
          <p:cNvSpPr txBox="1"/>
          <p:nvPr userDrawn="1"/>
        </p:nvSpPr>
        <p:spPr>
          <a:xfrm>
            <a:off x="7620000" y="643858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91BC2CA5-4448-4920-8D19-15E4547985B1}" type="slidenum">
              <a:rPr lang="en-US" sz="1200" smtClean="0">
                <a:solidFill>
                  <a:prstClr val="black"/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Picture 6" descr="UM_SPRL_logo.t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153400" y="6248400"/>
            <a:ext cx="857682" cy="5334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3561876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74587329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1066800" cy="365125"/>
          </a:xfrm>
        </p:spPr>
        <p:txBody>
          <a:bodyPr/>
          <a:lstStyle/>
          <a:p>
            <a:r>
              <a:rPr lang="en-US"/>
              <a:t>16 Oct 2020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6400" y="6324600"/>
            <a:ext cx="2743200" cy="365125"/>
          </a:xfrm>
        </p:spPr>
        <p:txBody>
          <a:bodyPr/>
          <a:lstStyle/>
          <a:p>
            <a:r>
              <a:rPr lang="en-US"/>
              <a:t>CYGNSS, Ruf, PSU</a:t>
            </a:r>
          </a:p>
        </p:txBody>
      </p:sp>
    </p:spTree>
    <p:extLst>
      <p:ext uri="{BB962C8B-B14F-4D97-AF65-F5344CB8AC3E}">
        <p14:creationId xmlns:p14="http://schemas.microsoft.com/office/powerpoint/2010/main" val="3667876466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7130802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9928891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-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628" y="0"/>
            <a:ext cx="101739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267020"/>
            <a:ext cx="8077200" cy="64738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Line 3"/>
          <p:cNvSpPr>
            <a:spLocks noChangeShapeType="1"/>
          </p:cNvSpPr>
          <p:nvPr userDrawn="1"/>
        </p:nvSpPr>
        <p:spPr bwMode="auto">
          <a:xfrm>
            <a:off x="228600" y="990600"/>
            <a:ext cx="8686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ea typeface="ＭＳ Ｐゴシック" pitchFamily="8" charset="-128"/>
              <a:cs typeface="ＭＳ Ｐゴシック" pitchFamily="8" charset="-128"/>
            </a:endParaRPr>
          </a:p>
        </p:txBody>
      </p:sp>
      <p:sp>
        <p:nvSpPr>
          <p:cNvPr id="15" name="Line 6"/>
          <p:cNvSpPr>
            <a:spLocks noChangeShapeType="1"/>
          </p:cNvSpPr>
          <p:nvPr userDrawn="1"/>
        </p:nvSpPr>
        <p:spPr bwMode="auto">
          <a:xfrm>
            <a:off x="533400" y="6172200"/>
            <a:ext cx="8153400" cy="0"/>
          </a:xfrm>
          <a:prstGeom prst="line">
            <a:avLst/>
          </a:prstGeom>
          <a:noFill/>
          <a:ln w="3175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1B045-A14B-450D-AE66-AE8F6F1AEB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Picture 2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154670" y="6241798"/>
            <a:ext cx="695960" cy="53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1"/>
          <p:cNvPicPr>
            <a:picLocks noChangeAspect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34150" y="6243320"/>
            <a:ext cx="70485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2" descr="black-surrey-LOGO_no_ltd.jpg"/>
          <p:cNvPicPr>
            <a:picLocks noChangeAspect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312660" y="6363084"/>
            <a:ext cx="847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UM_SPRL_logo.tif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5614526" y="6244590"/>
            <a:ext cx="838077" cy="521208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381000" y="6370704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KDP-B – Mission Overview</a:t>
            </a:r>
          </a:p>
        </p:txBody>
      </p:sp>
      <p:sp>
        <p:nvSpPr>
          <p:cNvPr id="32" name="TextBox 31"/>
          <p:cNvSpPr txBox="1"/>
          <p:nvPr userDrawn="1"/>
        </p:nvSpPr>
        <p:spPr>
          <a:xfrm>
            <a:off x="4114800" y="6367769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49DE305-6A02-4A0F-B62B-A552DE5D3F5D}" type="slidenum">
              <a:rPr lang="en-US" sz="1200" smtClean="0">
                <a:solidFill>
                  <a:schemeClr val="accent1">
                    <a:lumMod val="75000"/>
                  </a:schemeClr>
                </a:solidFill>
              </a:rPr>
              <a:pPr/>
              <a:t>‹#›</a:t>
            </a:fld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703820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l Repeaters,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6525" y="836613"/>
            <a:ext cx="4330700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9625" y="836613"/>
            <a:ext cx="4330700" cy="5335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4Col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0"/>
            <a:ext cx="8636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02300"/>
            <a:ext cx="128587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57263" y="15368"/>
            <a:ext cx="7213600" cy="679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Line 3"/>
          <p:cNvSpPr>
            <a:spLocks noChangeShapeType="1"/>
          </p:cNvSpPr>
          <p:nvPr userDrawn="1"/>
        </p:nvSpPr>
        <p:spPr bwMode="auto">
          <a:xfrm>
            <a:off x="0" y="731838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ea typeface="ＭＳ Ｐゴシック" pitchFamily="8" charset="-128"/>
              <a:cs typeface="ＭＳ Ｐゴシック" pitchFamily="8" charset="-128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819400" y="6477000"/>
            <a:ext cx="3276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/>
              <a:t>CYGNSS Monthly Status Report: </a:t>
            </a:r>
            <a:r>
              <a:rPr lang="en-US" sz="1100" i="1" baseline="0" dirty="0"/>
              <a:t> Sep. 8, 2013</a:t>
            </a:r>
            <a:endParaRPr lang="en-US" sz="1100" i="1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8" charset="-128"/>
                <a:cs typeface="ＭＳ Ｐゴシック" pitchFamily="8" charset="-128"/>
              </a:defRPr>
            </a:lvl1pPr>
          </a:lstStyle>
          <a:p>
            <a:pPr>
              <a:defRPr/>
            </a:pPr>
            <a:fld id="{E61E3A35-BB1D-424E-BFD3-E488384FD0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15757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-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628" y="0"/>
            <a:ext cx="101739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267020"/>
            <a:ext cx="8077200" cy="64738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Line 3"/>
          <p:cNvSpPr>
            <a:spLocks noChangeShapeType="1"/>
          </p:cNvSpPr>
          <p:nvPr userDrawn="1"/>
        </p:nvSpPr>
        <p:spPr bwMode="auto">
          <a:xfrm>
            <a:off x="228600" y="990600"/>
            <a:ext cx="8686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ea typeface="ＭＳ Ｐゴシック" pitchFamily="8" charset="-128"/>
              <a:cs typeface="ＭＳ Ｐゴシック" pitchFamily="8" charset="-128"/>
            </a:endParaRPr>
          </a:p>
        </p:txBody>
      </p:sp>
      <p:sp>
        <p:nvSpPr>
          <p:cNvPr id="15" name="Line 6"/>
          <p:cNvSpPr>
            <a:spLocks noChangeShapeType="1"/>
          </p:cNvSpPr>
          <p:nvPr userDrawn="1"/>
        </p:nvSpPr>
        <p:spPr bwMode="auto">
          <a:xfrm>
            <a:off x="533400" y="6172200"/>
            <a:ext cx="8153400" cy="0"/>
          </a:xfrm>
          <a:prstGeom prst="line">
            <a:avLst/>
          </a:prstGeom>
          <a:noFill/>
          <a:ln w="3175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1B045-A14B-450D-AE66-AE8F6F1AEB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Picture 2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154670" y="6241798"/>
            <a:ext cx="695960" cy="53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1"/>
          <p:cNvPicPr>
            <a:picLocks noChangeAspect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34150" y="6243320"/>
            <a:ext cx="70485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2" descr="black-surrey-LOGO_no_ltd.jpg"/>
          <p:cNvPicPr>
            <a:picLocks noChangeAspect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312660" y="6363084"/>
            <a:ext cx="847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UM_SPRL_logo.tif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5614526" y="6244590"/>
            <a:ext cx="838077" cy="521208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381000" y="6370704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KDP-B – Mission Overview</a:t>
            </a:r>
          </a:p>
        </p:txBody>
      </p:sp>
      <p:sp>
        <p:nvSpPr>
          <p:cNvPr id="32" name="TextBox 31"/>
          <p:cNvSpPr txBox="1"/>
          <p:nvPr userDrawn="1"/>
        </p:nvSpPr>
        <p:spPr>
          <a:xfrm>
            <a:off x="4114800" y="6367769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49DE305-6A02-4A0F-B62B-A552DE5D3F5D}" type="slidenum">
              <a:rPr lang="en-US" sz="1200" smtClean="0">
                <a:solidFill>
                  <a:schemeClr val="accent1">
                    <a:lumMod val="75000"/>
                  </a:schemeClr>
                </a:solidFill>
              </a:rPr>
              <a:pPr/>
              <a:t>‹#›</a:t>
            </a:fld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084340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l Repeaters,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6525" y="836613"/>
            <a:ext cx="4330700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9625" y="836613"/>
            <a:ext cx="4330700" cy="5335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4Col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0"/>
            <a:ext cx="8636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02300"/>
            <a:ext cx="128587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57263" y="15368"/>
            <a:ext cx="7213600" cy="679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Line 3"/>
          <p:cNvSpPr>
            <a:spLocks noChangeShapeType="1"/>
          </p:cNvSpPr>
          <p:nvPr userDrawn="1"/>
        </p:nvSpPr>
        <p:spPr bwMode="auto">
          <a:xfrm>
            <a:off x="0" y="731838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ea typeface="ＭＳ Ｐゴシック" pitchFamily="8" charset="-128"/>
              <a:cs typeface="ＭＳ Ｐゴシック" pitchFamily="8" charset="-128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819400" y="6477000"/>
            <a:ext cx="3276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/>
              <a:t>CYGNSS Monthly Status Report: </a:t>
            </a:r>
            <a:r>
              <a:rPr lang="en-US" sz="1100" i="1" baseline="0" dirty="0"/>
              <a:t> Sep. 8, 2013</a:t>
            </a:r>
            <a:endParaRPr lang="en-US" sz="1100" i="1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8" charset="-128"/>
                <a:cs typeface="ＭＳ Ｐゴシック" pitchFamily="8" charset="-128"/>
              </a:defRPr>
            </a:lvl1pPr>
          </a:lstStyle>
          <a:p>
            <a:pPr>
              <a:defRPr/>
            </a:pPr>
            <a:fld id="{E61E3A35-BB1D-424E-BFD3-E488384FD0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16 Oct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CYGNSS, Ruf, PSU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D3EC92-D26E-4AF1-974B-5B710E08EA1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r>
              <a:rPr lang="en-US" altLang="en-US">
                <a:solidFill>
                  <a:srgbClr val="000000"/>
                </a:solidFill>
              </a:rPr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2015099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1600200" cy="4572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16 Oct 2020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CYGNSS, Ruf, PSU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2329F-3385-41BF-B30C-9D5919097C3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r>
              <a:rPr lang="en-US" altLang="en-US">
                <a:solidFill>
                  <a:srgbClr val="000000"/>
                </a:solidFill>
              </a:rPr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1778294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12" Type="http://schemas.openxmlformats.org/officeDocument/2006/relationships/image" Target="../media/image9.tiff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8.jpe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7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image" Target="../media/image15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19" Type="http://schemas.openxmlformats.org/officeDocument/2006/relationships/image" Target="../media/image14.jpeg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image" Target="../media/image15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44.xml"/><Relationship Id="rId7" Type="http://schemas.openxmlformats.org/officeDocument/2006/relationships/theme" Target="../theme/theme6.xml"/><Relationship Id="rId12" Type="http://schemas.openxmlformats.org/officeDocument/2006/relationships/image" Target="../media/image9.tiff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46.xml"/><Relationship Id="rId10" Type="http://schemas.openxmlformats.org/officeDocument/2006/relationships/image" Target="../media/image8.jpeg"/><Relationship Id="rId4" Type="http://schemas.openxmlformats.org/officeDocument/2006/relationships/slideLayout" Target="../slideLayouts/slideLayout45.xml"/><Relationship Id="rId9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transition spd="med">
    <p:fade/>
  </p:transition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67818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1B045-A14B-450D-AE66-AE8F6F1AEB5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8166100" y="6197600"/>
            <a:ext cx="6731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534150" y="6216650"/>
            <a:ext cx="70485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/>
          <p:cNvPicPr>
            <a:picLocks noChangeAspect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6200" y="63500"/>
            <a:ext cx="128587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black-surrey-LOGO_no_ltd.jpg"/>
          <p:cNvPicPr>
            <a:picLocks noChangeAspect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7327900" y="6324600"/>
            <a:ext cx="847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533400" y="1295400"/>
            <a:ext cx="8153400" cy="0"/>
          </a:xfrm>
          <a:prstGeom prst="line">
            <a:avLst/>
          </a:prstGeom>
          <a:noFill/>
          <a:ln w="3175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>
            <a:off x="533400" y="6172200"/>
            <a:ext cx="8153400" cy="0"/>
          </a:xfrm>
          <a:prstGeom prst="line">
            <a:avLst/>
          </a:prstGeom>
          <a:noFill/>
          <a:ln w="3175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16 Oct 2020</a:t>
            </a:r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676400" y="6324600"/>
            <a:ext cx="2743200" cy="365125"/>
          </a:xfrm>
          <a:prstGeom prst="rect">
            <a:avLst/>
          </a:prstGeom>
        </p:spPr>
        <p:txBody>
          <a:bodyPr anchor="t"/>
          <a:lstStyle>
            <a:lvl1pPr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CYGNSS, Ruf, PSU</a:t>
            </a:r>
            <a:endParaRPr lang="en-US" dirty="0"/>
          </a:p>
        </p:txBody>
      </p:sp>
      <p:sp>
        <p:nvSpPr>
          <p:cNvPr id="20" name="Slide Number Placeholder 4"/>
          <p:cNvSpPr txBox="1">
            <a:spLocks/>
          </p:cNvSpPr>
          <p:nvPr/>
        </p:nvSpPr>
        <p:spPr>
          <a:xfrm>
            <a:off x="4572000" y="6324600"/>
            <a:ext cx="1066800" cy="365125"/>
          </a:xfrm>
          <a:prstGeom prst="rect">
            <a:avLst/>
          </a:prstGeom>
        </p:spPr>
        <p:txBody>
          <a:bodyPr anchor="t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91B045-A14B-450D-AE66-AE8F6F1AEB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6" name="Picture 15" descr="UM_SPRL_logo.tif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5542137" y="6247790"/>
            <a:ext cx="858663" cy="5340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1" r:id="rId3"/>
    <p:sldLayoutId id="2147483742" r:id="rId4"/>
    <p:sldLayoutId id="2147483747" r:id="rId5"/>
    <p:sldLayoutId id="2147483749" r:id="rId6"/>
  </p:sldLayoutIdLst>
  <p:transition spd="med">
    <p:fade/>
  </p:transition>
  <p:hf hdr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152400"/>
            <a:ext cx="6324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848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8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2"/>
                </a:solidFill>
              </a:defRPr>
            </a:lvl1pPr>
          </a:lstStyle>
          <a:p>
            <a:pPr eaLnBrk="0" hangingPunct="0"/>
            <a:r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t>16 Oct 2020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248400"/>
            <a:ext cx="403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eaLnBrk="0" hangingPunct="0"/>
            <a:r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t>CYGNSS, Ruf, PSU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eaLnBrk="0" hangingPunct="0"/>
            <a:fld id="{BB58A898-4079-4A70-9489-7E728D326E47}" type="slidenum">
              <a:rPr lang="en-US" altLang="en-US" smtClean="0">
                <a:solidFill>
                  <a:srgbClr val="000000"/>
                </a:solidFill>
                <a:latin typeface="Times New Roman" pitchFamily="18" charset="0"/>
              </a:rPr>
              <a:pPr eaLnBrk="0" hangingPunct="0"/>
              <a:t>‹#›</a:t>
            </a:fld>
            <a:r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t> of 17</a:t>
            </a:r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685800" y="1371600"/>
            <a:ext cx="7848600" cy="0"/>
          </a:xfrm>
          <a:prstGeom prst="line">
            <a:avLst/>
          </a:prstGeom>
          <a:noFill/>
          <a:ln w="3175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8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>
            <a:off x="685800" y="6172200"/>
            <a:ext cx="7848600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800" b="1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47" name="Picture 23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248400"/>
            <a:ext cx="2092325" cy="44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/>
          <p:cNvPicPr>
            <a:picLocks noChangeAspect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6200" y="63500"/>
            <a:ext cx="128587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8254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5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5C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5C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5C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5C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5C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5C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5C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5C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152400"/>
            <a:ext cx="6324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848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8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2"/>
                </a:solidFill>
              </a:defRPr>
            </a:lvl1pPr>
          </a:lstStyle>
          <a:p>
            <a:pPr eaLnBrk="0" hangingPunct="0"/>
            <a:r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t>16 Oct 2020</a:t>
            </a:r>
            <a:endParaRPr lang="en-US" alt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248400"/>
            <a:ext cx="403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eaLnBrk="0" hangingPunct="0"/>
            <a:r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t>CYGNSS, Ruf, PSU</a:t>
            </a:r>
            <a:endParaRPr lang="en-US" alt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eaLnBrk="0" hangingPunct="0"/>
            <a:fld id="{BB58A898-4079-4A70-9489-7E728D326E47}" type="slidenum">
              <a:rPr lang="en-US" altLang="en-US" smtClean="0">
                <a:solidFill>
                  <a:srgbClr val="000000"/>
                </a:solidFill>
                <a:latin typeface="Times New Roman" pitchFamily="18" charset="0"/>
              </a:rPr>
              <a:pPr eaLnBrk="0" hangingPunct="0"/>
              <a:t>‹#›</a:t>
            </a:fld>
            <a:r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t> of 17</a:t>
            </a:r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685800" y="1371600"/>
            <a:ext cx="7848600" cy="0"/>
          </a:xfrm>
          <a:prstGeom prst="line">
            <a:avLst/>
          </a:prstGeom>
          <a:noFill/>
          <a:ln w="3175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8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>
            <a:off x="685800" y="6172200"/>
            <a:ext cx="7848600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800" b="1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47" name="Picture 23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248400"/>
            <a:ext cx="2092325" cy="44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531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5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5C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5C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5C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5C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5C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5C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5C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5C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9449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67818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1B045-A14B-450D-AE66-AE8F6F1AEB5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8166100" y="6197600"/>
            <a:ext cx="6731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534150" y="6216650"/>
            <a:ext cx="70485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/>
          <p:cNvPicPr>
            <a:picLocks noChangeAspect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6200" y="63500"/>
            <a:ext cx="128587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black-surrey-LOGO_no_ltd.jpg"/>
          <p:cNvPicPr>
            <a:picLocks noChangeAspect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7327900" y="6324600"/>
            <a:ext cx="847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533400" y="1295400"/>
            <a:ext cx="8153400" cy="0"/>
          </a:xfrm>
          <a:prstGeom prst="line">
            <a:avLst/>
          </a:prstGeom>
          <a:noFill/>
          <a:ln w="3175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>
            <a:off x="533400" y="6172200"/>
            <a:ext cx="8153400" cy="0"/>
          </a:xfrm>
          <a:prstGeom prst="line">
            <a:avLst/>
          </a:prstGeom>
          <a:noFill/>
          <a:ln w="3175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16 Oct 2020</a:t>
            </a:r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676400" y="6324600"/>
            <a:ext cx="2743200" cy="365125"/>
          </a:xfrm>
          <a:prstGeom prst="rect">
            <a:avLst/>
          </a:prstGeom>
        </p:spPr>
        <p:txBody>
          <a:bodyPr anchor="t"/>
          <a:lstStyle>
            <a:lvl1pPr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CYGNSS, Ruf, PSU</a:t>
            </a:r>
            <a:endParaRPr lang="en-US" dirty="0"/>
          </a:p>
        </p:txBody>
      </p:sp>
      <p:sp>
        <p:nvSpPr>
          <p:cNvPr id="20" name="Slide Number Placeholder 4"/>
          <p:cNvSpPr txBox="1">
            <a:spLocks/>
          </p:cNvSpPr>
          <p:nvPr/>
        </p:nvSpPr>
        <p:spPr>
          <a:xfrm>
            <a:off x="4572000" y="6324600"/>
            <a:ext cx="1066800" cy="365125"/>
          </a:xfrm>
          <a:prstGeom prst="rect">
            <a:avLst/>
          </a:prstGeom>
        </p:spPr>
        <p:txBody>
          <a:bodyPr anchor="t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91B045-A14B-450D-AE66-AE8F6F1AEB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6" name="Picture 15" descr="UM_SPRL_logo.tif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5542137" y="6247790"/>
            <a:ext cx="858663" cy="53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67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4" r:id="rId5"/>
    <p:sldLayoutId id="2147483795" r:id="rId6"/>
  </p:sldLayoutIdLst>
  <p:transition spd="med">
    <p:fade/>
  </p:transition>
  <p:hf hdr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1.xml"/><Relationship Id="rId6" Type="http://schemas.openxmlformats.org/officeDocument/2006/relationships/image" Target="../media/image21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0" y="48774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2400" i="1" dirty="0">
                <a:solidFill>
                  <a:srgbClr val="000000"/>
                </a:solidFill>
                <a:latin typeface="Times New Roman" pitchFamily="18" charset="0"/>
              </a:rPr>
              <a:t>2023 ESSP Program Forum</a:t>
            </a:r>
          </a:p>
          <a:p>
            <a:pPr algn="ctr" eaLnBrk="0" hangingPunct="0"/>
            <a:r>
              <a:rPr lang="en-US" altLang="en-US" sz="2400" i="1" dirty="0">
                <a:solidFill>
                  <a:srgbClr val="000000"/>
                </a:solidFill>
                <a:latin typeface="Times New Roman" pitchFamily="18" charset="0"/>
              </a:rPr>
              <a:t>NASA Langley Research Center</a:t>
            </a:r>
          </a:p>
          <a:p>
            <a:pPr algn="ctr" eaLnBrk="0" hangingPunct="0"/>
            <a:r>
              <a:rPr lang="en-US" altLang="en-US" sz="2400" i="1" dirty="0">
                <a:solidFill>
                  <a:srgbClr val="000000"/>
                </a:solidFill>
                <a:latin typeface="Times New Roman" pitchFamily="18" charset="0"/>
              </a:rPr>
              <a:t>Science Lightning Talk</a:t>
            </a:r>
          </a:p>
          <a:p>
            <a:pPr algn="ctr" eaLnBrk="0" hangingPunct="0"/>
            <a:r>
              <a:rPr lang="en-US" altLang="en-US" sz="2400" i="1" dirty="0">
                <a:solidFill>
                  <a:srgbClr val="000000"/>
                </a:solidFill>
                <a:latin typeface="Times New Roman" pitchFamily="18" charset="0"/>
              </a:rPr>
              <a:t>22 August 2023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2438400"/>
            <a:ext cx="9144000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4000" b="1" i="1" dirty="0">
                <a:solidFill>
                  <a:srgbClr val="000000"/>
                </a:solidFill>
                <a:latin typeface="Times New Roman" pitchFamily="18" charset="0"/>
              </a:rPr>
              <a:t>CYGNSS </a:t>
            </a:r>
          </a:p>
          <a:p>
            <a:pPr algn="ctr" eaLnBrk="0" hangingPunct="0"/>
            <a:r>
              <a:rPr lang="en-US" altLang="en-US" sz="4000" b="1" i="1" dirty="0">
                <a:solidFill>
                  <a:srgbClr val="000000"/>
                </a:solidFill>
                <a:latin typeface="Times New Roman" pitchFamily="18" charset="0"/>
              </a:rPr>
              <a:t>NASA Earth Venture Mission</a:t>
            </a:r>
          </a:p>
          <a:p>
            <a:pPr lvl="0" algn="ctr" eaLnBrk="0" hangingPunct="0"/>
            <a:endParaRPr lang="en-US" altLang="en-US" sz="2400" b="1" i="1" dirty="0">
              <a:solidFill>
                <a:srgbClr val="000000"/>
              </a:solidFill>
              <a:latin typeface="Times New Roman" pitchFamily="18" charset="0"/>
            </a:endParaRPr>
          </a:p>
          <a:p>
            <a:pPr lvl="0" algn="ctr" eaLnBrk="0" hangingPunct="0"/>
            <a:r>
              <a:rPr lang="en-US" altLang="en-US" sz="2400" b="1" i="1" dirty="0">
                <a:solidFill>
                  <a:srgbClr val="000000"/>
                </a:solidFill>
                <a:latin typeface="Times New Roman" pitchFamily="18" charset="0"/>
              </a:rPr>
              <a:t>Chris Ruf </a:t>
            </a:r>
          </a:p>
          <a:p>
            <a:pPr lvl="0" algn="ctr" eaLnBrk="0" hangingPunct="0"/>
            <a:r>
              <a:rPr lang="en-US" altLang="en-US" sz="2400" i="1" dirty="0">
                <a:solidFill>
                  <a:srgbClr val="000000"/>
                </a:solidFill>
                <a:latin typeface="Times New Roman" pitchFamily="18" charset="0"/>
              </a:rPr>
              <a:t>University of Michigan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6403" y="5334000"/>
            <a:ext cx="1591194" cy="993734"/>
          </a:xfrm>
          <a:prstGeom prst="rect">
            <a:avLst/>
          </a:prstGeom>
        </p:spPr>
      </p:pic>
      <p:pic>
        <p:nvPicPr>
          <p:cNvPr id="6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374116"/>
            <a:ext cx="1676400" cy="1506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82" y="1676400"/>
            <a:ext cx="1456618" cy="120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20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066800"/>
          </a:xfrm>
        </p:spPr>
        <p:txBody>
          <a:bodyPr/>
          <a:lstStyle/>
          <a:p>
            <a:r>
              <a:rPr lang="en-US" altLang="en-US" dirty="0"/>
              <a:t>CYGNSS Mission Overview</a:t>
            </a:r>
            <a:endParaRPr lang="en-US" altLang="en-US" sz="28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077200" cy="4648200"/>
          </a:xfrm>
        </p:spPr>
        <p:txBody>
          <a:bodyPr>
            <a:normAutofit fontScale="92500"/>
          </a:bodyPr>
          <a:lstStyle/>
          <a:p>
            <a:r>
              <a:rPr lang="en-US" dirty="0"/>
              <a:t>Flight Segment Design</a:t>
            </a:r>
          </a:p>
          <a:p>
            <a:pPr lvl="1"/>
            <a:r>
              <a:rPr lang="en-US" dirty="0"/>
              <a:t>Eight satellites in low Earth orbit at 520 km altitude / 35</a:t>
            </a:r>
            <a:r>
              <a:rPr lang="en-US" baseline="30000" dirty="0"/>
              <a:t>o</a:t>
            </a:r>
            <a:r>
              <a:rPr lang="en-US" dirty="0"/>
              <a:t> inclination carrying </a:t>
            </a:r>
            <a:r>
              <a:rPr lang="en-US" dirty="0" err="1"/>
              <a:t>bistatic</a:t>
            </a:r>
            <a:r>
              <a:rPr lang="en-US" dirty="0"/>
              <a:t> GPS radar receivers</a:t>
            </a:r>
          </a:p>
          <a:p>
            <a:r>
              <a:rPr lang="en-US" dirty="0"/>
              <a:t>Science Objectives</a:t>
            </a:r>
          </a:p>
          <a:p>
            <a:pPr lvl="1"/>
            <a:r>
              <a:rPr lang="en-US" dirty="0"/>
              <a:t>Over ocean: Near surface wind speed under all </a:t>
            </a:r>
            <a:r>
              <a:rPr lang="en-US" dirty="0" err="1"/>
              <a:t>precip</a:t>
            </a:r>
            <a:endParaRPr lang="en-US" dirty="0"/>
          </a:p>
          <a:p>
            <a:pPr lvl="1"/>
            <a:r>
              <a:rPr lang="en-US" dirty="0"/>
              <a:t>Over land: Soil moisture and inland water mapping under all vegetation</a:t>
            </a:r>
          </a:p>
          <a:p>
            <a:r>
              <a:rPr lang="en-US" dirty="0"/>
              <a:t>Mission Timeline</a:t>
            </a:r>
          </a:p>
          <a:p>
            <a:pPr lvl="1"/>
            <a:r>
              <a:rPr lang="en-US" dirty="0"/>
              <a:t>Launch 15 Dec 2016</a:t>
            </a:r>
          </a:p>
          <a:p>
            <a:pPr lvl="1"/>
            <a:r>
              <a:rPr lang="en-US" dirty="0"/>
              <a:t>Science Phase E since Mar 2017; currently in extended Phase E</a:t>
            </a:r>
          </a:p>
          <a:p>
            <a:pPr lvl="2"/>
            <a:r>
              <a:rPr lang="en-US" dirty="0"/>
              <a:t>7 of 8 spacecraft still operational</a:t>
            </a:r>
          </a:p>
        </p:txBody>
      </p:sp>
    </p:spTree>
    <p:extLst>
      <p:ext uri="{BB962C8B-B14F-4D97-AF65-F5344CB8AC3E}">
        <p14:creationId xmlns:p14="http://schemas.microsoft.com/office/powerpoint/2010/main" val="377861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938719" y="395148"/>
            <a:ext cx="8047700" cy="1066800"/>
          </a:xfrm>
        </p:spPr>
        <p:txBody>
          <a:bodyPr/>
          <a:lstStyle/>
          <a:p>
            <a:r>
              <a:rPr lang="en-US" altLang="en-US" sz="3600" dirty="0"/>
              <a:t>CYGNSS Coverage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498959"/>
            <a:ext cx="8382727" cy="426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034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81000"/>
            <a:ext cx="7315200" cy="833437"/>
          </a:xfrm>
        </p:spPr>
        <p:txBody>
          <a:bodyPr/>
          <a:lstStyle/>
          <a:p>
            <a:r>
              <a:rPr lang="en-US" altLang="en-US" dirty="0"/>
              <a:t>CYGNSS Global Wind Speed Product</a:t>
            </a:r>
            <a:endParaRPr lang="en-US" altLang="en-US" sz="2400" dirty="0"/>
          </a:p>
        </p:txBody>
      </p:sp>
      <p:pic>
        <p:nvPicPr>
          <p:cNvPr id="2" name="wind_speed in cyg.ddmi.s20220116-003000-e20220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38300" y="1796059"/>
            <a:ext cx="6286500" cy="42237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49858" y="1374386"/>
            <a:ext cx="48633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Typical 24 hours of v3.1 L3 FDS Winds</a:t>
            </a: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305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72" objId="2"/>
        <p14:playEvt time="6398" objId="2"/>
        <p14:stopEvt time="41331" objId="2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315200" cy="1066800"/>
          </a:xfrm>
        </p:spPr>
        <p:txBody>
          <a:bodyPr/>
          <a:lstStyle/>
          <a:p>
            <a:r>
              <a:rPr lang="en-US" altLang="en-US" dirty="0"/>
              <a:t>CYGNSS L3 Merged Wind Speed</a:t>
            </a:r>
            <a:br>
              <a:rPr lang="en-US" altLang="en-US" dirty="0"/>
            </a:br>
            <a:r>
              <a:rPr lang="en-US" altLang="en-US" dirty="0"/>
              <a:t>Global Coverage Examples</a:t>
            </a:r>
            <a:endParaRPr lang="en-US" altLang="en-US" sz="2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85800" y="1447800"/>
            <a:ext cx="7924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TCs Nicholas, Sam and Grace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13" y="1905000"/>
            <a:ext cx="8474174" cy="413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132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315200" cy="1066800"/>
          </a:xfrm>
        </p:spPr>
        <p:txBody>
          <a:bodyPr/>
          <a:lstStyle/>
          <a:p>
            <a:r>
              <a:rPr lang="en-US" altLang="en-US" dirty="0"/>
              <a:t>Released Soil Moisture Data Product</a:t>
            </a:r>
            <a:br>
              <a:rPr lang="en-US" altLang="en-US" dirty="0"/>
            </a:br>
            <a:r>
              <a:rPr lang="en-US" altLang="en-US" dirty="0"/>
              <a:t>(6 </a:t>
            </a:r>
            <a:r>
              <a:rPr lang="en-US" altLang="en-US" dirty="0" err="1"/>
              <a:t>hr</a:t>
            </a:r>
            <a:r>
              <a:rPr lang="en-US" altLang="en-US" dirty="0"/>
              <a:t> and daily versions available)</a:t>
            </a:r>
            <a:endParaRPr lang="en-US" altLang="en-US" sz="2800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81769" y="1447800"/>
            <a:ext cx="8980462" cy="446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01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charset="2"/>
              <a:buChar char="v"/>
              <a:defRPr sz="2000" b="1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1pPr>
            <a:lvl2pPr marL="512763" indent="-168275" algn="l" rtl="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Font typeface="Arial" charset="0"/>
              <a:buChar char="−"/>
              <a:defRPr>
                <a:solidFill>
                  <a:schemeClr val="tx1"/>
                </a:solidFill>
                <a:latin typeface="+mn-lt"/>
                <a:ea typeface="ヒラギノ角ゴ Pro W3" charset="-128"/>
              </a:defRPr>
            </a:lvl2pPr>
            <a:lvl3pPr marL="796925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charset="2"/>
              <a:buChar char="v"/>
              <a:defRPr sz="1600">
                <a:solidFill>
                  <a:schemeClr val="tx1"/>
                </a:solidFill>
                <a:latin typeface="+mn-lt"/>
                <a:ea typeface="ヒラギノ角ゴ Pro W3" charset="-128"/>
              </a:defRPr>
            </a:lvl3pPr>
            <a:lvl4pPr marL="1028700" indent="-1158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−"/>
              <a:defRPr sz="1400">
                <a:solidFill>
                  <a:schemeClr val="tx1"/>
                </a:solidFill>
                <a:latin typeface="+mn-lt"/>
                <a:ea typeface="ヒラギノ角ゴ Pro W3" charset="-128"/>
              </a:defRPr>
            </a:lvl4pPr>
            <a:lvl5pPr marL="1311275" indent="-1143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charset="2"/>
              <a:buChar char="v"/>
              <a:defRPr sz="1200">
                <a:solidFill>
                  <a:schemeClr val="tx1"/>
                </a:solidFill>
                <a:latin typeface="+mn-lt"/>
                <a:ea typeface="ヒラギノ角ゴ Pro W3" charset="-128"/>
              </a:defRPr>
            </a:lvl5pPr>
            <a:lvl6pPr marL="1768475" indent="-1143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charset="2"/>
              <a:buChar char="v"/>
              <a:defRPr sz="1200">
                <a:solidFill>
                  <a:schemeClr val="tx1"/>
                </a:solidFill>
                <a:latin typeface="+mn-lt"/>
                <a:ea typeface="ヒラギノ角ゴ Pro W3" charset="-128"/>
              </a:defRPr>
            </a:lvl6pPr>
            <a:lvl7pPr marL="2225675" indent="-1143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charset="2"/>
              <a:buChar char="v"/>
              <a:defRPr sz="1200">
                <a:solidFill>
                  <a:schemeClr val="tx1"/>
                </a:solidFill>
                <a:latin typeface="+mn-lt"/>
                <a:ea typeface="ヒラギノ角ゴ Pro W3" charset="-128"/>
              </a:defRPr>
            </a:lvl7pPr>
            <a:lvl8pPr marL="2682875" indent="-1143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charset="2"/>
              <a:buChar char="v"/>
              <a:defRPr sz="1200">
                <a:solidFill>
                  <a:schemeClr val="tx1"/>
                </a:solidFill>
                <a:latin typeface="+mn-lt"/>
                <a:ea typeface="ヒラギノ角ゴ Pro W3" charset="-128"/>
              </a:defRPr>
            </a:lvl8pPr>
            <a:lvl9pPr marL="3140075" indent="-1143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charset="2"/>
              <a:buChar char="v"/>
              <a:defRPr sz="1200">
                <a:solidFill>
                  <a:schemeClr val="tx1"/>
                </a:solidFill>
                <a:latin typeface="+mn-lt"/>
                <a:ea typeface="ヒラギノ角ゴ Pro W3" charset="-128"/>
              </a:defRPr>
            </a:lvl9pPr>
          </a:lstStyle>
          <a:p>
            <a:pPr marL="230188" marR="0" lvl="0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Tx/>
              <a:buFont typeface="Wingdings" charset="2"/>
              <a:buChar char="v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ヒラギノ角ゴ Pro W3" charset="-128"/>
              </a:rPr>
              <a:t>CYGNSS soil moisture data product released by the PO.DAAC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3185" y="1861670"/>
            <a:ext cx="6797629" cy="42797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316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43"/>
    </mc:Choice>
    <mc:Fallback xmlns="">
      <p:transition spd="slow" advTm="5844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938719" y="395148"/>
            <a:ext cx="8047700" cy="1066800"/>
          </a:xfrm>
        </p:spPr>
        <p:txBody>
          <a:bodyPr/>
          <a:lstStyle/>
          <a:p>
            <a:r>
              <a:rPr lang="en-US" altLang="en-US" sz="3600" dirty="0"/>
              <a:t>CYGNSS Land Imaging Capability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533400" y="1360944"/>
            <a:ext cx="7930130" cy="55573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High res land imaging from coherent specular scattering</a:t>
            </a: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533400" y="1742142"/>
            <a:ext cx="4504916" cy="90657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504D">
                  <a:lumMod val="75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Images of the same section of the Amazon River by: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847451"/>
            <a:ext cx="3291048" cy="124854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398" y="1905000"/>
            <a:ext cx="3291050" cy="148545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429000"/>
            <a:ext cx="3291049" cy="1344592"/>
          </a:xfrm>
          <a:prstGeom prst="rect">
            <a:avLst/>
          </a:prstGeom>
        </p:spPr>
      </p:pic>
      <p:sp>
        <p:nvSpPr>
          <p:cNvPr id="18" name="Content Placeholder 1"/>
          <p:cNvSpPr txBox="1">
            <a:spLocks/>
          </p:cNvSpPr>
          <p:nvPr/>
        </p:nvSpPr>
        <p:spPr>
          <a:xfrm>
            <a:off x="1560218" y="3668622"/>
            <a:ext cx="3545180" cy="6972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F81BD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SMAP active radar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F81BD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~3 km resolution</a:t>
            </a:r>
          </a:p>
        </p:txBody>
      </p:sp>
      <p:sp>
        <p:nvSpPr>
          <p:cNvPr id="19" name="Content Placeholder 1"/>
          <p:cNvSpPr txBox="1">
            <a:spLocks/>
          </p:cNvSpPr>
          <p:nvPr/>
        </p:nvSpPr>
        <p:spPr>
          <a:xfrm>
            <a:off x="1557576" y="4872027"/>
            <a:ext cx="3186056" cy="6211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F81BD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CYGNSS GNSS-R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F81BD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&lt;&lt; 3 km resolution</a:t>
            </a:r>
          </a:p>
        </p:txBody>
      </p:sp>
      <p:sp>
        <p:nvSpPr>
          <p:cNvPr id="20" name="Content Placeholder 1"/>
          <p:cNvSpPr txBox="1">
            <a:spLocks/>
          </p:cNvSpPr>
          <p:nvPr/>
        </p:nvSpPr>
        <p:spPr>
          <a:xfrm>
            <a:off x="1557576" y="2527317"/>
            <a:ext cx="3550465" cy="6358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F81BD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SMAP passive microwave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F81BD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~30 km resolution</a:t>
            </a:r>
          </a:p>
        </p:txBody>
      </p:sp>
    </p:spTree>
    <p:extLst>
      <p:ext uri="{BB962C8B-B14F-4D97-AF65-F5344CB8AC3E}">
        <p14:creationId xmlns:p14="http://schemas.microsoft.com/office/powerpoint/2010/main" val="271276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 bwMode="auto">
          <a:xfrm>
            <a:off x="0" y="28113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90"/>
                </a:solidFill>
                <a:latin typeface="Arial"/>
                <a:ea typeface="ヒラギノ角ゴ Pro W3" pitchFamily="-109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0"/>
                </a:solidFill>
                <a:latin typeface="Arial" charset="0"/>
                <a:ea typeface="ヒラギノ角ゴ Pro W3" pitchFamily="-109" charset="-128"/>
                <a:cs typeface="ヒラギノ角ゴ Pro W3" pitchFamily="-109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0"/>
                </a:solidFill>
                <a:latin typeface="Arial" charset="0"/>
                <a:ea typeface="ヒラギノ角ゴ Pro W3" pitchFamily="-109" charset="-128"/>
                <a:cs typeface="ヒラギノ角ゴ Pro W3" pitchFamily="-109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0"/>
                </a:solidFill>
                <a:latin typeface="Arial" charset="0"/>
                <a:ea typeface="ヒラギノ角ゴ Pro W3" pitchFamily="-109" charset="-128"/>
                <a:cs typeface="ヒラギノ角ゴ Pro W3" pitchFamily="-109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0"/>
                </a:solidFill>
                <a:latin typeface="Arial" charset="0"/>
                <a:ea typeface="ヒラギノ角ゴ Pro W3" pitchFamily="-109" charset="-128"/>
                <a:cs typeface="ヒラギノ角ゴ Pro W3" pitchFamily="-109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ヒラギノ角ゴ Pro W3" pitchFamily="-109" charset="-128"/>
                <a:cs typeface="Arial"/>
              </a:rPr>
              <a:t>“Follow On”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ヒラギノ角ゴ Pro W3" pitchFamily="-109" charset="-128"/>
                <a:cs typeface="Arial"/>
              </a:rPr>
              <a:t>Gov’t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ヒラギノ角ゴ Pro W3" pitchFamily="-109" charset="-128"/>
                <a:cs typeface="Arial"/>
              </a:rPr>
              <a:t> Missions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78533" y="836020"/>
            <a:ext cx="5689770" cy="5286103"/>
          </a:xfrm>
        </p:spPr>
        <p:txBody>
          <a:bodyPr>
            <a:normAutofit/>
          </a:bodyPr>
          <a:lstStyle/>
          <a:p>
            <a:r>
              <a:rPr lang="en-US" sz="2200" b="1" kern="0" dirty="0"/>
              <a:t>TRITON, Taiwanese National Space Organization (NSPO)</a:t>
            </a:r>
          </a:p>
          <a:p>
            <a:pPr lvl="1"/>
            <a:r>
              <a:rPr lang="en-US" sz="2000" dirty="0"/>
              <a:t>Single spacecraft</a:t>
            </a:r>
          </a:p>
          <a:p>
            <a:pPr lvl="1"/>
            <a:r>
              <a:rPr lang="en-US" sz="2000" dirty="0"/>
              <a:t>Launch later in 2023</a:t>
            </a:r>
          </a:p>
          <a:p>
            <a:endParaRPr lang="en-US" sz="2500" b="1" kern="0" dirty="0"/>
          </a:p>
          <a:p>
            <a:endParaRPr lang="en-US" sz="2500" b="1" kern="0" dirty="0"/>
          </a:p>
          <a:p>
            <a:r>
              <a:rPr lang="en-US" sz="2500" b="1" kern="0" dirty="0" err="1"/>
              <a:t>HydroGNSS</a:t>
            </a:r>
            <a:r>
              <a:rPr lang="en-US" sz="2500" b="1" kern="0" dirty="0"/>
              <a:t>, European Space Agency (ESA)</a:t>
            </a:r>
          </a:p>
          <a:p>
            <a:pPr lvl="1"/>
            <a:r>
              <a:rPr lang="en-US" sz="2000" dirty="0"/>
              <a:t>Two spacecraft constellation</a:t>
            </a:r>
          </a:p>
          <a:p>
            <a:pPr lvl="1"/>
            <a:r>
              <a:rPr lang="en-US" sz="2000" kern="0" dirty="0"/>
              <a:t>Launch 2024</a:t>
            </a:r>
            <a:endParaRPr lang="en-US" sz="2000" dirty="0"/>
          </a:p>
          <a:p>
            <a:endParaRPr lang="en-US" sz="2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1066800"/>
            <a:ext cx="2828789" cy="21154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8224" y="3886200"/>
            <a:ext cx="3749365" cy="210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67650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 bwMode="auto">
          <a:xfrm>
            <a:off x="0" y="113622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90"/>
                </a:solidFill>
                <a:latin typeface="Arial"/>
                <a:ea typeface="ヒラギノ角ゴ Pro W3" pitchFamily="-109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0"/>
                </a:solidFill>
                <a:latin typeface="Arial" charset="0"/>
                <a:ea typeface="ヒラギノ角ゴ Pro W3" pitchFamily="-109" charset="-128"/>
                <a:cs typeface="ヒラギノ角ゴ Pro W3" pitchFamily="-109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0"/>
                </a:solidFill>
                <a:latin typeface="Arial" charset="0"/>
                <a:ea typeface="ヒラギノ角ゴ Pro W3" pitchFamily="-109" charset="-128"/>
                <a:cs typeface="ヒラギノ角ゴ Pro W3" pitchFamily="-109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0"/>
                </a:solidFill>
                <a:latin typeface="Arial" charset="0"/>
                <a:ea typeface="ヒラギノ角ゴ Pro W3" pitchFamily="-109" charset="-128"/>
                <a:cs typeface="ヒラギノ角ゴ Pro W3" pitchFamily="-109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0"/>
                </a:solidFill>
                <a:latin typeface="Arial" charset="0"/>
                <a:ea typeface="ヒラギノ角ゴ Pro W3" pitchFamily="-109" charset="-128"/>
                <a:cs typeface="ヒラギノ角ゴ Pro W3" pitchFamily="-109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lvl="0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ヒラギノ角ゴ Pro W3" pitchFamily="-109" charset="-128"/>
                <a:cs typeface="Arial"/>
              </a:rPr>
              <a:t>“Follow-On” </a:t>
            </a:r>
            <a:r>
              <a:rPr lang="en-US" dirty="0"/>
              <a:t>Private Sector Missions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Arial"/>
              <a:ea typeface="ヒラギノ角ゴ Pro W3" pitchFamily="-109" charset="-128"/>
              <a:cs typeface="Arial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78533" y="836020"/>
            <a:ext cx="5991630" cy="5286103"/>
          </a:xfrm>
        </p:spPr>
        <p:txBody>
          <a:bodyPr>
            <a:normAutofit/>
          </a:bodyPr>
          <a:lstStyle/>
          <a:p>
            <a:r>
              <a:rPr lang="en-US" sz="2200" b="1" kern="0" dirty="0"/>
              <a:t>Spire, GNSS-R </a:t>
            </a:r>
            <a:r>
              <a:rPr lang="en-US" sz="2200" b="1" dirty="0"/>
              <a:t>3U </a:t>
            </a:r>
            <a:r>
              <a:rPr lang="en-US" sz="2200" b="1" dirty="0" err="1"/>
              <a:t>CubeSats</a:t>
            </a:r>
            <a:endParaRPr lang="en-US" sz="2200" b="1" dirty="0"/>
          </a:p>
          <a:p>
            <a:pPr lvl="1"/>
            <a:r>
              <a:rPr lang="en-US" sz="2000" dirty="0"/>
              <a:t>2 Batch-1 s/c launched 2019</a:t>
            </a:r>
          </a:p>
          <a:p>
            <a:pPr lvl="1"/>
            <a:r>
              <a:rPr lang="en-US" sz="2000" dirty="0"/>
              <a:t>2 Batch-2 s/c launched 2020</a:t>
            </a:r>
          </a:p>
          <a:p>
            <a:pPr lvl="1"/>
            <a:r>
              <a:rPr lang="en-US" sz="2000" dirty="0"/>
              <a:t>1 Batch 3 s/c launched 2023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r>
              <a:rPr lang="en-US" sz="2200" b="1" kern="0" dirty="0"/>
              <a:t>Muon Space, Mountain View, CA</a:t>
            </a:r>
          </a:p>
          <a:p>
            <a:pPr lvl="1"/>
            <a:r>
              <a:rPr lang="en-US" sz="2000" dirty="0"/>
              <a:t>MuSat-1 launched 2023 (bus only)</a:t>
            </a:r>
          </a:p>
          <a:p>
            <a:pPr lvl="1"/>
            <a:r>
              <a:rPr lang="en-US" sz="2000" dirty="0"/>
              <a:t>MuSat-2,3 launch 2024 (GNSS-R payload)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990600"/>
            <a:ext cx="2712955" cy="20423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399" y="3492134"/>
            <a:ext cx="2712955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71008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2"/>
</p:tagLst>
</file>

<file path=ppt/theme/theme1.xml><?xml version="1.0" encoding="utf-8"?>
<a:theme xmlns:a="http://schemas.openxmlformats.org/drawingml/2006/main" name="CYGNSS Briefing Template 12110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CYGNSS Briefing Template 121107</Template>
  <TotalTime>2530</TotalTime>
  <Words>293</Words>
  <Application>Microsoft Office PowerPoint</Application>
  <PresentationFormat>On-screen Show (4:3)</PresentationFormat>
  <Paragraphs>63</Paragraphs>
  <Slides>9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CYGNSS Briefing Template 121107</vt:lpstr>
      <vt:lpstr>1_Custom Design</vt:lpstr>
      <vt:lpstr>Blank Presentation</vt:lpstr>
      <vt:lpstr>1_Blank Presentation</vt:lpstr>
      <vt:lpstr>1_Office Theme</vt:lpstr>
      <vt:lpstr>2_Custom Design</vt:lpstr>
      <vt:lpstr>PowerPoint Presentation</vt:lpstr>
      <vt:lpstr>CYGNSS Mission Overview</vt:lpstr>
      <vt:lpstr>CYGNSS Coverage</vt:lpstr>
      <vt:lpstr>CYGNSS Global Wind Speed Product</vt:lpstr>
      <vt:lpstr>CYGNSS L3 Merged Wind Speed Global Coverage Examples</vt:lpstr>
      <vt:lpstr>Released Soil Moisture Data Product (6 hr and daily versions available)</vt:lpstr>
      <vt:lpstr>CYGNSS Land Imaging Capability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 Ruf</dc:creator>
  <cp:lastModifiedBy>Mitchell, Kristanne (LARC-A010A)[LAMPS 2]</cp:lastModifiedBy>
  <cp:revision>288</cp:revision>
  <cp:lastPrinted>2011-12-04T21:06:16Z</cp:lastPrinted>
  <dcterms:created xsi:type="dcterms:W3CDTF">2013-08-28T21:03:36Z</dcterms:created>
  <dcterms:modified xsi:type="dcterms:W3CDTF">2023-08-21T17:32:22Z</dcterms:modified>
</cp:coreProperties>
</file>